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76" r:id="rId4"/>
    <p:sldId id="289" r:id="rId5"/>
    <p:sldId id="290" r:id="rId6"/>
    <p:sldId id="292" r:id="rId7"/>
    <p:sldId id="293" r:id="rId8"/>
    <p:sldId id="294" r:id="rId9"/>
    <p:sldId id="291" r:id="rId10"/>
    <p:sldId id="295" r:id="rId11"/>
    <p:sldId id="296" r:id="rId12"/>
    <p:sldId id="297" r:id="rId13"/>
    <p:sldId id="299" r:id="rId14"/>
    <p:sldId id="281" r:id="rId15"/>
    <p:sldId id="282" r:id="rId16"/>
    <p:sldId id="283" r:id="rId17"/>
    <p:sldId id="300" r:id="rId18"/>
    <p:sldId id="301" r:id="rId19"/>
    <p:sldId id="284" r:id="rId20"/>
    <p:sldId id="285" r:id="rId21"/>
    <p:sldId id="309" r:id="rId22"/>
    <p:sldId id="286" r:id="rId23"/>
    <p:sldId id="308" r:id="rId24"/>
    <p:sldId id="302" r:id="rId25"/>
    <p:sldId id="303" r:id="rId26"/>
    <p:sldId id="304" r:id="rId27"/>
    <p:sldId id="306" r:id="rId28"/>
    <p:sldId id="305" r:id="rId29"/>
    <p:sldId id="307" r:id="rId30"/>
    <p:sldId id="288" r:id="rId31"/>
    <p:sldId id="310" r:id="rId32"/>
    <p:sldId id="311" r:id="rId33"/>
    <p:sldId id="312" r:id="rId34"/>
    <p:sldId id="313" r:id="rId35"/>
    <p:sldId id="314" r:id="rId36"/>
    <p:sldId id="279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>
      <p:cViewPr varScale="1">
        <p:scale>
          <a:sx n="114" d="100"/>
          <a:sy n="114" d="100"/>
        </p:scale>
        <p:origin x="28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EAB00-C24B-452F-8BA7-699CFC93F7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C2684D0-BA80-40CA-A33D-B3A67B5E09B4}">
      <dgm:prSet phldrT="[Text]" custT="1"/>
      <dgm:spPr/>
      <dgm:t>
        <a:bodyPr/>
        <a:lstStyle/>
        <a:p>
          <a:r>
            <a:rPr lang="ru-RU" sz="1200" dirty="0"/>
            <a:t>Задача</a:t>
          </a:r>
          <a:endParaRPr lang="de-DE" sz="1200" dirty="0"/>
        </a:p>
      </dgm:t>
    </dgm:pt>
    <dgm:pt modelId="{33087DAF-9F7A-4157-88D7-AFB947723375}" type="parTrans" cxnId="{CBBE6B20-C436-490A-94F5-A49936FDD347}">
      <dgm:prSet/>
      <dgm:spPr/>
      <dgm:t>
        <a:bodyPr/>
        <a:lstStyle/>
        <a:p>
          <a:endParaRPr lang="de-DE"/>
        </a:p>
      </dgm:t>
    </dgm:pt>
    <dgm:pt modelId="{0D3431D2-1A76-4EFF-A5B2-4DC494EFB527}" type="sibTrans" cxnId="{CBBE6B20-C436-490A-94F5-A49936FDD347}">
      <dgm:prSet/>
      <dgm:spPr/>
      <dgm:t>
        <a:bodyPr/>
        <a:lstStyle/>
        <a:p>
          <a:endParaRPr lang="de-DE"/>
        </a:p>
      </dgm:t>
    </dgm:pt>
    <dgm:pt modelId="{CACC0DD8-34B4-4F18-860E-63DC190C0F72}">
      <dgm:prSet phldrT="[Text]" custT="1"/>
      <dgm:spPr/>
      <dgm:t>
        <a:bodyPr/>
        <a:lstStyle/>
        <a:p>
          <a:r>
            <a:rPr lang="ru-RU" sz="1200" dirty="0"/>
            <a:t>Алгоритм</a:t>
          </a:r>
          <a:endParaRPr lang="de-DE" sz="1200" dirty="0"/>
        </a:p>
      </dgm:t>
    </dgm:pt>
    <dgm:pt modelId="{71E90C31-89FE-433C-8D19-1CE9C38A1D41}" type="parTrans" cxnId="{E0720493-9A05-440F-9437-F9CF547DBDE0}">
      <dgm:prSet/>
      <dgm:spPr/>
      <dgm:t>
        <a:bodyPr/>
        <a:lstStyle/>
        <a:p>
          <a:endParaRPr lang="de-DE"/>
        </a:p>
      </dgm:t>
    </dgm:pt>
    <dgm:pt modelId="{D2D5682E-E400-445B-BF2B-7E76708D37DE}" type="sibTrans" cxnId="{E0720493-9A05-440F-9437-F9CF547DBDE0}">
      <dgm:prSet/>
      <dgm:spPr/>
      <dgm:t>
        <a:bodyPr/>
        <a:lstStyle/>
        <a:p>
          <a:endParaRPr lang="de-DE"/>
        </a:p>
      </dgm:t>
    </dgm:pt>
    <dgm:pt modelId="{79830B65-5D33-46F2-BE1E-482F63F32886}">
      <dgm:prSet phldrT="[Text]" custT="1"/>
      <dgm:spPr/>
      <dgm:t>
        <a:bodyPr/>
        <a:lstStyle/>
        <a:p>
          <a:r>
            <a:rPr lang="ru-RU" sz="1200" dirty="0"/>
            <a:t>Асимптотика</a:t>
          </a:r>
          <a:endParaRPr lang="de-DE" sz="1200" dirty="0"/>
        </a:p>
      </dgm:t>
    </dgm:pt>
    <dgm:pt modelId="{17E3C6DA-74D6-4F50-90DA-C1DDC95B3315}" type="parTrans" cxnId="{329B60BD-588E-4C5A-83E5-A26FFB78B05E}">
      <dgm:prSet/>
      <dgm:spPr/>
      <dgm:t>
        <a:bodyPr/>
        <a:lstStyle/>
        <a:p>
          <a:endParaRPr lang="de-DE"/>
        </a:p>
      </dgm:t>
    </dgm:pt>
    <dgm:pt modelId="{4ADC7E2A-2A43-4C49-8399-4C45F9F52A62}" type="sibTrans" cxnId="{329B60BD-588E-4C5A-83E5-A26FFB78B05E}">
      <dgm:prSet/>
      <dgm:spPr/>
      <dgm:t>
        <a:bodyPr/>
        <a:lstStyle/>
        <a:p>
          <a:endParaRPr lang="de-DE"/>
        </a:p>
      </dgm:t>
    </dgm:pt>
    <dgm:pt modelId="{633BAA33-D0EF-4656-9406-98BE8E13208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/>
            <a:t>Реализация</a:t>
          </a:r>
          <a:endParaRPr lang="de-DE" sz="1200" dirty="0"/>
        </a:p>
      </dgm:t>
    </dgm:pt>
    <dgm:pt modelId="{8F04021E-796E-47B5-AE0C-0E0126570D37}" type="parTrans" cxnId="{998F14B1-2B87-4663-8609-D10E9D274703}">
      <dgm:prSet/>
      <dgm:spPr/>
      <dgm:t>
        <a:bodyPr/>
        <a:lstStyle/>
        <a:p>
          <a:endParaRPr lang="de-DE"/>
        </a:p>
      </dgm:t>
    </dgm:pt>
    <dgm:pt modelId="{90737E13-BB6F-41EB-9CED-3ECB08FECC79}" type="sibTrans" cxnId="{998F14B1-2B87-4663-8609-D10E9D274703}">
      <dgm:prSet/>
      <dgm:spPr/>
      <dgm:t>
        <a:bodyPr/>
        <a:lstStyle/>
        <a:p>
          <a:endParaRPr lang="de-DE"/>
        </a:p>
      </dgm:t>
    </dgm:pt>
    <dgm:pt modelId="{01B4CB24-930E-455D-9636-FF227E35025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/>
            <a:t>Эксперимент</a:t>
          </a:r>
          <a:endParaRPr lang="de-DE" sz="1200" dirty="0"/>
        </a:p>
      </dgm:t>
    </dgm:pt>
    <dgm:pt modelId="{74DDEDCF-594C-4AE1-A41A-E6EFC4088D5C}" type="parTrans" cxnId="{58BFAC22-1B96-4F6A-B337-306D8B9AF280}">
      <dgm:prSet/>
      <dgm:spPr/>
      <dgm:t>
        <a:bodyPr/>
        <a:lstStyle/>
        <a:p>
          <a:endParaRPr lang="de-DE"/>
        </a:p>
      </dgm:t>
    </dgm:pt>
    <dgm:pt modelId="{56650D54-F958-4E79-86CD-B245265BACEC}" type="sibTrans" cxnId="{58BFAC22-1B96-4F6A-B337-306D8B9AF280}">
      <dgm:prSet/>
      <dgm:spPr/>
      <dgm:t>
        <a:bodyPr/>
        <a:lstStyle/>
        <a:p>
          <a:endParaRPr lang="de-DE"/>
        </a:p>
      </dgm:t>
    </dgm:pt>
    <dgm:pt modelId="{4E1E3C72-8151-4B99-B771-7FE19BDBCC73}" type="pres">
      <dgm:prSet presAssocID="{C9DEAB00-C24B-452F-8BA7-699CFC93F73C}" presName="rootnode" presStyleCnt="0">
        <dgm:presLayoutVars>
          <dgm:chMax/>
          <dgm:chPref/>
          <dgm:dir/>
          <dgm:animLvl val="lvl"/>
        </dgm:presLayoutVars>
      </dgm:prSet>
      <dgm:spPr/>
    </dgm:pt>
    <dgm:pt modelId="{71B8FDCA-35EC-40A6-B08E-DEC0C094D579}" type="pres">
      <dgm:prSet presAssocID="{EC2684D0-BA80-40CA-A33D-B3A67B5E09B4}" presName="composite" presStyleCnt="0"/>
      <dgm:spPr/>
    </dgm:pt>
    <dgm:pt modelId="{4657718D-5E1A-4CDA-8F00-B4EC845AF8CB}" type="pres">
      <dgm:prSet presAssocID="{EC2684D0-BA80-40CA-A33D-B3A67B5E09B4}" presName="bentUpArrow1" presStyleLbl="alignImgPlace1" presStyleIdx="0" presStyleCnt="4"/>
      <dgm:spPr/>
    </dgm:pt>
    <dgm:pt modelId="{435D1BD1-EFF3-423B-89A8-B3973D981E34}" type="pres">
      <dgm:prSet presAssocID="{EC2684D0-BA80-40CA-A33D-B3A67B5E09B4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7C476721-BF95-4AFF-B6E6-49BF4BC09841}" type="pres">
      <dgm:prSet presAssocID="{EC2684D0-BA80-40CA-A33D-B3A67B5E09B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D79AC93-FEE0-4D51-985C-170F133F7D60}" type="pres">
      <dgm:prSet presAssocID="{0D3431D2-1A76-4EFF-A5B2-4DC494EFB527}" presName="sibTrans" presStyleCnt="0"/>
      <dgm:spPr/>
    </dgm:pt>
    <dgm:pt modelId="{FF075A87-5D58-44F3-B511-984607C46029}" type="pres">
      <dgm:prSet presAssocID="{CACC0DD8-34B4-4F18-860E-63DC190C0F72}" presName="composite" presStyleCnt="0"/>
      <dgm:spPr/>
    </dgm:pt>
    <dgm:pt modelId="{C651DCAE-605C-4E4B-A774-CEAAD0C1131D}" type="pres">
      <dgm:prSet presAssocID="{CACC0DD8-34B4-4F18-860E-63DC190C0F72}" presName="bentUpArrow1" presStyleLbl="alignImgPlace1" presStyleIdx="1" presStyleCnt="4"/>
      <dgm:spPr/>
    </dgm:pt>
    <dgm:pt modelId="{ED88DAF1-E134-471E-9980-73CE46A0B199}" type="pres">
      <dgm:prSet presAssocID="{CACC0DD8-34B4-4F18-860E-63DC190C0F7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3367B9D7-DE5E-4A57-B13F-F7D110FDF867}" type="pres">
      <dgm:prSet presAssocID="{CACC0DD8-34B4-4F18-860E-63DC190C0F7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753BFE4-1A42-4B12-8CA6-891F40E93776}" type="pres">
      <dgm:prSet presAssocID="{D2D5682E-E400-445B-BF2B-7E76708D37DE}" presName="sibTrans" presStyleCnt="0"/>
      <dgm:spPr/>
    </dgm:pt>
    <dgm:pt modelId="{97B303B9-BC7D-4A69-8BC6-D3C7CF22E120}" type="pres">
      <dgm:prSet presAssocID="{79830B65-5D33-46F2-BE1E-482F63F32886}" presName="composite" presStyleCnt="0"/>
      <dgm:spPr/>
    </dgm:pt>
    <dgm:pt modelId="{D43400EB-414E-4EFA-BBBE-AD3AC62D9055}" type="pres">
      <dgm:prSet presAssocID="{79830B65-5D33-46F2-BE1E-482F63F32886}" presName="bentUpArrow1" presStyleLbl="alignImgPlace1" presStyleIdx="2" presStyleCnt="4"/>
      <dgm:spPr/>
    </dgm:pt>
    <dgm:pt modelId="{EB32B064-25AC-4767-927F-457735C34135}" type="pres">
      <dgm:prSet presAssocID="{79830B65-5D33-46F2-BE1E-482F63F32886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3C03EC2D-4B5E-4675-A798-8D81950B0273}" type="pres">
      <dgm:prSet presAssocID="{79830B65-5D33-46F2-BE1E-482F63F32886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0DDEC44-43D3-4119-8313-2C069A6A97E2}" type="pres">
      <dgm:prSet presAssocID="{4ADC7E2A-2A43-4C49-8399-4C45F9F52A62}" presName="sibTrans" presStyleCnt="0"/>
      <dgm:spPr/>
    </dgm:pt>
    <dgm:pt modelId="{685CD189-E1C3-47F0-90BC-418DC5C7DE43}" type="pres">
      <dgm:prSet presAssocID="{633BAA33-D0EF-4656-9406-98BE8E132082}" presName="composite" presStyleCnt="0"/>
      <dgm:spPr/>
    </dgm:pt>
    <dgm:pt modelId="{33CCE96F-CCF5-4AE0-9020-4021393E7584}" type="pres">
      <dgm:prSet presAssocID="{633BAA33-D0EF-4656-9406-98BE8E132082}" presName="bentUpArrow1" presStyleLbl="alignImgPlace1" presStyleIdx="3" presStyleCnt="4"/>
      <dgm:spPr/>
    </dgm:pt>
    <dgm:pt modelId="{E2EB9B4E-784A-409B-ADBD-200B4962B0A3}" type="pres">
      <dgm:prSet presAssocID="{633BAA33-D0EF-4656-9406-98BE8E13208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AC9B88E9-FB57-45DE-9F85-2A1D0E68AAFD}" type="pres">
      <dgm:prSet presAssocID="{633BAA33-D0EF-4656-9406-98BE8E13208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50522DC-A4AB-4DA8-93C8-1009D23022AF}" type="pres">
      <dgm:prSet presAssocID="{90737E13-BB6F-41EB-9CED-3ECB08FECC79}" presName="sibTrans" presStyleCnt="0"/>
      <dgm:spPr/>
    </dgm:pt>
    <dgm:pt modelId="{0CAA3263-9644-4D16-96E4-3D498875034A}" type="pres">
      <dgm:prSet presAssocID="{01B4CB24-930E-455D-9636-FF227E350259}" presName="composite" presStyleCnt="0"/>
      <dgm:spPr/>
    </dgm:pt>
    <dgm:pt modelId="{BFA10EDF-2B5A-4B67-9D48-526DC918B401}" type="pres">
      <dgm:prSet presAssocID="{01B4CB24-930E-455D-9636-FF227E350259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998F14B1-2B87-4663-8609-D10E9D274703}" srcId="{C9DEAB00-C24B-452F-8BA7-699CFC93F73C}" destId="{633BAA33-D0EF-4656-9406-98BE8E132082}" srcOrd="3" destOrd="0" parTransId="{8F04021E-796E-47B5-AE0C-0E0126570D37}" sibTransId="{90737E13-BB6F-41EB-9CED-3ECB08FECC79}"/>
    <dgm:cxn modelId="{9E3957DE-1791-4E24-A106-78128FB409C5}" type="presOf" srcId="{C9DEAB00-C24B-452F-8BA7-699CFC93F73C}" destId="{4E1E3C72-8151-4B99-B771-7FE19BDBCC73}" srcOrd="0" destOrd="0" presId="urn:microsoft.com/office/officeart/2005/8/layout/StepDownProcess"/>
    <dgm:cxn modelId="{329B60BD-588E-4C5A-83E5-A26FFB78B05E}" srcId="{C9DEAB00-C24B-452F-8BA7-699CFC93F73C}" destId="{79830B65-5D33-46F2-BE1E-482F63F32886}" srcOrd="2" destOrd="0" parTransId="{17E3C6DA-74D6-4F50-90DA-C1DDC95B3315}" sibTransId="{4ADC7E2A-2A43-4C49-8399-4C45F9F52A62}"/>
    <dgm:cxn modelId="{F6F7CC92-D671-46AF-8885-62A387DE63C9}" type="presOf" srcId="{633BAA33-D0EF-4656-9406-98BE8E132082}" destId="{E2EB9B4E-784A-409B-ADBD-200B4962B0A3}" srcOrd="0" destOrd="0" presId="urn:microsoft.com/office/officeart/2005/8/layout/StepDownProcess"/>
    <dgm:cxn modelId="{71DD2B9B-E100-40EF-A92F-6D30060F4C1F}" type="presOf" srcId="{EC2684D0-BA80-40CA-A33D-B3A67B5E09B4}" destId="{435D1BD1-EFF3-423B-89A8-B3973D981E34}" srcOrd="0" destOrd="0" presId="urn:microsoft.com/office/officeart/2005/8/layout/StepDownProcess"/>
    <dgm:cxn modelId="{E0720493-9A05-440F-9437-F9CF547DBDE0}" srcId="{C9DEAB00-C24B-452F-8BA7-699CFC93F73C}" destId="{CACC0DD8-34B4-4F18-860E-63DC190C0F72}" srcOrd="1" destOrd="0" parTransId="{71E90C31-89FE-433C-8D19-1CE9C38A1D41}" sibTransId="{D2D5682E-E400-445B-BF2B-7E76708D37DE}"/>
    <dgm:cxn modelId="{58BFAC22-1B96-4F6A-B337-306D8B9AF280}" srcId="{C9DEAB00-C24B-452F-8BA7-699CFC93F73C}" destId="{01B4CB24-930E-455D-9636-FF227E350259}" srcOrd="4" destOrd="0" parTransId="{74DDEDCF-594C-4AE1-A41A-E6EFC4088D5C}" sibTransId="{56650D54-F958-4E79-86CD-B245265BACEC}"/>
    <dgm:cxn modelId="{A17DBE9A-EA48-4CBA-AD12-1805AC9607CC}" type="presOf" srcId="{79830B65-5D33-46F2-BE1E-482F63F32886}" destId="{EB32B064-25AC-4767-927F-457735C34135}" srcOrd="0" destOrd="0" presId="urn:microsoft.com/office/officeart/2005/8/layout/StepDownProcess"/>
    <dgm:cxn modelId="{FFE7B44D-A643-4FEB-BC55-61B5C1FC2B31}" type="presOf" srcId="{01B4CB24-930E-455D-9636-FF227E350259}" destId="{BFA10EDF-2B5A-4B67-9D48-526DC918B401}" srcOrd="0" destOrd="0" presId="urn:microsoft.com/office/officeart/2005/8/layout/StepDownProcess"/>
    <dgm:cxn modelId="{CBBE6B20-C436-490A-94F5-A49936FDD347}" srcId="{C9DEAB00-C24B-452F-8BA7-699CFC93F73C}" destId="{EC2684D0-BA80-40CA-A33D-B3A67B5E09B4}" srcOrd="0" destOrd="0" parTransId="{33087DAF-9F7A-4157-88D7-AFB947723375}" sibTransId="{0D3431D2-1A76-4EFF-A5B2-4DC494EFB527}"/>
    <dgm:cxn modelId="{F0965AA4-CEB1-4E97-80CC-7AA6D3100A90}" type="presOf" srcId="{CACC0DD8-34B4-4F18-860E-63DC190C0F72}" destId="{ED88DAF1-E134-471E-9980-73CE46A0B199}" srcOrd="0" destOrd="0" presId="urn:microsoft.com/office/officeart/2005/8/layout/StepDownProcess"/>
    <dgm:cxn modelId="{A1311638-A6F7-4248-A1BC-1DF44846B740}" type="presParOf" srcId="{4E1E3C72-8151-4B99-B771-7FE19BDBCC73}" destId="{71B8FDCA-35EC-40A6-B08E-DEC0C094D579}" srcOrd="0" destOrd="0" presId="urn:microsoft.com/office/officeart/2005/8/layout/StepDownProcess"/>
    <dgm:cxn modelId="{7308A590-60B2-48F2-A0DE-A3AF861CCE65}" type="presParOf" srcId="{71B8FDCA-35EC-40A6-B08E-DEC0C094D579}" destId="{4657718D-5E1A-4CDA-8F00-B4EC845AF8CB}" srcOrd="0" destOrd="0" presId="urn:microsoft.com/office/officeart/2005/8/layout/StepDownProcess"/>
    <dgm:cxn modelId="{88238D8B-2CF6-4CC3-A1DB-4A0B0EF23461}" type="presParOf" srcId="{71B8FDCA-35EC-40A6-B08E-DEC0C094D579}" destId="{435D1BD1-EFF3-423B-89A8-B3973D981E34}" srcOrd="1" destOrd="0" presId="urn:microsoft.com/office/officeart/2005/8/layout/StepDownProcess"/>
    <dgm:cxn modelId="{DD03A91A-E3D9-4FC7-B883-A3BB1B5A1C7D}" type="presParOf" srcId="{71B8FDCA-35EC-40A6-B08E-DEC0C094D579}" destId="{7C476721-BF95-4AFF-B6E6-49BF4BC09841}" srcOrd="2" destOrd="0" presId="urn:microsoft.com/office/officeart/2005/8/layout/StepDownProcess"/>
    <dgm:cxn modelId="{C954BEB0-A806-470C-86B3-F6423007F99F}" type="presParOf" srcId="{4E1E3C72-8151-4B99-B771-7FE19BDBCC73}" destId="{2D79AC93-FEE0-4D51-985C-170F133F7D60}" srcOrd="1" destOrd="0" presId="urn:microsoft.com/office/officeart/2005/8/layout/StepDownProcess"/>
    <dgm:cxn modelId="{F56FF776-86E8-44BA-8899-2AF2F28ED9B0}" type="presParOf" srcId="{4E1E3C72-8151-4B99-B771-7FE19BDBCC73}" destId="{FF075A87-5D58-44F3-B511-984607C46029}" srcOrd="2" destOrd="0" presId="urn:microsoft.com/office/officeart/2005/8/layout/StepDownProcess"/>
    <dgm:cxn modelId="{C0623A9E-7E34-4ED4-9F1A-C240C8D7A3BE}" type="presParOf" srcId="{FF075A87-5D58-44F3-B511-984607C46029}" destId="{C651DCAE-605C-4E4B-A774-CEAAD0C1131D}" srcOrd="0" destOrd="0" presId="urn:microsoft.com/office/officeart/2005/8/layout/StepDownProcess"/>
    <dgm:cxn modelId="{B1104DB7-4DA5-475F-8124-0F49D03EEEBC}" type="presParOf" srcId="{FF075A87-5D58-44F3-B511-984607C46029}" destId="{ED88DAF1-E134-471E-9980-73CE46A0B199}" srcOrd="1" destOrd="0" presId="urn:microsoft.com/office/officeart/2005/8/layout/StepDownProcess"/>
    <dgm:cxn modelId="{22070327-C5D5-4CF1-9972-E895C3645E02}" type="presParOf" srcId="{FF075A87-5D58-44F3-B511-984607C46029}" destId="{3367B9D7-DE5E-4A57-B13F-F7D110FDF867}" srcOrd="2" destOrd="0" presId="urn:microsoft.com/office/officeart/2005/8/layout/StepDownProcess"/>
    <dgm:cxn modelId="{869A7D67-984B-4633-B62F-ED6DEE88D340}" type="presParOf" srcId="{4E1E3C72-8151-4B99-B771-7FE19BDBCC73}" destId="{B753BFE4-1A42-4B12-8CA6-891F40E93776}" srcOrd="3" destOrd="0" presId="urn:microsoft.com/office/officeart/2005/8/layout/StepDownProcess"/>
    <dgm:cxn modelId="{C801FAAE-4A82-45A7-88EA-2A9EDAB5645C}" type="presParOf" srcId="{4E1E3C72-8151-4B99-B771-7FE19BDBCC73}" destId="{97B303B9-BC7D-4A69-8BC6-D3C7CF22E120}" srcOrd="4" destOrd="0" presId="urn:microsoft.com/office/officeart/2005/8/layout/StepDownProcess"/>
    <dgm:cxn modelId="{3E1EA88B-7B85-48CF-9939-0597D1BF4979}" type="presParOf" srcId="{97B303B9-BC7D-4A69-8BC6-D3C7CF22E120}" destId="{D43400EB-414E-4EFA-BBBE-AD3AC62D9055}" srcOrd="0" destOrd="0" presId="urn:microsoft.com/office/officeart/2005/8/layout/StepDownProcess"/>
    <dgm:cxn modelId="{96F8C0A5-EBCC-4C20-9A3C-7227C7D075BD}" type="presParOf" srcId="{97B303B9-BC7D-4A69-8BC6-D3C7CF22E120}" destId="{EB32B064-25AC-4767-927F-457735C34135}" srcOrd="1" destOrd="0" presId="urn:microsoft.com/office/officeart/2005/8/layout/StepDownProcess"/>
    <dgm:cxn modelId="{58361308-8FE1-49D9-858B-F90C438267F1}" type="presParOf" srcId="{97B303B9-BC7D-4A69-8BC6-D3C7CF22E120}" destId="{3C03EC2D-4B5E-4675-A798-8D81950B0273}" srcOrd="2" destOrd="0" presId="urn:microsoft.com/office/officeart/2005/8/layout/StepDownProcess"/>
    <dgm:cxn modelId="{C6BD576D-8DBB-44BB-9B42-B2075F102D77}" type="presParOf" srcId="{4E1E3C72-8151-4B99-B771-7FE19BDBCC73}" destId="{A0DDEC44-43D3-4119-8313-2C069A6A97E2}" srcOrd="5" destOrd="0" presId="urn:microsoft.com/office/officeart/2005/8/layout/StepDownProcess"/>
    <dgm:cxn modelId="{FB3A410F-3EC2-4521-AFE4-37FA376AF527}" type="presParOf" srcId="{4E1E3C72-8151-4B99-B771-7FE19BDBCC73}" destId="{685CD189-E1C3-47F0-90BC-418DC5C7DE43}" srcOrd="6" destOrd="0" presId="urn:microsoft.com/office/officeart/2005/8/layout/StepDownProcess"/>
    <dgm:cxn modelId="{33DDB849-098A-4B06-B71B-A8F0B51E2FF9}" type="presParOf" srcId="{685CD189-E1C3-47F0-90BC-418DC5C7DE43}" destId="{33CCE96F-CCF5-4AE0-9020-4021393E7584}" srcOrd="0" destOrd="0" presId="urn:microsoft.com/office/officeart/2005/8/layout/StepDownProcess"/>
    <dgm:cxn modelId="{3590DAFC-05C1-4753-9359-9BB4AC741E8B}" type="presParOf" srcId="{685CD189-E1C3-47F0-90BC-418DC5C7DE43}" destId="{E2EB9B4E-784A-409B-ADBD-200B4962B0A3}" srcOrd="1" destOrd="0" presId="urn:microsoft.com/office/officeart/2005/8/layout/StepDownProcess"/>
    <dgm:cxn modelId="{E49A91E3-E7C3-4B79-B51C-43C679B17F00}" type="presParOf" srcId="{685CD189-E1C3-47F0-90BC-418DC5C7DE43}" destId="{AC9B88E9-FB57-45DE-9F85-2A1D0E68AAFD}" srcOrd="2" destOrd="0" presId="urn:microsoft.com/office/officeart/2005/8/layout/StepDownProcess"/>
    <dgm:cxn modelId="{AE18F471-11B8-44CB-BF2B-807115DCFF20}" type="presParOf" srcId="{4E1E3C72-8151-4B99-B771-7FE19BDBCC73}" destId="{B50522DC-A4AB-4DA8-93C8-1009D23022AF}" srcOrd="7" destOrd="0" presId="urn:microsoft.com/office/officeart/2005/8/layout/StepDownProcess"/>
    <dgm:cxn modelId="{38901722-5D17-410B-8181-56768033745F}" type="presParOf" srcId="{4E1E3C72-8151-4B99-B771-7FE19BDBCC73}" destId="{0CAA3263-9644-4D16-96E4-3D498875034A}" srcOrd="8" destOrd="0" presId="urn:microsoft.com/office/officeart/2005/8/layout/StepDownProcess"/>
    <dgm:cxn modelId="{C1A5A288-1911-4650-B9FB-3154D68CE54E}" type="presParOf" srcId="{0CAA3263-9644-4D16-96E4-3D498875034A}" destId="{BFA10EDF-2B5A-4B67-9D48-526DC918B40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7718D-5E1A-4CDA-8F00-B4EC845AF8CB}">
      <dsp:nvSpPr>
        <dsp:cNvPr id="0" name=""/>
        <dsp:cNvSpPr/>
      </dsp:nvSpPr>
      <dsp:spPr>
        <a:xfrm rot="5400000">
          <a:off x="177893" y="760075"/>
          <a:ext cx="663369" cy="755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D1BD1-EFF3-423B-89A8-B3973D981E34}">
      <dsp:nvSpPr>
        <dsp:cNvPr id="0" name=""/>
        <dsp:cNvSpPr/>
      </dsp:nvSpPr>
      <dsp:spPr>
        <a:xfrm>
          <a:off x="2141" y="24717"/>
          <a:ext cx="1116723" cy="7816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Задача</a:t>
          </a:r>
          <a:endParaRPr lang="de-DE" sz="1200" kern="1200" dirty="0"/>
        </a:p>
      </dsp:txBody>
      <dsp:txXfrm>
        <a:off x="40306" y="62882"/>
        <a:ext cx="1040393" cy="705340"/>
      </dsp:txXfrm>
    </dsp:sp>
    <dsp:sp modelId="{7C476721-BF95-4AFF-B6E6-49BF4BC09841}">
      <dsp:nvSpPr>
        <dsp:cNvPr id="0" name=""/>
        <dsp:cNvSpPr/>
      </dsp:nvSpPr>
      <dsp:spPr>
        <a:xfrm>
          <a:off x="1118864" y="99267"/>
          <a:ext cx="812198" cy="63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1DCAE-605C-4E4B-A774-CEAAD0C1131D}">
      <dsp:nvSpPr>
        <dsp:cNvPr id="0" name=""/>
        <dsp:cNvSpPr/>
      </dsp:nvSpPr>
      <dsp:spPr>
        <a:xfrm rot="5400000">
          <a:off x="1103776" y="1638149"/>
          <a:ext cx="663369" cy="755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8DAF1-E134-471E-9980-73CE46A0B199}">
      <dsp:nvSpPr>
        <dsp:cNvPr id="0" name=""/>
        <dsp:cNvSpPr/>
      </dsp:nvSpPr>
      <dsp:spPr>
        <a:xfrm>
          <a:off x="928023" y="902791"/>
          <a:ext cx="1116723" cy="7816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Алгоритм</a:t>
          </a:r>
          <a:endParaRPr lang="de-DE" sz="1200" kern="1200" dirty="0"/>
        </a:p>
      </dsp:txBody>
      <dsp:txXfrm>
        <a:off x="966188" y="940956"/>
        <a:ext cx="1040393" cy="705340"/>
      </dsp:txXfrm>
    </dsp:sp>
    <dsp:sp modelId="{3367B9D7-DE5E-4A57-B13F-F7D110FDF867}">
      <dsp:nvSpPr>
        <dsp:cNvPr id="0" name=""/>
        <dsp:cNvSpPr/>
      </dsp:nvSpPr>
      <dsp:spPr>
        <a:xfrm>
          <a:off x="2044747" y="977341"/>
          <a:ext cx="812198" cy="63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00EB-414E-4EFA-BBBE-AD3AC62D9055}">
      <dsp:nvSpPr>
        <dsp:cNvPr id="0" name=""/>
        <dsp:cNvSpPr/>
      </dsp:nvSpPr>
      <dsp:spPr>
        <a:xfrm rot="5400000">
          <a:off x="2029658" y="2516223"/>
          <a:ext cx="663369" cy="755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2B064-25AC-4767-927F-457735C34135}">
      <dsp:nvSpPr>
        <dsp:cNvPr id="0" name=""/>
        <dsp:cNvSpPr/>
      </dsp:nvSpPr>
      <dsp:spPr>
        <a:xfrm>
          <a:off x="1853906" y="1780864"/>
          <a:ext cx="1116723" cy="7816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Асимптотика</a:t>
          </a:r>
          <a:endParaRPr lang="de-DE" sz="1200" kern="1200" dirty="0"/>
        </a:p>
      </dsp:txBody>
      <dsp:txXfrm>
        <a:off x="1892071" y="1819029"/>
        <a:ext cx="1040393" cy="705340"/>
      </dsp:txXfrm>
    </dsp:sp>
    <dsp:sp modelId="{3C03EC2D-4B5E-4675-A798-8D81950B0273}">
      <dsp:nvSpPr>
        <dsp:cNvPr id="0" name=""/>
        <dsp:cNvSpPr/>
      </dsp:nvSpPr>
      <dsp:spPr>
        <a:xfrm>
          <a:off x="2970629" y="1855414"/>
          <a:ext cx="812198" cy="63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CE96F-CCF5-4AE0-9020-4021393E7584}">
      <dsp:nvSpPr>
        <dsp:cNvPr id="0" name=""/>
        <dsp:cNvSpPr/>
      </dsp:nvSpPr>
      <dsp:spPr>
        <a:xfrm rot="5400000">
          <a:off x="2955541" y="3394296"/>
          <a:ext cx="663369" cy="755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B9B4E-784A-409B-ADBD-200B4962B0A3}">
      <dsp:nvSpPr>
        <dsp:cNvPr id="0" name=""/>
        <dsp:cNvSpPr/>
      </dsp:nvSpPr>
      <dsp:spPr>
        <a:xfrm>
          <a:off x="2779788" y="2658938"/>
          <a:ext cx="1116723" cy="781670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Реализация</a:t>
          </a:r>
          <a:endParaRPr lang="de-DE" sz="1200" kern="1200" dirty="0"/>
        </a:p>
      </dsp:txBody>
      <dsp:txXfrm>
        <a:off x="2817953" y="2697103"/>
        <a:ext cx="1040393" cy="705340"/>
      </dsp:txXfrm>
    </dsp:sp>
    <dsp:sp modelId="{AC9B88E9-FB57-45DE-9F85-2A1D0E68AAFD}">
      <dsp:nvSpPr>
        <dsp:cNvPr id="0" name=""/>
        <dsp:cNvSpPr/>
      </dsp:nvSpPr>
      <dsp:spPr>
        <a:xfrm>
          <a:off x="3896512" y="2733488"/>
          <a:ext cx="812198" cy="63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10EDF-2B5A-4B67-9D48-526DC918B401}">
      <dsp:nvSpPr>
        <dsp:cNvPr id="0" name=""/>
        <dsp:cNvSpPr/>
      </dsp:nvSpPr>
      <dsp:spPr>
        <a:xfrm>
          <a:off x="3705671" y="3537012"/>
          <a:ext cx="1116723" cy="781670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Эксперимент</a:t>
          </a:r>
          <a:endParaRPr lang="de-DE" sz="1200" kern="1200" dirty="0"/>
        </a:p>
      </dsp:txBody>
      <dsp:txXfrm>
        <a:off x="3743836" y="3575177"/>
        <a:ext cx="1040393" cy="70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70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Оптимальные пути в дорожных сетях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Виталий Осипов, </a:t>
            </a:r>
            <a:r>
              <a:rPr lang="ru-RU" b="1"/>
              <a:t>УрФУ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77988" y="2132856"/>
            <a:ext cx="6831281" cy="4333578"/>
            <a:chOff x="24923" y="1844603"/>
            <a:chExt cx="6831281" cy="4333578"/>
          </a:xfrm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6316204" y="1852200"/>
              <a:ext cx="540000" cy="43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Приложения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8067" y="3181992"/>
              <a:ext cx="1620000" cy="16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Гипотеза</a:t>
              </a:r>
              <a:endParaRPr lang="de-DE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083508" y="3437101"/>
              <a:ext cx="2232696" cy="104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461211" y="2646095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Построение</a:t>
              </a:r>
              <a:endParaRPr lang="de-DE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3507" y="1844603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Модель</a:t>
              </a:r>
              <a:endParaRPr lang="de-DE" sz="1600" dirty="0"/>
            </a:p>
          </p:txBody>
        </p:sp>
        <p:cxnSp>
          <p:nvCxnSpPr>
            <p:cNvPr id="9" name="Straight Arrow Connector 8"/>
            <p:cNvCxnSpPr>
              <a:stCxn id="8" idx="2"/>
              <a:endCxn id="7" idx="0"/>
            </p:cNvCxnSpPr>
            <p:nvPr/>
          </p:nvCxnSpPr>
          <p:spPr>
            <a:xfrm flipH="1">
              <a:off x="3271211" y="2384603"/>
              <a:ext cx="2296" cy="2614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083507" y="2114603"/>
              <a:ext cx="22326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ent Arrow 13"/>
            <p:cNvSpPr/>
            <p:nvPr/>
          </p:nvSpPr>
          <p:spPr>
            <a:xfrm rot="-5400000" flipH="1">
              <a:off x="1515230" y="2787662"/>
              <a:ext cx="877564" cy="1008112"/>
            </a:xfrm>
            <a:prstGeom prst="bentArrow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4923" y="3730500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Анализ</a:t>
              </a:r>
              <a:endParaRPr lang="de-DE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54923" y="4806397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Реализация</a:t>
              </a:r>
              <a:endParaRPr lang="de-DE" sz="1600" dirty="0"/>
            </a:p>
          </p:txBody>
        </p:sp>
        <p:sp>
          <p:nvSpPr>
            <p:cNvPr id="17" name="Bent Arrow 16"/>
            <p:cNvSpPr/>
            <p:nvPr/>
          </p:nvSpPr>
          <p:spPr>
            <a:xfrm rot="-10800000" flipH="1">
              <a:off x="1574215" y="4281392"/>
              <a:ext cx="877564" cy="1008112"/>
            </a:xfrm>
            <a:prstGeom prst="bentArrow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1779" y="5638181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Библиотека</a:t>
              </a:r>
              <a:endParaRPr lang="de-DE" sz="1600" dirty="0"/>
            </a:p>
          </p:txBody>
        </p:sp>
        <p:cxnSp>
          <p:nvCxnSpPr>
            <p:cNvPr id="19" name="Straight Arrow Connector 18"/>
            <p:cNvCxnSpPr>
              <a:endCxn id="18" idx="0"/>
            </p:cNvCxnSpPr>
            <p:nvPr/>
          </p:nvCxnSpPr>
          <p:spPr>
            <a:xfrm flipH="1">
              <a:off x="3261779" y="5346397"/>
              <a:ext cx="3144" cy="291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ent Arrow 19"/>
            <p:cNvSpPr/>
            <p:nvPr/>
          </p:nvSpPr>
          <p:spPr>
            <a:xfrm rot="5400000" flipH="1">
              <a:off x="4146485" y="4259900"/>
              <a:ext cx="877564" cy="1008112"/>
            </a:xfrm>
            <a:prstGeom prst="bentArrow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78067" y="3741392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Эксперимент</a:t>
              </a:r>
              <a:endParaRPr lang="de-DE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89856" y="2235483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Данные</a:t>
              </a:r>
              <a:endParaRPr lang="de-DE" sz="1600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>
              <a:off x="5199856" y="2775483"/>
              <a:ext cx="0" cy="9659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009856" y="2505483"/>
              <a:ext cx="3063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34923" y="4000500"/>
              <a:ext cx="0" cy="13505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4923" y="5351062"/>
              <a:ext cx="162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Оценка</a:t>
              </a:r>
              <a:endParaRPr lang="de-DE" sz="16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44923" y="5517232"/>
              <a:ext cx="46712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ent Arrow 27"/>
            <p:cNvSpPr/>
            <p:nvPr/>
          </p:nvSpPr>
          <p:spPr>
            <a:xfrm flipH="1">
              <a:off x="4084354" y="2722388"/>
              <a:ext cx="877564" cy="1008112"/>
            </a:xfrm>
            <a:prstGeom prst="bentArrow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solidFill>
                  <a:schemeClr val="tx1"/>
                </a:solidFill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>
                <a:solidFill>
                  <a:schemeClr val="accent1"/>
                </a:solidFill>
              </a:rPr>
              <a:t>Теория</a:t>
            </a:r>
            <a:r>
              <a:rPr lang="ru-RU" sz="2400" dirty="0"/>
              <a:t> </a:t>
            </a:r>
            <a:r>
              <a:rPr lang="en-US" sz="2400" dirty="0"/>
              <a:t>vs.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практика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Модель сети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4" y="1828801"/>
            <a:ext cx="5921360" cy="434340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5" y="1828801"/>
            <a:ext cx="5956918" cy="4324002"/>
          </a:xfrm>
        </p:spPr>
      </p:pic>
    </p:spTree>
    <p:extLst>
      <p:ext uri="{BB962C8B-B14F-4D97-AF65-F5344CB8AC3E}">
        <p14:creationId xmlns:p14="http://schemas.microsoft.com/office/powerpoint/2010/main" val="7681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Модель сети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4" y="2516325"/>
            <a:ext cx="4316144" cy="296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88" y="2516325"/>
            <a:ext cx="4339470" cy="2982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10" y="2494931"/>
            <a:ext cx="4316144" cy="298974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6204" y="1828800"/>
            <a:ext cx="4998848" cy="46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Перекрестки - вершины </a:t>
            </a:r>
          </a:p>
          <a:p>
            <a:r>
              <a:rPr lang="ru-RU" dirty="0"/>
              <a:t>Улицы – ребра</a:t>
            </a:r>
          </a:p>
          <a:p>
            <a:r>
              <a:rPr lang="ru-RU" dirty="0"/>
              <a:t>Односторонние улицы</a:t>
            </a:r>
          </a:p>
          <a:p>
            <a:r>
              <a:rPr lang="ru-RU" dirty="0"/>
              <a:t>Вес ребра – время в пути</a:t>
            </a:r>
          </a:p>
          <a:p>
            <a:r>
              <a:rPr lang="ru-RU" dirty="0"/>
              <a:t>Свойства</a:t>
            </a:r>
          </a:p>
          <a:p>
            <a:pPr lvl="1"/>
            <a:r>
              <a:rPr lang="ru-RU" dirty="0"/>
              <a:t>Разреженный</a:t>
            </a:r>
          </a:p>
          <a:p>
            <a:pPr lvl="1"/>
            <a:r>
              <a:rPr lang="ru-RU" dirty="0"/>
              <a:t>(почти) ненаправленный</a:t>
            </a:r>
          </a:p>
          <a:p>
            <a:pPr lvl="1"/>
            <a:r>
              <a:rPr lang="ru-RU" dirty="0"/>
              <a:t>Маленькая степень вершин</a:t>
            </a:r>
          </a:p>
          <a:p>
            <a:pPr lvl="1"/>
            <a:r>
              <a:rPr lang="ru-RU" dirty="0"/>
              <a:t>Цепи ребер</a:t>
            </a:r>
          </a:p>
          <a:p>
            <a:pPr lvl="1"/>
            <a:r>
              <a:rPr lang="ru-RU" dirty="0"/>
              <a:t>Иерархия (магистрали, </a:t>
            </a:r>
            <a:r>
              <a:rPr lang="ru-RU" dirty="0" err="1"/>
              <a:t>итд</a:t>
            </a:r>
            <a:r>
              <a:rPr lang="ru-RU" dirty="0"/>
              <a:t>)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9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33772" y="4581128"/>
            <a:ext cx="2034612" cy="2034612"/>
            <a:chOff x="412054" y="4615439"/>
            <a:chExt cx="2034612" cy="2034612"/>
          </a:xfrm>
        </p:grpSpPr>
        <p:sp>
          <p:nvSpPr>
            <p:cNvPr id="26" name="Oval 25"/>
            <p:cNvSpPr/>
            <p:nvPr/>
          </p:nvSpPr>
          <p:spPr>
            <a:xfrm>
              <a:off x="412054" y="4615439"/>
              <a:ext cx="2034612" cy="20346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cxnSp>
          <p:nvCxnSpPr>
            <p:cNvPr id="54" name="Curved Connector 53"/>
            <p:cNvCxnSpPr/>
            <p:nvPr/>
          </p:nvCxnSpPr>
          <p:spPr>
            <a:xfrm flipV="1">
              <a:off x="1989956" y="5290225"/>
              <a:ext cx="407298" cy="395613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11327" y="5111775"/>
            <a:ext cx="1100347" cy="1079502"/>
            <a:chOff x="889609" y="5146086"/>
            <a:chExt cx="1100347" cy="1079502"/>
          </a:xfrm>
        </p:grpSpPr>
        <p:sp>
          <p:nvSpPr>
            <p:cNvPr id="19" name="Oval 18"/>
            <p:cNvSpPr/>
            <p:nvPr/>
          </p:nvSpPr>
          <p:spPr>
            <a:xfrm>
              <a:off x="889609" y="5146086"/>
              <a:ext cx="1079502" cy="10795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cxnSp>
          <p:nvCxnSpPr>
            <p:cNvPr id="47" name="Curved Connector 46"/>
            <p:cNvCxnSpPr/>
            <p:nvPr/>
          </p:nvCxnSpPr>
          <p:spPr>
            <a:xfrm>
              <a:off x="1641106" y="5579654"/>
              <a:ext cx="348850" cy="106183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6856204" y="1828800"/>
            <a:ext cx="4998848" cy="46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/>
              <a:t>Дейкстра</a:t>
            </a:r>
            <a:endParaRPr lang="ru-RU" b="1" dirty="0"/>
          </a:p>
          <a:p>
            <a:r>
              <a:rPr lang="ru-RU" b="1" dirty="0"/>
              <a:t>Двунаправленный</a:t>
            </a:r>
          </a:p>
          <a:p>
            <a:r>
              <a:rPr lang="ru-RU" b="1" dirty="0"/>
              <a:t>Целенаправленный</a:t>
            </a:r>
            <a:r>
              <a:rPr lang="en-US" dirty="0"/>
              <a:t> (A*)</a:t>
            </a:r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Не требует предобработки</a:t>
            </a:r>
          </a:p>
          <a:p>
            <a:r>
              <a:rPr lang="ru-RU" dirty="0">
                <a:solidFill>
                  <a:srgbClr val="00B050"/>
                </a:solidFill>
              </a:rPr>
              <a:t>Не требует дополнительных данных </a:t>
            </a:r>
          </a:p>
          <a:p>
            <a:r>
              <a:rPr lang="ru-RU" dirty="0">
                <a:solidFill>
                  <a:schemeClr val="accent6"/>
                </a:solidFill>
              </a:rPr>
              <a:t>Медленный</a:t>
            </a:r>
          </a:p>
          <a:p>
            <a:r>
              <a:rPr lang="ru-RU" dirty="0">
                <a:solidFill>
                  <a:schemeClr val="accent6"/>
                </a:solidFill>
              </a:rPr>
              <a:t>Сложно выбрать хорошую потенциальную функцию А*</a:t>
            </a:r>
          </a:p>
          <a:p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89" y="1828800"/>
                <a:ext cx="6800315" cy="264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function</a:t>
                </a:r>
                <a:r>
                  <a:rPr lang="en-US" sz="24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Dijkstra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dirty="0">
                  <a:latin typeface="Cambria Math" panose="02040503050406030204" pitchFamily="18" charset="0"/>
                </a:endParaRPr>
              </a:p>
              <a:p>
                <a:r>
                  <a:rPr lang="ru-RU" sz="2400" dirty="0">
                    <a:latin typeface="Cambria Math" panose="02040503050406030204" pitchFamily="18" charset="0"/>
                  </a:rPr>
                  <a:t>   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объявить</a:t>
                </a:r>
                <a:r>
                  <a:rPr lang="ru-RU" sz="2400" dirty="0">
                    <a:latin typeface="Cambria Math" panose="02040503050406030204" pitchFamily="18" charset="0"/>
                  </a:rPr>
                  <a:t> все вершины </a:t>
                </a:r>
                <a:r>
                  <a:rPr lang="ru-RU" sz="2400" b="1" dirty="0" err="1">
                    <a:latin typeface="Cambria Math" panose="02040503050406030204" pitchFamily="18" charset="0"/>
                  </a:rPr>
                  <a:t>непосещенными</a:t>
                </a:r>
                <a:endParaRPr lang="ru-RU" sz="2400" b="1" dirty="0">
                  <a:latin typeface="Cambria Math" panose="02040503050406030204" pitchFamily="18" charset="0"/>
                </a:endParaRPr>
              </a:p>
              <a:p>
                <a:r>
                  <a:rPr lang="ru-RU" sz="2400" dirty="0">
                    <a:latin typeface="Cambria Math" panose="02040503050406030204" pitchFamily="18" charset="0"/>
                  </a:rPr>
                  <a:t>   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инициализировать</a:t>
                </a:r>
                <a:r>
                  <a:rPr lang="ru-RU" sz="2400" dirty="0">
                    <a:latin typeface="Cambria Math" panose="02040503050406030204" pitchFamily="18" charset="0"/>
                  </a:rPr>
                  <a:t> массив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меток</a:t>
                </a:r>
                <a:r>
                  <a:rPr lang="ru-RU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 и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отцов</a:t>
                </a:r>
              </a:p>
              <a:p>
                <a:r>
                  <a:rPr lang="ru-RU" sz="2400" b="1" dirty="0"/>
                  <a:t>   </a:t>
                </a:r>
                <a:r>
                  <a:rPr lang="en-US" sz="2400" b="1" dirty="0"/>
                  <a:t>while</a:t>
                </a:r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непосещенная вершина 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∞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 :=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 </a:t>
                </a:r>
                <a:r>
                  <a:rPr lang="ru-RU" sz="2400" dirty="0" err="1">
                    <a:latin typeface="Cambria Math" panose="02040503050406030204" pitchFamily="18" charset="0"/>
                  </a:rPr>
                  <a:t>непосещенная</a:t>
                </a:r>
                <a:r>
                  <a:rPr lang="ru-RU" sz="2400" dirty="0">
                    <a:latin typeface="Cambria Math" panose="02040503050406030204" pitchFamily="18" charset="0"/>
                  </a:rPr>
                  <a:t> с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мин</a:t>
                </a:r>
                <a:r>
                  <a:rPr lang="ru-RU" sz="2400" dirty="0">
                    <a:latin typeface="Cambria Math" panose="02040503050406030204" pitchFamily="18" charset="0"/>
                  </a:rPr>
                  <a:t>. меткой</a:t>
                </a:r>
              </a:p>
              <a:p>
                <a:r>
                  <a:rPr lang="ru-RU" sz="2400" dirty="0">
                    <a:latin typeface="Cambria Math" panose="02040503050406030204" pitchFamily="18" charset="0"/>
                  </a:rPr>
                  <a:t>        </a:t>
                </a:r>
                <a:r>
                  <a:rPr lang="ru-RU" sz="2400" b="1" dirty="0" err="1">
                    <a:latin typeface="Cambria Math" panose="02040503050406030204" pitchFamily="18" charset="0"/>
                  </a:rPr>
                  <a:t>релаксировать</a:t>
                </a:r>
                <a:r>
                  <a:rPr lang="ru-RU" sz="2400" dirty="0">
                    <a:latin typeface="Cambria Math" panose="02040503050406030204" pitchFamily="18" charset="0"/>
                  </a:rPr>
                  <a:t> все ребра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dirty="0">
                  <a:latin typeface="Cambria Math" panose="02040503050406030204" pitchFamily="18" charset="0"/>
                </a:endParaRPr>
              </a:p>
              <a:p>
                <a:r>
                  <a:rPr lang="ru-RU" sz="2400" dirty="0">
                    <a:latin typeface="Cambria Math" panose="02040503050406030204" pitchFamily="18" charset="0"/>
                  </a:rPr>
                  <a:t>       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объявить</a:t>
                </a:r>
                <a:r>
                  <a:rPr lang="ru-RU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</a:rPr>
                  <a:t>посещенной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9" y="1828800"/>
                <a:ext cx="6800315" cy="2640723"/>
              </a:xfrm>
              <a:prstGeom prst="rect">
                <a:avLst/>
              </a:prstGeom>
              <a:blipFill rotWithShape="0">
                <a:blip r:embed="rId2"/>
                <a:stretch>
                  <a:fillRect l="-1344" t="-3233" b="-4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0618" y="4947323"/>
                <a:ext cx="39895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18" y="4947323"/>
                <a:ext cx="398955" cy="424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139332" y="5439780"/>
            <a:ext cx="432435" cy="423492"/>
            <a:chOff x="1217614" y="5474091"/>
            <a:chExt cx="432435" cy="423492"/>
          </a:xfrm>
        </p:grpSpPr>
        <p:sp>
          <p:nvSpPr>
            <p:cNvPr id="16" name="Oval 15"/>
            <p:cNvSpPr/>
            <p:nvPr/>
          </p:nvSpPr>
          <p:spPr>
            <a:xfrm>
              <a:off x="1217614" y="5474091"/>
              <a:ext cx="423492" cy="4234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cxnSp>
          <p:nvCxnSpPr>
            <p:cNvPr id="41" name="Curved Connector 40"/>
            <p:cNvCxnSpPr/>
            <p:nvPr/>
          </p:nvCxnSpPr>
          <p:spPr>
            <a:xfrm flipV="1">
              <a:off x="1413892" y="5579654"/>
              <a:ext cx="236157" cy="106183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268" y="5421250"/>
                <a:ext cx="418576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68" y="5421250"/>
                <a:ext cx="418576" cy="424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Классические методы</a:t>
            </a:r>
            <a:endParaRPr lang="de-DE" dirty="0"/>
          </a:p>
        </p:txBody>
      </p:sp>
      <p:grpSp>
        <p:nvGrpSpPr>
          <p:cNvPr id="85" name="Group 84"/>
          <p:cNvGrpSpPr/>
          <p:nvPr/>
        </p:nvGrpSpPr>
        <p:grpSpPr>
          <a:xfrm>
            <a:off x="2709335" y="4771823"/>
            <a:ext cx="2070431" cy="1483802"/>
            <a:chOff x="2405765" y="4799097"/>
            <a:chExt cx="2070431" cy="1483802"/>
          </a:xfrm>
        </p:grpSpPr>
        <p:sp>
          <p:nvSpPr>
            <p:cNvPr id="77" name="Oval 76"/>
            <p:cNvSpPr/>
            <p:nvPr/>
          </p:nvSpPr>
          <p:spPr>
            <a:xfrm>
              <a:off x="3333750" y="4799097"/>
              <a:ext cx="1142446" cy="109687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75" name="Oval 74"/>
            <p:cNvSpPr/>
            <p:nvPr/>
          </p:nvSpPr>
          <p:spPr>
            <a:xfrm>
              <a:off x="2405765" y="5203397"/>
              <a:ext cx="1079502" cy="10795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921611" y="5347536"/>
              <a:ext cx="983362" cy="395613"/>
              <a:chOff x="2921611" y="5347536"/>
              <a:chExt cx="983362" cy="395613"/>
            </a:xfrm>
          </p:grpSpPr>
          <p:cxnSp>
            <p:nvCxnSpPr>
              <p:cNvPr id="63" name="Curved Connector 62"/>
              <p:cNvCxnSpPr/>
              <p:nvPr/>
            </p:nvCxnSpPr>
            <p:spPr>
              <a:xfrm flipV="1">
                <a:off x="2921611" y="5636965"/>
                <a:ext cx="236157" cy="106183"/>
              </a:xfrm>
              <a:prstGeom prst="curved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>
                <a:off x="3148825" y="5636965"/>
                <a:ext cx="348850" cy="106183"/>
              </a:xfrm>
              <a:prstGeom prst="curved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/>
              <p:cNvCxnSpPr/>
              <p:nvPr/>
            </p:nvCxnSpPr>
            <p:spPr>
              <a:xfrm flipV="1">
                <a:off x="3497675" y="5347536"/>
                <a:ext cx="407298" cy="395613"/>
              </a:xfrm>
              <a:prstGeom prst="curved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60888" y="5017962"/>
                  <a:ext cx="398955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888" y="5017962"/>
                  <a:ext cx="398955" cy="424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2638288" y="5530782"/>
                  <a:ext cx="418576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288" y="5530782"/>
                  <a:ext cx="418576" cy="424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4859047" y="4755634"/>
            <a:ext cx="1519602" cy="842800"/>
            <a:chOff x="4497051" y="4865174"/>
            <a:chExt cx="1519602" cy="842800"/>
          </a:xfrm>
        </p:grpSpPr>
        <p:sp>
          <p:nvSpPr>
            <p:cNvPr id="80" name="Oval 79"/>
            <p:cNvSpPr/>
            <p:nvPr/>
          </p:nvSpPr>
          <p:spPr>
            <a:xfrm rot="20280538">
              <a:off x="4713097" y="5071029"/>
              <a:ext cx="1089294" cy="499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757677" y="5111551"/>
              <a:ext cx="983362" cy="395613"/>
              <a:chOff x="2921611" y="5347536"/>
              <a:chExt cx="983362" cy="395613"/>
            </a:xfrm>
          </p:grpSpPr>
          <p:cxnSp>
            <p:nvCxnSpPr>
              <p:cNvPr id="68" name="Curved Connector 67"/>
              <p:cNvCxnSpPr/>
              <p:nvPr/>
            </p:nvCxnSpPr>
            <p:spPr>
              <a:xfrm flipV="1">
                <a:off x="2921611" y="5636965"/>
                <a:ext cx="236157" cy="106183"/>
              </a:xfrm>
              <a:prstGeom prst="curved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>
                <a:off x="3148825" y="5636965"/>
                <a:ext cx="348850" cy="106183"/>
              </a:xfrm>
              <a:prstGeom prst="curved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flipV="1">
                <a:off x="3497675" y="5347536"/>
                <a:ext cx="407298" cy="395613"/>
              </a:xfrm>
              <a:prstGeom prst="curved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497051" y="5283242"/>
                  <a:ext cx="418576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051" y="5283242"/>
                  <a:ext cx="418576" cy="424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617698" y="4865174"/>
                  <a:ext cx="398955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698" y="4865174"/>
                  <a:ext cx="398955" cy="4247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Freeform 1"/>
          <p:cNvSpPr/>
          <p:nvPr/>
        </p:nvSpPr>
        <p:spPr>
          <a:xfrm>
            <a:off x="53112" y="4366804"/>
            <a:ext cx="2427595" cy="2463259"/>
          </a:xfrm>
          <a:custGeom>
            <a:avLst/>
            <a:gdLst>
              <a:gd name="connsiteX0" fmla="*/ 327166 w 2427595"/>
              <a:gd name="connsiteY0" fmla="*/ 253100 h 2463259"/>
              <a:gd name="connsiteX1" fmla="*/ 79516 w 2427595"/>
              <a:gd name="connsiteY1" fmla="*/ 1900925 h 2463259"/>
              <a:gd name="connsiteX2" fmla="*/ 1336816 w 2427595"/>
              <a:gd name="connsiteY2" fmla="*/ 2453375 h 2463259"/>
              <a:gd name="connsiteX3" fmla="*/ 2403616 w 2427595"/>
              <a:gd name="connsiteY3" fmla="*/ 1519925 h 2463259"/>
              <a:gd name="connsiteX4" fmla="*/ 1936891 w 2427595"/>
              <a:gd name="connsiteY4" fmla="*/ 138800 h 2463259"/>
              <a:gd name="connsiteX5" fmla="*/ 327166 w 2427595"/>
              <a:gd name="connsiteY5" fmla="*/ 253100 h 246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595" h="2463259">
                <a:moveTo>
                  <a:pt x="327166" y="253100"/>
                </a:moveTo>
                <a:cubicBezTo>
                  <a:pt x="17603" y="546788"/>
                  <a:pt x="-88759" y="1534213"/>
                  <a:pt x="79516" y="1900925"/>
                </a:cubicBezTo>
                <a:cubicBezTo>
                  <a:pt x="247791" y="2267637"/>
                  <a:pt x="949466" y="2516875"/>
                  <a:pt x="1336816" y="2453375"/>
                </a:cubicBezTo>
                <a:cubicBezTo>
                  <a:pt x="1724166" y="2389875"/>
                  <a:pt x="2303604" y="1905687"/>
                  <a:pt x="2403616" y="1519925"/>
                </a:cubicBezTo>
                <a:cubicBezTo>
                  <a:pt x="2503628" y="1134163"/>
                  <a:pt x="2279791" y="356288"/>
                  <a:pt x="1936891" y="138800"/>
                </a:cubicBezTo>
                <a:cubicBezTo>
                  <a:pt x="1593991" y="-78688"/>
                  <a:pt x="636729" y="-40588"/>
                  <a:pt x="327166" y="253100"/>
                </a:cubicBezTo>
                <a:close/>
              </a:path>
            </a:pathLst>
          </a:cu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7333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Иерархические методы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6204" y="1828800"/>
            <a:ext cx="4998848" cy="49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Иерархичность дорожных сетей</a:t>
            </a:r>
            <a:r>
              <a:rPr lang="en-US" dirty="0"/>
              <a:t>: </a:t>
            </a:r>
            <a:r>
              <a:rPr lang="ru-RU" dirty="0"/>
              <a:t>вершины можно упорядочить по важности</a:t>
            </a:r>
          </a:p>
          <a:p>
            <a:pPr lvl="1"/>
            <a:r>
              <a:rPr lang="ru-RU" dirty="0"/>
              <a:t>Небольшая «артериальная» сеть</a:t>
            </a:r>
          </a:p>
          <a:p>
            <a:pPr lvl="1"/>
            <a:r>
              <a:rPr lang="ru-RU" dirty="0"/>
              <a:t>Достаточно рассматривать лишь артериальную сеть и пропустить неважные вершины</a:t>
            </a:r>
          </a:p>
          <a:p>
            <a:r>
              <a:rPr lang="ru-RU" b="1" dirty="0"/>
              <a:t>Важные</a:t>
            </a:r>
            <a:r>
              <a:rPr lang="ru-RU" dirty="0"/>
              <a:t>: мосты, магистрали, пересечения с многими улицами</a:t>
            </a:r>
          </a:p>
          <a:p>
            <a:r>
              <a:rPr lang="ru-RU" b="1" dirty="0"/>
              <a:t>Неважные</a:t>
            </a:r>
            <a:r>
              <a:rPr lang="ru-RU" dirty="0"/>
              <a:t>: переулки, побочные улицы, полевые</a:t>
            </a:r>
          </a:p>
          <a:p>
            <a:pPr marL="274320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9796" y="1828799"/>
          <a:ext cx="6306408" cy="445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Acrobat Document" r:id="rId3" imgW="8029557" imgH="5676661" progId="AcroExch.Document.DC">
                  <p:embed/>
                </p:oleObj>
              </mc:Choice>
              <mc:Fallback>
                <p:oleObj name="Acrobat Document" r:id="rId3" imgW="8029557" imgH="56766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796" y="1828799"/>
                        <a:ext cx="6306408" cy="4458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822912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Иерархические методы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856204" y="1828800"/>
                <a:ext cx="4998848" cy="4840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173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459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745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031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/>
                  <a:t>Упорядочить вершины по «важности»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={1,2,…,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ru-RU" dirty="0"/>
              </a:p>
              <a:p>
                <a:r>
                  <a:rPr lang="ru-RU" dirty="0" err="1"/>
                  <a:t>Контрактировать</a:t>
                </a:r>
                <a:r>
                  <a:rPr lang="ru-RU" dirty="0"/>
                  <a:t> вершины в этом порядке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</a:t>
                </a:r>
                <a:r>
                  <a:rPr lang="ru-RU" dirty="0"/>
                  <a:t>вершин –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</a:t>
                </a:r>
                <a:r>
                  <a:rPr lang="ru-RU" dirty="0"/>
                  <a:t>уровней</a:t>
                </a:r>
              </a:p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запрос </a:t>
                </a:r>
                <a:r>
                  <a:rPr lang="ru-RU" dirty="0" err="1"/>
                  <a:t>релаксирует</a:t>
                </a:r>
                <a:r>
                  <a:rPr lang="ru-RU" dirty="0"/>
                  <a:t> только ребра ведущие к более важным вершинам</a:t>
                </a:r>
              </a:p>
              <a:p>
                <a:r>
                  <a:rPr lang="ru-RU" dirty="0"/>
                  <a:t>Используется двунаправленный поиск</a:t>
                </a:r>
              </a:p>
              <a:p>
                <a:r>
                  <a:rPr lang="ru-RU" dirty="0"/>
                  <a:t>Точки встречи – оптимальный путь</a:t>
                </a:r>
              </a:p>
              <a:p>
                <a:pPr lvl="1"/>
                <a:endParaRPr lang="ru-RU" dirty="0"/>
              </a:p>
              <a:p>
                <a:pPr lvl="1"/>
                <a:endParaRPr lang="ru-RU" dirty="0"/>
              </a:p>
              <a:p>
                <a:pPr lvl="1"/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204" y="1828800"/>
                <a:ext cx="4998848" cy="4840560"/>
              </a:xfrm>
              <a:prstGeom prst="rect">
                <a:avLst/>
              </a:prstGeom>
              <a:blipFill rotWithShape="0">
                <a:blip r:embed="rId2"/>
                <a:stretch>
                  <a:fillRect t="-2519" r="-1829" b="-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788" y="1828800"/>
                <a:ext cx="6092825" cy="1631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b="1" dirty="0"/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ru-RU" sz="2000" b="1" dirty="0"/>
                  <a:t>    </a:t>
                </a:r>
                <a:r>
                  <a:rPr lang="en-US" sz="2000" b="1" dirty="0" err="1"/>
                  <a:t>foreach</a:t>
                </a:r>
                <a:r>
                  <a:rPr lang="ru-RU" sz="2000" dirty="0"/>
                  <a:t> пары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do</a:t>
                </a:r>
                <a:endParaRPr lang="ru-RU" sz="2000" b="1" dirty="0">
                  <a:latin typeface="Cambria Math" panose="02040503050406030204" pitchFamily="18" charset="0"/>
                </a:endParaRPr>
              </a:p>
              <a:p>
                <a:r>
                  <a:rPr lang="ru-RU" sz="2000" dirty="0">
                    <a:latin typeface="Cambria Math" panose="02040503050406030204" pitchFamily="18" charset="0"/>
                  </a:rPr>
                  <a:t>       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if</a:t>
                </a:r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ru-RU" sz="2000" dirty="0">
                    <a:latin typeface="Cambria Math" panose="02040503050406030204" pitchFamily="18" charset="0"/>
                  </a:rPr>
                  <a:t>ед. кратчайший путь </a:t>
                </a:r>
                <a:r>
                  <a:rPr lang="en-US" sz="2000" b="1" dirty="0"/>
                  <a:t>then</a:t>
                </a:r>
              </a:p>
              <a:p>
                <a:r>
                  <a:rPr lang="en-US" sz="2000" dirty="0"/>
                  <a:t>     </a:t>
                </a:r>
                <a:r>
                  <a:rPr lang="ru-RU" sz="2000" dirty="0"/>
                  <a:t>      </a:t>
                </a:r>
                <a:r>
                  <a:rPr lang="ru-RU" sz="2000" dirty="0">
                    <a:latin typeface="+mj-lt"/>
                  </a:rPr>
                  <a:t>добавить</a:t>
                </a:r>
                <a:r>
                  <a:rPr lang="ru-RU" sz="2000" dirty="0"/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shortcut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sz="2000" dirty="0"/>
                  <a:t>с </a:t>
                </a:r>
                <a:r>
                  <a:rPr lang="ru-RU" sz="2000" dirty="0">
                    <a:latin typeface="+mj-lt"/>
                  </a:rPr>
                  <a:t>весом </a:t>
                </a:r>
                <a:r>
                  <a:rPr lang="ru-RU" sz="2000" dirty="0"/>
                  <a:t> </a:t>
                </a:r>
                <a:endParaRPr lang="ru-RU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(&lt;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8" y="1828800"/>
                <a:ext cx="6092825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000" t="-1866" b="-33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189756" y="590421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228262" y="4038143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314066" y="4629192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227231" y="5231909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41924" y="5924133"/>
            <a:ext cx="360000" cy="36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Straight Connector 15"/>
          <p:cNvCxnSpPr>
            <a:stCxn id="8" idx="6"/>
            <a:endCxn id="9" idx="1"/>
          </p:cNvCxnSpPr>
          <p:nvPr/>
        </p:nvCxnSpPr>
        <p:spPr>
          <a:xfrm>
            <a:off x="1588262" y="4218143"/>
            <a:ext cx="778525" cy="463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4"/>
            <a:endCxn id="11" idx="0"/>
          </p:cNvCxnSpPr>
          <p:nvPr/>
        </p:nvCxnSpPr>
        <p:spPr>
          <a:xfrm>
            <a:off x="2494066" y="4989192"/>
            <a:ext cx="27858" cy="934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5"/>
            <a:endCxn id="11" idx="1"/>
          </p:cNvCxnSpPr>
          <p:nvPr/>
        </p:nvCxnSpPr>
        <p:spPr>
          <a:xfrm>
            <a:off x="1534510" y="5539188"/>
            <a:ext cx="860135" cy="4376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4"/>
            <a:endCxn id="10" idx="0"/>
          </p:cNvCxnSpPr>
          <p:nvPr/>
        </p:nvCxnSpPr>
        <p:spPr>
          <a:xfrm flipH="1">
            <a:off x="1407231" y="4398143"/>
            <a:ext cx="1031" cy="8337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7"/>
            <a:endCxn id="10" idx="3"/>
          </p:cNvCxnSpPr>
          <p:nvPr/>
        </p:nvCxnSpPr>
        <p:spPr>
          <a:xfrm flipV="1">
            <a:off x="497035" y="5539188"/>
            <a:ext cx="782917" cy="417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1201" y="5346201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2494066" y="5306414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1792547" y="4035372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1767230" y="5346061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58122" y="4345422"/>
            <a:ext cx="1983802" cy="2227222"/>
            <a:chOff x="358122" y="4345422"/>
            <a:chExt cx="1983802" cy="2227222"/>
          </a:xfrm>
        </p:grpSpPr>
        <p:cxnSp>
          <p:nvCxnSpPr>
            <p:cNvPr id="13" name="Straight Connector 12"/>
            <p:cNvCxnSpPr>
              <a:endCxn id="8" idx="3"/>
            </p:cNvCxnSpPr>
            <p:nvPr/>
          </p:nvCxnSpPr>
          <p:spPr>
            <a:xfrm flipV="1">
              <a:off x="358122" y="4345422"/>
              <a:ext cx="922861" cy="156773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" idx="6"/>
              <a:endCxn id="11" idx="2"/>
            </p:cNvCxnSpPr>
            <p:nvPr/>
          </p:nvCxnSpPr>
          <p:spPr>
            <a:xfrm>
              <a:off x="549756" y="6084218"/>
              <a:ext cx="1792168" cy="1991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233235" y="6147912"/>
              <a:ext cx="354584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2</a:t>
              </a:r>
              <a:endParaRPr lang="de-DE" sz="2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60214" y="4706944"/>
              <a:ext cx="354584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2</a:t>
              </a:r>
              <a:endParaRPr lang="de-DE" sz="2400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072461" y="4739600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74201" y="3935935"/>
            <a:ext cx="3386881" cy="2386712"/>
            <a:chOff x="3231682" y="3820728"/>
            <a:chExt cx="3386881" cy="2386712"/>
          </a:xfrm>
        </p:grpSpPr>
        <p:grpSp>
          <p:nvGrpSpPr>
            <p:cNvPr id="69" name="Group 68"/>
            <p:cNvGrpSpPr/>
            <p:nvPr/>
          </p:nvGrpSpPr>
          <p:grpSpPr>
            <a:xfrm>
              <a:off x="3242823" y="3820728"/>
              <a:ext cx="3375740" cy="2381540"/>
              <a:chOff x="3210412" y="3285479"/>
              <a:chExt cx="3375740" cy="2381540"/>
            </a:xfrm>
          </p:grpSpPr>
          <p:sp>
            <p:nvSpPr>
              <p:cNvPr id="70" name="Oval 69"/>
              <p:cNvSpPr/>
              <p:nvPr/>
            </p:nvSpPr>
            <p:spPr>
              <a:xfrm rot="1849935">
                <a:off x="3808136" y="3516677"/>
                <a:ext cx="2778016" cy="135194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77" name="Oval 76"/>
              <p:cNvSpPr/>
              <p:nvPr/>
            </p:nvSpPr>
            <p:spPr>
              <a:xfrm rot="17903962">
                <a:off x="2721310" y="4164070"/>
                <a:ext cx="2381540" cy="62435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3399138" y="495174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4125462" y="350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4125462" y="5245392"/>
                <a:ext cx="340091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4838904" y="422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5511337" y="459174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5511337" y="386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89" name="Straight Arrow Connector 88"/>
              <p:cNvCxnSpPr>
                <a:stCxn id="79" idx="7"/>
                <a:endCxn id="81" idx="3"/>
              </p:cNvCxnSpPr>
              <p:nvPr/>
            </p:nvCxnSpPr>
            <p:spPr>
              <a:xfrm flipV="1">
                <a:off x="3706417" y="3816850"/>
                <a:ext cx="471766" cy="118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81" idx="5"/>
                <a:endCxn id="84" idx="1"/>
              </p:cNvCxnSpPr>
              <p:nvPr/>
            </p:nvCxnSpPr>
            <p:spPr>
              <a:xfrm>
                <a:off x="4432741" y="3816850"/>
                <a:ext cx="458884" cy="4654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4" idx="5"/>
                <a:endCxn id="85" idx="1"/>
              </p:cNvCxnSpPr>
              <p:nvPr/>
            </p:nvCxnSpPr>
            <p:spPr>
              <a:xfrm>
                <a:off x="5146183" y="4536850"/>
                <a:ext cx="417875" cy="10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7" idx="3"/>
                <a:endCxn id="84" idx="7"/>
              </p:cNvCxnSpPr>
              <p:nvPr/>
            </p:nvCxnSpPr>
            <p:spPr>
              <a:xfrm flipH="1">
                <a:off x="5146183" y="4176850"/>
                <a:ext cx="417875" cy="1054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87" idx="4"/>
                <a:endCxn id="85" idx="0"/>
              </p:cNvCxnSpPr>
              <p:nvPr/>
            </p:nvCxnSpPr>
            <p:spPr>
              <a:xfrm>
                <a:off x="5691337" y="4229571"/>
                <a:ext cx="0" cy="3621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81" idx="6"/>
                <a:endCxn id="87" idx="1"/>
              </p:cNvCxnSpPr>
              <p:nvPr/>
            </p:nvCxnSpPr>
            <p:spPr>
              <a:xfrm>
                <a:off x="4485462" y="3689571"/>
                <a:ext cx="1078596" cy="2327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83" idx="0"/>
                <a:endCxn id="81" idx="4"/>
              </p:cNvCxnSpPr>
              <p:nvPr/>
            </p:nvCxnSpPr>
            <p:spPr>
              <a:xfrm flipV="1">
                <a:off x="4295508" y="3869571"/>
                <a:ext cx="9954" cy="13758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83" idx="7"/>
                <a:endCxn id="84" idx="3"/>
              </p:cNvCxnSpPr>
              <p:nvPr/>
            </p:nvCxnSpPr>
            <p:spPr>
              <a:xfrm flipV="1">
                <a:off x="4415748" y="4536850"/>
                <a:ext cx="475877" cy="7612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647327" y="4786962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304592" y="4377205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:endParaRPr lang="de-DE" sz="24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581852" y="3767919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5</a:t>
                </a:r>
                <a:endParaRPr lang="de-DE" sz="24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850852" y="34350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8</a:t>
                </a:r>
                <a:endParaRPr lang="de-DE" sz="2400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102530" y="3910611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:endParaRPr lang="de-DE" sz="24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694889" y="4224706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124985" y="45616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1</a:t>
                </a:r>
                <a:endParaRPr lang="de-DE" sz="24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646924" y="41190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3210412" y="5182625"/>
                    <a:ext cx="418576" cy="424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0412" y="5182625"/>
                    <a:ext cx="418576" cy="4247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5731811" y="4754294"/>
                    <a:ext cx="398955" cy="424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1811" y="4754294"/>
                    <a:ext cx="398955" cy="4247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" name="Straight Arrow Connector 2"/>
            <p:cNvCxnSpPr/>
            <p:nvPr/>
          </p:nvCxnSpPr>
          <p:spPr>
            <a:xfrm flipV="1">
              <a:off x="3231682" y="4002751"/>
              <a:ext cx="0" cy="22046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72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7788" y="1828800"/>
                <a:ext cx="6092825" cy="1631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b="1" dirty="0"/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ru-RU" sz="2000" b="1" dirty="0"/>
                  <a:t>    </a:t>
                </a:r>
                <a:r>
                  <a:rPr lang="en-US" sz="2000" b="1" dirty="0" err="1"/>
                  <a:t>foreach</a:t>
                </a:r>
                <a:r>
                  <a:rPr lang="ru-RU" sz="2000" dirty="0"/>
                  <a:t> пары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do</a:t>
                </a:r>
                <a:endParaRPr lang="ru-RU" sz="2000" b="1" dirty="0">
                  <a:latin typeface="Cambria Math" panose="02040503050406030204" pitchFamily="18" charset="0"/>
                </a:endParaRPr>
              </a:p>
              <a:p>
                <a:r>
                  <a:rPr lang="ru-RU" sz="2000" dirty="0">
                    <a:latin typeface="Cambria Math" panose="02040503050406030204" pitchFamily="18" charset="0"/>
                  </a:rPr>
                  <a:t>       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if</a:t>
                </a:r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ru-RU" sz="2000" dirty="0">
                    <a:latin typeface="Cambria Math" panose="02040503050406030204" pitchFamily="18" charset="0"/>
                  </a:rPr>
                  <a:t>ед. кратчайший путь </a:t>
                </a:r>
                <a:r>
                  <a:rPr lang="en-US" sz="2000" b="1" dirty="0"/>
                  <a:t>then</a:t>
                </a:r>
              </a:p>
              <a:p>
                <a:r>
                  <a:rPr lang="en-US" sz="2000" dirty="0"/>
                  <a:t>     </a:t>
                </a:r>
                <a:r>
                  <a:rPr lang="ru-RU" sz="2000" dirty="0"/>
                  <a:t>      </a:t>
                </a:r>
                <a:r>
                  <a:rPr lang="ru-RU" sz="2000" dirty="0">
                    <a:latin typeface="+mj-lt"/>
                  </a:rPr>
                  <a:t>добавить</a:t>
                </a:r>
                <a:r>
                  <a:rPr lang="ru-RU" sz="2000" dirty="0"/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shortcut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sz="2000" dirty="0"/>
                  <a:t>с </a:t>
                </a:r>
                <a:r>
                  <a:rPr lang="ru-RU" sz="2000" dirty="0">
                    <a:latin typeface="+mj-lt"/>
                  </a:rPr>
                  <a:t>весом </a:t>
                </a:r>
                <a:r>
                  <a:rPr lang="ru-RU" sz="2000" dirty="0"/>
                  <a:t> </a:t>
                </a:r>
                <a:endParaRPr lang="ru-RU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(&lt;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8" y="1828800"/>
                <a:ext cx="6092825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866" b="-33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Иерархические методы</a:t>
            </a:r>
            <a:endParaRPr lang="de-DE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6856204" y="1828800"/>
            <a:ext cx="4998848" cy="48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упорядочить вершины по важности?</a:t>
            </a:r>
          </a:p>
          <a:p>
            <a:pPr lvl="1"/>
            <a:r>
              <a:rPr lang="ru-RU" dirty="0"/>
              <a:t>Оптимальный порядок – </a:t>
            </a:r>
            <a:r>
              <a:rPr lang="en-US" dirty="0"/>
              <a:t>NP </a:t>
            </a:r>
            <a:r>
              <a:rPr lang="ru-RU" dirty="0"/>
              <a:t>полна</a:t>
            </a:r>
          </a:p>
          <a:p>
            <a:pPr lvl="1"/>
            <a:r>
              <a:rPr lang="ru-RU" dirty="0"/>
              <a:t>Пути остаются оптимальными при любом порядке</a:t>
            </a:r>
          </a:p>
          <a:p>
            <a:pPr lvl="1"/>
            <a:r>
              <a:rPr lang="ru-RU" dirty="0"/>
              <a:t>Оптимальность порядка                   </a:t>
            </a:r>
            <a:r>
              <a:rPr lang="en-US" dirty="0"/>
              <a:t>~</a:t>
            </a:r>
            <a:r>
              <a:rPr lang="ru-RU" dirty="0"/>
              <a:t> </a:t>
            </a:r>
            <a:r>
              <a:rPr lang="en-US" dirty="0"/>
              <a:t># </a:t>
            </a:r>
            <a:r>
              <a:rPr lang="ru-RU" dirty="0" err="1"/>
              <a:t>шорткатов</a:t>
            </a:r>
            <a:endParaRPr lang="ru-RU" dirty="0"/>
          </a:p>
          <a:p>
            <a:r>
              <a:rPr lang="ru-RU" dirty="0"/>
              <a:t>Добавлять ли </a:t>
            </a:r>
            <a:r>
              <a:rPr lang="ru-RU" dirty="0" err="1"/>
              <a:t>шорткат</a:t>
            </a:r>
            <a:r>
              <a:rPr lang="ru-RU" dirty="0"/>
              <a:t>?</a:t>
            </a:r>
          </a:p>
          <a:p>
            <a:pPr lvl="1"/>
            <a:r>
              <a:rPr lang="ru-RU" dirty="0"/>
              <a:t>Локальный поиск</a:t>
            </a:r>
          </a:p>
          <a:p>
            <a:pPr lvl="1"/>
            <a:r>
              <a:rPr lang="ru-RU" dirty="0"/>
              <a:t>Эвристики для  ускорения ЛП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189756" y="590421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228262" y="4038143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2314066" y="4629192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227231" y="5231909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2341924" y="5924133"/>
            <a:ext cx="360000" cy="36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9" name="Straight Connector 58"/>
          <p:cNvCxnSpPr>
            <a:stCxn id="55" idx="6"/>
            <a:endCxn id="56" idx="1"/>
          </p:cNvCxnSpPr>
          <p:nvPr/>
        </p:nvCxnSpPr>
        <p:spPr>
          <a:xfrm>
            <a:off x="1588262" y="4218143"/>
            <a:ext cx="778525" cy="463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6" idx="4"/>
            <a:endCxn id="58" idx="0"/>
          </p:cNvCxnSpPr>
          <p:nvPr/>
        </p:nvCxnSpPr>
        <p:spPr>
          <a:xfrm>
            <a:off x="2494066" y="4989192"/>
            <a:ext cx="27858" cy="934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7" idx="5"/>
            <a:endCxn id="58" idx="1"/>
          </p:cNvCxnSpPr>
          <p:nvPr/>
        </p:nvCxnSpPr>
        <p:spPr>
          <a:xfrm>
            <a:off x="1534510" y="5539188"/>
            <a:ext cx="860135" cy="4376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5" idx="4"/>
            <a:endCxn id="57" idx="0"/>
          </p:cNvCxnSpPr>
          <p:nvPr/>
        </p:nvCxnSpPr>
        <p:spPr>
          <a:xfrm flipH="1">
            <a:off x="1407231" y="4398143"/>
            <a:ext cx="1031" cy="8337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4" idx="7"/>
            <a:endCxn id="57" idx="3"/>
          </p:cNvCxnSpPr>
          <p:nvPr/>
        </p:nvCxnSpPr>
        <p:spPr>
          <a:xfrm flipV="1">
            <a:off x="497035" y="5539188"/>
            <a:ext cx="782917" cy="417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1201" y="5346201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2494066" y="5306414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1792547" y="4035372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1767230" y="5346061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22" y="4345422"/>
            <a:ext cx="1983802" cy="2227222"/>
            <a:chOff x="358122" y="4345422"/>
            <a:chExt cx="1983802" cy="2227222"/>
          </a:xfrm>
        </p:grpSpPr>
        <p:cxnSp>
          <p:nvCxnSpPr>
            <p:cNvPr id="69" name="Straight Connector 68"/>
            <p:cNvCxnSpPr>
              <a:endCxn id="55" idx="3"/>
            </p:cNvCxnSpPr>
            <p:nvPr/>
          </p:nvCxnSpPr>
          <p:spPr>
            <a:xfrm flipV="1">
              <a:off x="358122" y="4345422"/>
              <a:ext cx="922861" cy="156773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4" idx="6"/>
              <a:endCxn id="58" idx="2"/>
            </p:cNvCxnSpPr>
            <p:nvPr/>
          </p:nvCxnSpPr>
          <p:spPr>
            <a:xfrm>
              <a:off x="549756" y="6084218"/>
              <a:ext cx="1792168" cy="1991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233235" y="6147912"/>
              <a:ext cx="354584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2</a:t>
              </a:r>
              <a:endParaRPr lang="de-DE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0214" y="4706944"/>
              <a:ext cx="354584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2</a:t>
              </a:r>
              <a:endParaRPr lang="de-DE" sz="24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72461" y="4739600"/>
            <a:ext cx="3545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</a:t>
            </a:r>
            <a:endParaRPr lang="de-DE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3174201" y="3935935"/>
            <a:ext cx="3386881" cy="2386712"/>
            <a:chOff x="3231682" y="3820728"/>
            <a:chExt cx="3386881" cy="2386712"/>
          </a:xfrm>
        </p:grpSpPr>
        <p:grpSp>
          <p:nvGrpSpPr>
            <p:cNvPr id="75" name="Group 74"/>
            <p:cNvGrpSpPr/>
            <p:nvPr/>
          </p:nvGrpSpPr>
          <p:grpSpPr>
            <a:xfrm>
              <a:off x="3242823" y="3820728"/>
              <a:ext cx="3375740" cy="2381540"/>
              <a:chOff x="3210412" y="3285479"/>
              <a:chExt cx="3375740" cy="2381540"/>
            </a:xfrm>
          </p:grpSpPr>
          <p:sp>
            <p:nvSpPr>
              <p:cNvPr id="77" name="Oval 76"/>
              <p:cNvSpPr/>
              <p:nvPr/>
            </p:nvSpPr>
            <p:spPr>
              <a:xfrm rot="1849935">
                <a:off x="3808136" y="3516677"/>
                <a:ext cx="2778016" cy="135194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78" name="Oval 77"/>
              <p:cNvSpPr/>
              <p:nvPr/>
            </p:nvSpPr>
            <p:spPr>
              <a:xfrm rot="17903962">
                <a:off x="2721310" y="4164070"/>
                <a:ext cx="2381540" cy="62435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3399138" y="495174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4125462" y="350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4125462" y="5245392"/>
                <a:ext cx="340091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4838904" y="422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5511337" y="459174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5511337" y="386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85" name="Straight Arrow Connector 84"/>
              <p:cNvCxnSpPr>
                <a:stCxn id="79" idx="7"/>
                <a:endCxn id="80" idx="3"/>
              </p:cNvCxnSpPr>
              <p:nvPr/>
            </p:nvCxnSpPr>
            <p:spPr>
              <a:xfrm flipV="1">
                <a:off x="3706417" y="3816850"/>
                <a:ext cx="471766" cy="118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0" idx="5"/>
                <a:endCxn id="82" idx="1"/>
              </p:cNvCxnSpPr>
              <p:nvPr/>
            </p:nvCxnSpPr>
            <p:spPr>
              <a:xfrm>
                <a:off x="4432741" y="3816850"/>
                <a:ext cx="458884" cy="4654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2" idx="5"/>
                <a:endCxn id="83" idx="1"/>
              </p:cNvCxnSpPr>
              <p:nvPr/>
            </p:nvCxnSpPr>
            <p:spPr>
              <a:xfrm>
                <a:off x="5146183" y="4536850"/>
                <a:ext cx="417875" cy="10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4" idx="3"/>
                <a:endCxn id="82" idx="7"/>
              </p:cNvCxnSpPr>
              <p:nvPr/>
            </p:nvCxnSpPr>
            <p:spPr>
              <a:xfrm flipH="1">
                <a:off x="5146183" y="4176850"/>
                <a:ext cx="417875" cy="1054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4" idx="4"/>
                <a:endCxn id="83" idx="0"/>
              </p:cNvCxnSpPr>
              <p:nvPr/>
            </p:nvCxnSpPr>
            <p:spPr>
              <a:xfrm>
                <a:off x="5691337" y="4229571"/>
                <a:ext cx="0" cy="3621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0" idx="6"/>
                <a:endCxn id="84" idx="1"/>
              </p:cNvCxnSpPr>
              <p:nvPr/>
            </p:nvCxnSpPr>
            <p:spPr>
              <a:xfrm>
                <a:off x="4485462" y="3689571"/>
                <a:ext cx="1078596" cy="2327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1" idx="0"/>
                <a:endCxn id="80" idx="4"/>
              </p:cNvCxnSpPr>
              <p:nvPr/>
            </p:nvCxnSpPr>
            <p:spPr>
              <a:xfrm flipV="1">
                <a:off x="4295508" y="3869571"/>
                <a:ext cx="9954" cy="13758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1" idx="7"/>
                <a:endCxn id="82" idx="3"/>
              </p:cNvCxnSpPr>
              <p:nvPr/>
            </p:nvCxnSpPr>
            <p:spPr>
              <a:xfrm flipV="1">
                <a:off x="4415748" y="4536850"/>
                <a:ext cx="475877" cy="7612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647327" y="4786962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304592" y="4377205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:endParaRPr lang="de-DE" sz="24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581852" y="3767919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5</a:t>
                </a:r>
                <a:endParaRPr lang="de-DE" sz="2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850852" y="34350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8</a:t>
                </a:r>
                <a:endParaRPr lang="de-DE" sz="24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102530" y="3910611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:endParaRPr lang="de-DE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694889" y="4224706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124985" y="45616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1</a:t>
                </a:r>
                <a:endParaRPr lang="de-DE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646924" y="41190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10412" y="5182625"/>
                    <a:ext cx="418576" cy="424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0412" y="5182625"/>
                    <a:ext cx="418576" cy="4247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5731811" y="4754294"/>
                    <a:ext cx="398955" cy="424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1811" y="4754294"/>
                    <a:ext cx="398955" cy="4247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6" name="Straight Arrow Connector 75"/>
            <p:cNvCxnSpPr/>
            <p:nvPr/>
          </p:nvCxnSpPr>
          <p:spPr>
            <a:xfrm flipV="1">
              <a:off x="3231682" y="4002751"/>
              <a:ext cx="0" cy="22046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8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Как упорядочить вершины по важности?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1217614" y="1828800"/>
                <a:ext cx="10061374" cy="5128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173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459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745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031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b="1" dirty="0"/>
                  <a:t>Снизу-вверх</a:t>
                </a:r>
              </a:p>
              <a:p>
                <a:pPr lvl="1"/>
                <a:r>
                  <a:rPr lang="ru-RU" dirty="0"/>
                  <a:t>Найти самую неважную </a:t>
                </a:r>
              </a:p>
              <a:p>
                <a:pPr lvl="1"/>
                <a:r>
                  <a:rPr lang="ru-RU" dirty="0" err="1"/>
                  <a:t>Контрактировать</a:t>
                </a:r>
                <a:endParaRPr lang="ru-RU" dirty="0"/>
              </a:p>
              <a:p>
                <a:pPr lvl="1"/>
                <a:r>
                  <a:rPr lang="ru-RU" dirty="0"/>
                  <a:t>Повторить</a:t>
                </a:r>
              </a:p>
              <a:p>
                <a:r>
                  <a:rPr lang="ru-RU" b="1" dirty="0"/>
                  <a:t>Критерии неважности</a:t>
                </a:r>
              </a:p>
              <a:p>
                <a:pPr lvl="1"/>
                <a:r>
                  <a:rPr lang="ru-RU" dirty="0"/>
                  <a:t>удаляемые – добавляемые ребра</a:t>
                </a:r>
              </a:p>
              <a:p>
                <a:pPr lvl="1"/>
                <a:r>
                  <a:rPr lang="ru-RU" dirty="0"/>
                  <a:t>Та же разница, но оригинальных ребер (распаковка </a:t>
                </a:r>
                <a:r>
                  <a:rPr lang="ru-RU" dirty="0" err="1"/>
                  <a:t>шорткатов</a:t>
                </a:r>
                <a:r>
                  <a:rPr lang="ru-RU" dirty="0"/>
                  <a:t>)</a:t>
                </a:r>
              </a:p>
              <a:p>
                <a:r>
                  <a:rPr lang="ru-RU" b="1" dirty="0"/>
                  <a:t>Сверху-вниз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все кратчайшие пути</a:t>
                </a:r>
              </a:p>
              <a:p>
                <a:pPr lvl="1"/>
                <a:r>
                  <a:rPr lang="ru-RU" dirty="0"/>
                  <a:t>Вершина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dirty="0"/>
                  <a:t>, через которую проходит наибольшее – важная</a:t>
                </a:r>
              </a:p>
              <a:p>
                <a:pPr lvl="1"/>
                <a:r>
                  <a:rPr lang="ru-RU" dirty="0"/>
                  <a:t>Удалить пути покрываемые вершиной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ru-RU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endParaRPr lang="ru-RU" dirty="0"/>
              </a:p>
              <a:p>
                <a:pPr lvl="1"/>
                <a:r>
                  <a:rPr lang="ru-RU" dirty="0"/>
                  <a:t>используется приближенный алгоритм</a:t>
                </a:r>
              </a:p>
              <a:p>
                <a:pPr lvl="1"/>
                <a:endParaRPr lang="ru-RU" dirty="0"/>
              </a:p>
              <a:p>
                <a:pPr lvl="1"/>
                <a:endParaRPr lang="ru-RU" dirty="0"/>
              </a:p>
              <a:p>
                <a:pPr lvl="1"/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4" y="1828800"/>
                <a:ext cx="10061374" cy="5128592"/>
              </a:xfrm>
              <a:prstGeom prst="rect">
                <a:avLst/>
              </a:prstGeom>
              <a:blipFill rotWithShape="0">
                <a:blip r:embed="rId2"/>
                <a:stretch>
                  <a:fillRect t="-1665" b="-4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872541" y="486916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Up Arrow 2"/>
          <p:cNvSpPr/>
          <p:nvPr/>
        </p:nvSpPr>
        <p:spPr>
          <a:xfrm>
            <a:off x="872541" y="2047664"/>
            <a:ext cx="484632" cy="97840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pSp>
        <p:nvGrpSpPr>
          <p:cNvPr id="46" name="Group 45"/>
          <p:cNvGrpSpPr/>
          <p:nvPr/>
        </p:nvGrpSpPr>
        <p:grpSpPr>
          <a:xfrm>
            <a:off x="8801944" y="937419"/>
            <a:ext cx="3386881" cy="2386712"/>
            <a:chOff x="3231682" y="3820728"/>
            <a:chExt cx="3386881" cy="2386712"/>
          </a:xfrm>
        </p:grpSpPr>
        <p:grpSp>
          <p:nvGrpSpPr>
            <p:cNvPr id="47" name="Group 46"/>
            <p:cNvGrpSpPr/>
            <p:nvPr/>
          </p:nvGrpSpPr>
          <p:grpSpPr>
            <a:xfrm>
              <a:off x="3242823" y="3820728"/>
              <a:ext cx="3375740" cy="2381540"/>
              <a:chOff x="3210412" y="3285479"/>
              <a:chExt cx="3375740" cy="2381540"/>
            </a:xfrm>
          </p:grpSpPr>
          <p:sp>
            <p:nvSpPr>
              <p:cNvPr id="49" name="Oval 48"/>
              <p:cNvSpPr/>
              <p:nvPr/>
            </p:nvSpPr>
            <p:spPr>
              <a:xfrm rot="1849935">
                <a:off x="3808136" y="3516677"/>
                <a:ext cx="2778016" cy="135194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 rot="17903962">
                <a:off x="2721310" y="4164070"/>
                <a:ext cx="2381540" cy="62435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3399138" y="495174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125462" y="350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4125462" y="5245392"/>
                <a:ext cx="340091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838904" y="422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511337" y="459174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511337" y="38695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de-D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59" name="Straight Arrow Connector 58"/>
              <p:cNvCxnSpPr>
                <a:stCxn id="51" idx="7"/>
                <a:endCxn id="54" idx="3"/>
              </p:cNvCxnSpPr>
              <p:nvPr/>
            </p:nvCxnSpPr>
            <p:spPr>
              <a:xfrm flipV="1">
                <a:off x="3706417" y="3816850"/>
                <a:ext cx="471766" cy="118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4" idx="5"/>
                <a:endCxn id="56" idx="1"/>
              </p:cNvCxnSpPr>
              <p:nvPr/>
            </p:nvCxnSpPr>
            <p:spPr>
              <a:xfrm>
                <a:off x="4432741" y="3816850"/>
                <a:ext cx="458884" cy="4654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6" idx="5"/>
                <a:endCxn id="57" idx="1"/>
              </p:cNvCxnSpPr>
              <p:nvPr/>
            </p:nvCxnSpPr>
            <p:spPr>
              <a:xfrm>
                <a:off x="5146183" y="4536850"/>
                <a:ext cx="417875" cy="1076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8" idx="3"/>
                <a:endCxn id="56" idx="7"/>
              </p:cNvCxnSpPr>
              <p:nvPr/>
            </p:nvCxnSpPr>
            <p:spPr>
              <a:xfrm flipH="1">
                <a:off x="5146183" y="4176850"/>
                <a:ext cx="417875" cy="1054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8" idx="4"/>
                <a:endCxn id="57" idx="0"/>
              </p:cNvCxnSpPr>
              <p:nvPr/>
            </p:nvCxnSpPr>
            <p:spPr>
              <a:xfrm>
                <a:off x="5691337" y="4229571"/>
                <a:ext cx="0" cy="3621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4" idx="6"/>
                <a:endCxn id="58" idx="1"/>
              </p:cNvCxnSpPr>
              <p:nvPr/>
            </p:nvCxnSpPr>
            <p:spPr>
              <a:xfrm>
                <a:off x="4485462" y="3689571"/>
                <a:ext cx="1078596" cy="2327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5" idx="0"/>
                <a:endCxn id="54" idx="4"/>
              </p:cNvCxnSpPr>
              <p:nvPr/>
            </p:nvCxnSpPr>
            <p:spPr>
              <a:xfrm flipV="1">
                <a:off x="4295508" y="3869571"/>
                <a:ext cx="9954" cy="13758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5" idx="7"/>
                <a:endCxn id="56" idx="3"/>
              </p:cNvCxnSpPr>
              <p:nvPr/>
            </p:nvCxnSpPr>
            <p:spPr>
              <a:xfrm flipV="1">
                <a:off x="4415748" y="4536850"/>
                <a:ext cx="475877" cy="7612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4647327" y="4786962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304592" y="4377205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:endParaRPr lang="de-DE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581852" y="3767919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5</a:t>
                </a:r>
                <a:endParaRPr lang="de-DE" sz="2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850852" y="34350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8</a:t>
                </a:r>
                <a:endParaRPr lang="de-DE" sz="2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102530" y="3910611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:endParaRPr lang="de-DE" sz="24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694889" y="4224706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124985" y="45616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1</a:t>
                </a:r>
                <a:endParaRPr lang="de-DE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646924" y="4119013"/>
                <a:ext cx="3545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2</a:t>
                </a:r>
                <a:endParaRPr lang="de-DE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210412" y="5182625"/>
                    <a:ext cx="418576" cy="424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0412" y="5182625"/>
                    <a:ext cx="418576" cy="4247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731811" y="4754294"/>
                    <a:ext cx="398955" cy="424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1811" y="4754294"/>
                    <a:ext cx="398955" cy="4247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8" name="Straight Arrow Connector 47"/>
            <p:cNvCxnSpPr/>
            <p:nvPr/>
          </p:nvCxnSpPr>
          <p:spPr>
            <a:xfrm flipV="1">
              <a:off x="3231682" y="4002751"/>
              <a:ext cx="0" cy="22046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28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Иерархические методы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7614" y="1828800"/>
            <a:ext cx="847719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Простой алгоритм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Небольшое потребление дополнительной памяти</a:t>
            </a:r>
          </a:p>
          <a:p>
            <a:pPr lvl="1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Ребра можно хранить в минимальной вершине один раз</a:t>
            </a:r>
          </a:p>
          <a:p>
            <a:pPr lvl="1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Практически размер как для классического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Дейкстры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Позволяет легко «распаковать» путь из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шорткатов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Достаточно быстрый</a:t>
            </a:r>
          </a:p>
          <a:p>
            <a:r>
              <a:rPr lang="ru-RU" dirty="0">
                <a:solidFill>
                  <a:srgbClr val="FF0000"/>
                </a:solidFill>
              </a:rPr>
              <a:t>Ограничено позволяет включать обновления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Ограниченное число </a:t>
            </a:r>
            <a:r>
              <a:rPr lang="ru-RU" sz="2400" dirty="0" err="1"/>
              <a:t>хопов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600199"/>
            <a:ext cx="8038214" cy="525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78" y="1600197"/>
            <a:ext cx="8012343" cy="5246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600195"/>
            <a:ext cx="8038214" cy="5279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600193"/>
            <a:ext cx="8038214" cy="5279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78938"/>
            <a:ext cx="8038214" cy="5279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57683"/>
            <a:ext cx="8038214" cy="5289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36427"/>
            <a:ext cx="8038214" cy="527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37602"/>
            <a:ext cx="8107942" cy="5308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33403"/>
            <a:ext cx="8107942" cy="5340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41336"/>
            <a:ext cx="8107942" cy="5276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1547063"/>
            <a:ext cx="8160947" cy="53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140594"/>
              </p:ext>
            </p:extLst>
          </p:nvPr>
        </p:nvGraphicFramePr>
        <p:xfrm>
          <a:off x="2205980" y="1844824"/>
          <a:ext cx="6984776" cy="493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8019495" imgH="5667255" progId="AcroExch.Document.DC">
                  <p:embed/>
                </p:oleObj>
              </mc:Choice>
              <mc:Fallback>
                <p:oleObj name="Acrobat Document" r:id="rId3" imgW="8019495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980" y="1844824"/>
                        <a:ext cx="6984776" cy="4935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Применение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1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7614" y="1828800"/>
                <a:ext cx="4588766" cy="4343400"/>
              </a:xfrm>
            </p:spPr>
            <p:txBody>
              <a:bodyPr/>
              <a:lstStyle/>
              <a:p>
                <a:r>
                  <a:rPr lang="ru-RU" dirty="0"/>
                  <a:t>Как создать метки?</a:t>
                </a:r>
              </a:p>
              <a:p>
                <a:r>
                  <a:rPr lang="ru-RU" dirty="0"/>
                  <a:t>Упорядочить вершины (сверху-вниз)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={1,2,…,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Добавлять метки начиная с самой важной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7614" y="1828800"/>
                <a:ext cx="4588766" cy="4343400"/>
              </a:xfrm>
              <a:blipFill rotWithShape="0"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Ограниченное число </a:t>
            </a:r>
            <a:r>
              <a:rPr lang="ru-RU" sz="2400" dirty="0" err="1"/>
              <a:t>хопов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28800"/>
            <a:ext cx="2244545" cy="2504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28800"/>
            <a:ext cx="2244545" cy="2504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28800"/>
            <a:ext cx="2244545" cy="2504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28800"/>
            <a:ext cx="2244545" cy="2504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28800"/>
            <a:ext cx="2244545" cy="25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Ограниченное число </a:t>
            </a:r>
            <a:r>
              <a:rPr lang="ru-RU" sz="2400" dirty="0" err="1"/>
              <a:t>хопов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916832"/>
            <a:ext cx="4894993" cy="2088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856204" y="1828800"/>
                <a:ext cx="4998848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173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459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745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031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запрос – пересечение двух отсортированных списков</a:t>
                </a:r>
              </a:p>
              <a:p>
                <a:endParaRPr lang="ru-RU" dirty="0">
                  <a:solidFill>
                    <a:schemeClr val="accent6"/>
                  </a:solidFill>
                </a:endParaRPr>
              </a:p>
              <a:p>
                <a:pPr lvl="1"/>
                <a:endParaRPr lang="ru-RU" dirty="0"/>
              </a:p>
              <a:p>
                <a:pPr lvl="1"/>
                <a:endParaRPr lang="ru-RU" dirty="0"/>
              </a:p>
              <a:p>
                <a:pPr lvl="1"/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204" y="1828800"/>
                <a:ext cx="4998848" cy="5029200"/>
              </a:xfrm>
              <a:prstGeom prst="rect">
                <a:avLst/>
              </a:prstGeom>
              <a:blipFill rotWithShape="0">
                <a:blip r:embed="rId3"/>
                <a:stretch>
                  <a:fillRect t="-16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9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20431"/>
              </p:ext>
            </p:extLst>
          </p:nvPr>
        </p:nvGraphicFramePr>
        <p:xfrm>
          <a:off x="2844885" y="1916832"/>
          <a:ext cx="6499057" cy="459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Acrobat Document" r:id="rId3" imgW="8019495" imgH="5667255" progId="AcroExch.Document.DC">
                  <p:embed/>
                </p:oleObj>
              </mc:Choice>
              <mc:Fallback>
                <p:oleObj name="Acrobat Document" r:id="rId3" imgW="8019495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4885" y="1916832"/>
                        <a:ext cx="6499057" cy="459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Ограниченное число </a:t>
            </a:r>
            <a:r>
              <a:rPr lang="ru-RU" sz="2400" dirty="0" err="1"/>
              <a:t>хопов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Ограниченное число </a:t>
            </a:r>
            <a:r>
              <a:rPr lang="ru-RU" sz="2400" dirty="0" err="1"/>
              <a:t>хопов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7614" y="1828800"/>
            <a:ext cx="883723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×100 быстрее чем предыдущий метод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Кэш эффективен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Эффективная реализация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~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×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(1 чтение памяти)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Распределенное хранение меток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Ускорение как локальных так и глобальных запросов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Легко реализовать в базе данных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Самый быстрые запросы</a:t>
            </a:r>
          </a:p>
          <a:p>
            <a:r>
              <a:rPr lang="ru-RU" dirty="0">
                <a:solidFill>
                  <a:srgbClr val="FF0000"/>
                </a:solidFill>
              </a:rPr>
              <a:t>Медленная предобработка</a:t>
            </a:r>
          </a:p>
          <a:p>
            <a:r>
              <a:rPr lang="ru-RU" dirty="0">
                <a:solidFill>
                  <a:srgbClr val="FF0000"/>
                </a:solidFill>
              </a:rPr>
              <a:t>Много дополнительных данных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0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r>
              <a:rPr lang="ru-RU" dirty="0"/>
              <a:t>длинные пути часто</a:t>
            </a:r>
            <a:r>
              <a:rPr lang="en-US" dirty="0"/>
              <a:t> </a:t>
            </a:r>
            <a:r>
              <a:rPr lang="ru-RU" dirty="0"/>
              <a:t>частично</a:t>
            </a:r>
            <a:r>
              <a:rPr lang="en-US" dirty="0"/>
              <a:t>                                            </a:t>
            </a:r>
            <a:r>
              <a:rPr lang="ru-RU" dirty="0"/>
              <a:t>одинаковы</a:t>
            </a:r>
          </a:p>
          <a:p>
            <a:r>
              <a:rPr lang="ru-RU" dirty="0"/>
              <a:t>посчитать частичные решения </a:t>
            </a:r>
            <a:r>
              <a:rPr lang="en-US" dirty="0"/>
              <a:t>					     </a:t>
            </a:r>
            <a:r>
              <a:rPr lang="ru-RU" dirty="0"/>
              <a:t>в предобработке</a:t>
            </a:r>
          </a:p>
          <a:p>
            <a:r>
              <a:rPr lang="ru-RU" dirty="0"/>
              <a:t> Наблюдение </a:t>
            </a:r>
          </a:p>
          <a:p>
            <a:pPr lvl="1"/>
            <a:r>
              <a:rPr lang="ru-RU" dirty="0"/>
              <a:t>дорожные сети имеют небольшие естественные разрезы</a:t>
            </a:r>
          </a:p>
          <a:p>
            <a:pPr lvl="1"/>
            <a:r>
              <a:rPr lang="ru-RU" dirty="0"/>
              <a:t>Каждый путь сквозь ячейку пересекает разрез</a:t>
            </a:r>
          </a:p>
          <a:p>
            <a:r>
              <a:rPr lang="ru-RU" dirty="0"/>
              <a:t>посчитать частичные решения между граничными вершинами</a:t>
            </a:r>
          </a:p>
          <a:p>
            <a:r>
              <a:rPr lang="ru-RU" dirty="0"/>
              <a:t>Цель – минимальное число граничных вершин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Сепараторные методы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09" y="1871715"/>
            <a:ext cx="4018382" cy="2128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5" y="1834161"/>
            <a:ext cx="648173" cy="648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8" y="2710934"/>
            <a:ext cx="6477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5" y="3501008"/>
            <a:ext cx="648173" cy="64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" y="483684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Сепараторные методы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7614" y="1825200"/>
            <a:ext cx="5524870" cy="2013014"/>
          </a:xfrm>
        </p:spPr>
        <p:txBody>
          <a:bodyPr>
            <a:normAutofit/>
          </a:bodyPr>
          <a:lstStyle/>
          <a:p>
            <a:r>
              <a:rPr lang="ru-RU" dirty="0"/>
              <a:t>Оверлей граф</a:t>
            </a:r>
          </a:p>
          <a:p>
            <a:pPr lvl="1"/>
            <a:r>
              <a:rPr lang="ru-RU" dirty="0"/>
              <a:t>Граничные вершины</a:t>
            </a:r>
          </a:p>
          <a:p>
            <a:pPr lvl="1"/>
            <a:r>
              <a:rPr lang="ru-RU" dirty="0"/>
              <a:t>Клики в каждой ячейке</a:t>
            </a:r>
          </a:p>
          <a:p>
            <a:pPr lvl="1"/>
            <a:r>
              <a:rPr lang="ru-RU" dirty="0"/>
              <a:t>Ребра разреза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1825200"/>
            <a:ext cx="3100796" cy="1912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0" y="3838214"/>
            <a:ext cx="2685140" cy="1729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0" y="3838214"/>
            <a:ext cx="2685140" cy="1729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0" y="3838214"/>
            <a:ext cx="2685140" cy="1729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0" y="3838214"/>
            <a:ext cx="2685140" cy="172913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590356" y="3838214"/>
            <a:ext cx="4952014" cy="201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Обработка (</a:t>
            </a:r>
            <a:r>
              <a:rPr lang="en-US" dirty="0" err="1"/>
              <a:t>s,t</a:t>
            </a:r>
            <a:r>
              <a:rPr lang="en-US" dirty="0"/>
              <a:t>) </a:t>
            </a:r>
            <a:r>
              <a:rPr lang="ru-RU" dirty="0"/>
              <a:t>запроса</a:t>
            </a:r>
          </a:p>
          <a:p>
            <a:pPr lvl="1"/>
            <a:r>
              <a:rPr lang="ru-RU" dirty="0"/>
              <a:t>Начальная и конечная ячейка</a:t>
            </a:r>
          </a:p>
          <a:p>
            <a:pPr lvl="1"/>
            <a:r>
              <a:rPr lang="ru-RU" dirty="0"/>
              <a:t>+ Оверлей </a:t>
            </a:r>
          </a:p>
          <a:p>
            <a:pPr lvl="1"/>
            <a:r>
              <a:rPr lang="ru-RU" dirty="0"/>
              <a:t>Двунаправленный </a:t>
            </a:r>
            <a:r>
              <a:rPr lang="ru-RU" dirty="0" err="1"/>
              <a:t>дейкстра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221246" y="5573148"/>
                <a:ext cx="9749968" cy="12848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173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459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745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031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/>
                  <a:t>Пример Европа (18 мил. вершин)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вершин на ячейку, 626 ячеек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ru-RU" dirty="0"/>
                  <a:t> 34 тыс. вершин в оверлее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46" y="5573148"/>
                <a:ext cx="9749968" cy="1284852"/>
              </a:xfrm>
              <a:prstGeom prst="rect">
                <a:avLst/>
              </a:prstGeom>
              <a:blipFill rotWithShape="0">
                <a:blip r:embed="rId13"/>
                <a:stretch>
                  <a:fillRect t="-66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301208"/>
            <a:ext cx="1568484" cy="13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</a:t>
            </a:r>
            <a:r>
              <a:rPr lang="ru-RU" b="1" dirty="0"/>
              <a:t>х фазный алгоритм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err="1"/>
              <a:t>Метриконезависимая</a:t>
            </a:r>
            <a:r>
              <a:rPr lang="ru-RU" b="1" dirty="0"/>
              <a:t> предобработка</a:t>
            </a:r>
          </a:p>
          <a:p>
            <a:pPr lvl="1"/>
            <a:r>
              <a:rPr lang="ru-RU" dirty="0"/>
              <a:t>Разбиение графа</a:t>
            </a:r>
          </a:p>
          <a:p>
            <a:pPr lvl="1"/>
            <a:r>
              <a:rPr lang="ru-RU" dirty="0"/>
              <a:t>Создание оверлей графа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 err="1"/>
              <a:t>Метрикозависимая</a:t>
            </a:r>
            <a:r>
              <a:rPr lang="ru-RU" b="1" dirty="0"/>
              <a:t> предобработка</a:t>
            </a:r>
          </a:p>
          <a:p>
            <a:pPr lvl="1"/>
            <a:r>
              <a:rPr lang="ru-RU" dirty="0"/>
              <a:t>Расчет расстояний в кликах</a:t>
            </a:r>
          </a:p>
          <a:p>
            <a:pPr lvl="1"/>
            <a:r>
              <a:rPr lang="ru-RU" dirty="0"/>
              <a:t>Параллелизм</a:t>
            </a:r>
          </a:p>
          <a:p>
            <a:pPr lvl="1"/>
            <a:r>
              <a:rPr lang="ru-RU" dirty="0"/>
              <a:t>Несколько метрик одновременно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/>
              <a:t>Запрос</a:t>
            </a:r>
          </a:p>
          <a:p>
            <a:pPr lvl="1"/>
            <a:r>
              <a:rPr lang="ru-RU" dirty="0"/>
              <a:t>Двунаправленный </a:t>
            </a:r>
            <a:r>
              <a:rPr lang="ru-RU" dirty="0" err="1"/>
              <a:t>Дейкстра</a:t>
            </a:r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Сепараторные методы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1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Сепараторные методы</a:t>
            </a:r>
            <a:endParaRPr lang="de-D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6562"/>
              </p:ext>
            </p:extLst>
          </p:nvPr>
        </p:nvGraphicFramePr>
        <p:xfrm>
          <a:off x="2844885" y="1916832"/>
          <a:ext cx="6499057" cy="459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Acrobat Document" r:id="rId3" imgW="8019495" imgH="5667255" progId="AcroExch.Document.DC">
                  <p:embed/>
                </p:oleObj>
              </mc:Choice>
              <mc:Fallback>
                <p:oleObj name="Acrobat Document" r:id="rId3" imgW="8019495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4885" y="1916832"/>
                        <a:ext cx="6499057" cy="459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9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Легко реализовать динамический сценарий</a:t>
            </a:r>
          </a:p>
          <a:p>
            <a:pPr lvl="1"/>
            <a:r>
              <a:rPr lang="ru-RU" dirty="0"/>
              <a:t>Пробки</a:t>
            </a:r>
          </a:p>
          <a:p>
            <a:pPr lvl="1"/>
            <a:r>
              <a:rPr lang="ru-RU" dirty="0"/>
              <a:t>Аварии</a:t>
            </a:r>
          </a:p>
          <a:p>
            <a:pPr lvl="1"/>
            <a:r>
              <a:rPr lang="ru-RU" dirty="0"/>
              <a:t>Перекрытие дорог</a:t>
            </a:r>
          </a:p>
          <a:p>
            <a:pPr lvl="1"/>
            <a:r>
              <a:rPr lang="ru-RU" dirty="0"/>
              <a:t>Персонализированный поиск</a:t>
            </a:r>
          </a:p>
          <a:p>
            <a:pPr lvl="1"/>
            <a:r>
              <a:rPr lang="ru-RU" dirty="0"/>
              <a:t>Различные метрики (повороты, тип машины… ) 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Небольшой размер дополнительных данных</a:t>
            </a:r>
          </a:p>
          <a:p>
            <a:r>
              <a:rPr lang="ru-RU" dirty="0"/>
              <a:t>Скорость запроса все еще «мгновенная»</a:t>
            </a:r>
          </a:p>
          <a:p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Сепараторные методы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5029200"/>
          </a:xfrm>
        </p:spPr>
        <p:txBody>
          <a:bodyPr>
            <a:normAutofit/>
          </a:bodyPr>
          <a:lstStyle/>
          <a:p>
            <a:r>
              <a:rPr lang="ru-RU" b="1" dirty="0"/>
              <a:t>Компромисс между</a:t>
            </a:r>
          </a:p>
          <a:p>
            <a:pPr lvl="1"/>
            <a:r>
              <a:rPr lang="ru-RU" dirty="0"/>
              <a:t>Скоростью запроса</a:t>
            </a:r>
          </a:p>
          <a:p>
            <a:pPr lvl="1"/>
            <a:r>
              <a:rPr lang="ru-RU" dirty="0"/>
              <a:t>Скорости предобработки</a:t>
            </a:r>
          </a:p>
          <a:p>
            <a:pPr lvl="1"/>
            <a:r>
              <a:rPr lang="ru-RU" dirty="0"/>
              <a:t>Размер дополнительный данных</a:t>
            </a:r>
          </a:p>
          <a:p>
            <a:pPr lvl="1"/>
            <a:r>
              <a:rPr lang="ru-RU" dirty="0"/>
              <a:t>Скорость обработки обновлений</a:t>
            </a:r>
            <a:endParaRPr lang="en-US" dirty="0"/>
          </a:p>
          <a:p>
            <a:r>
              <a:rPr lang="ru-RU" b="1" dirty="0"/>
              <a:t>Другие сценарии</a:t>
            </a:r>
          </a:p>
          <a:p>
            <a:pPr lvl="1"/>
            <a:r>
              <a:rPr lang="ru-RU" dirty="0"/>
              <a:t>Использование в навигационных устройствах</a:t>
            </a:r>
          </a:p>
          <a:p>
            <a:pPr lvl="1"/>
            <a:r>
              <a:rPr lang="ru-RU" dirty="0"/>
              <a:t>Включение статистических данных по трафику в расчеты </a:t>
            </a:r>
          </a:p>
          <a:p>
            <a:pPr lvl="1"/>
            <a:r>
              <a:rPr lang="ru-RU" dirty="0"/>
              <a:t>Альтернативные кратчайшие пути</a:t>
            </a:r>
          </a:p>
          <a:p>
            <a:pPr lvl="1"/>
            <a:r>
              <a:rPr lang="ru-RU" dirty="0" err="1"/>
              <a:t>Мультикритериальные</a:t>
            </a:r>
            <a:endParaRPr lang="ru-RU" dirty="0"/>
          </a:p>
          <a:p>
            <a:pPr lvl="1"/>
            <a:r>
              <a:rPr lang="ru-RU" dirty="0"/>
              <a:t>Вычисление коридора путей</a:t>
            </a:r>
          </a:p>
          <a:p>
            <a:pPr lvl="1"/>
            <a:r>
              <a:rPr lang="ru-RU" dirty="0"/>
              <a:t>Поиск попутчиков</a:t>
            </a:r>
          </a:p>
          <a:p>
            <a:pPr lvl="1"/>
            <a:r>
              <a:rPr lang="ru-RU" dirty="0"/>
              <a:t>Логистические решения</a:t>
            </a:r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Итог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Применение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4" y="2204864"/>
            <a:ext cx="5715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984576"/>
          </a:xfrm>
        </p:spPr>
        <p:txBody>
          <a:bodyPr/>
          <a:lstStyle/>
          <a:p>
            <a:r>
              <a:rPr lang="ru-RU" dirty="0"/>
              <a:t>Детальное изучение алгоритмов и возможных реализаций</a:t>
            </a:r>
          </a:p>
          <a:p>
            <a:r>
              <a:rPr lang="ru-RU" dirty="0"/>
              <a:t>Один доклад (презентация) по одному из алгоритмов</a:t>
            </a:r>
          </a:p>
          <a:p>
            <a:r>
              <a:rPr lang="ru-RU" dirty="0"/>
              <a:t>Изучение вариантов эвристик и оптимизаций</a:t>
            </a:r>
          </a:p>
          <a:p>
            <a:r>
              <a:rPr lang="ru-RU" dirty="0"/>
              <a:t>Акцент на экспериментальное исследование</a:t>
            </a:r>
          </a:p>
          <a:p>
            <a:r>
              <a:rPr lang="ru-RU" dirty="0"/>
              <a:t>Мало доказательств</a:t>
            </a:r>
          </a:p>
          <a:p>
            <a:r>
              <a:rPr lang="ru-RU" dirty="0"/>
              <a:t>Прежде всего время выполнения, а не асимптотика</a:t>
            </a:r>
          </a:p>
          <a:p>
            <a:r>
              <a:rPr lang="ru-RU" dirty="0"/>
              <a:t>Аттестация без посещения практики не предусмотрена</a:t>
            </a:r>
          </a:p>
          <a:p>
            <a:r>
              <a:rPr lang="ru-RU" dirty="0"/>
              <a:t>Возможен как зачет так и экзамен</a:t>
            </a:r>
            <a:endParaRPr lang="en-US" dirty="0"/>
          </a:p>
          <a:p>
            <a:r>
              <a:rPr lang="ru-RU" dirty="0"/>
              <a:t>ДВА с/к в зачетку!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Организационное: </a:t>
            </a:r>
            <a:r>
              <a:rPr lang="ru-RU" sz="2400" dirty="0" err="1"/>
              <a:t>ТЕория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3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Организационное: практика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10205390" cy="4912568"/>
          </a:xfrm>
        </p:spPr>
        <p:txBody>
          <a:bodyPr>
            <a:normAutofit/>
          </a:bodyPr>
          <a:lstStyle/>
          <a:p>
            <a:r>
              <a:rPr lang="ru-RU" dirty="0"/>
              <a:t>Вместе с Сергеем </a:t>
            </a:r>
            <a:r>
              <a:rPr lang="ru-RU" dirty="0" err="1"/>
              <a:t>Азовсковым</a:t>
            </a:r>
            <a:r>
              <a:rPr lang="ru-RU" dirty="0"/>
              <a:t> – </a:t>
            </a:r>
            <a:r>
              <a:rPr lang="en-US" dirty="0"/>
              <a:t>team lead </a:t>
            </a:r>
            <a:r>
              <a:rPr lang="ru-RU" dirty="0"/>
              <a:t>Яндекс</a:t>
            </a:r>
          </a:p>
          <a:p>
            <a:r>
              <a:rPr lang="ru-RU" dirty="0"/>
              <a:t>Работа в команде 3-4 человека</a:t>
            </a:r>
          </a:p>
          <a:p>
            <a:pPr lvl="1"/>
            <a:r>
              <a:rPr lang="ru-RU" dirty="0"/>
              <a:t>1-2 человек : код</a:t>
            </a:r>
          </a:p>
          <a:p>
            <a:pPr lvl="1"/>
            <a:r>
              <a:rPr lang="ru-RU" dirty="0"/>
              <a:t>1 человек : код + </a:t>
            </a:r>
            <a:r>
              <a:rPr lang="ru-RU" dirty="0" err="1"/>
              <a:t>алгоритмистика</a:t>
            </a:r>
            <a:endParaRPr lang="ru-RU" dirty="0"/>
          </a:p>
          <a:p>
            <a:pPr lvl="1"/>
            <a:r>
              <a:rPr lang="ru-RU" dirty="0"/>
              <a:t>1 человек: тестирование + микро-отчеты </a:t>
            </a:r>
          </a:p>
          <a:p>
            <a:r>
              <a:rPr lang="ru-RU" dirty="0"/>
              <a:t>Реализация изученных в теории алгоритмов</a:t>
            </a:r>
            <a:r>
              <a:rPr lang="en-US" dirty="0"/>
              <a:t> </a:t>
            </a:r>
            <a:r>
              <a:rPr lang="ru-RU" dirty="0"/>
              <a:t>(самостоятельно)</a:t>
            </a:r>
          </a:p>
          <a:p>
            <a:pPr lvl="1"/>
            <a:r>
              <a:rPr lang="ru-RU" dirty="0"/>
              <a:t>Единый сервер тестирования</a:t>
            </a:r>
          </a:p>
          <a:p>
            <a:pPr lvl="1"/>
            <a:r>
              <a:rPr lang="ru-RU" dirty="0"/>
              <a:t>Интеграция с </a:t>
            </a:r>
            <a:r>
              <a:rPr lang="en-US" dirty="0"/>
              <a:t>Travis-CI</a:t>
            </a:r>
            <a:endParaRPr lang="ru-RU" dirty="0"/>
          </a:p>
          <a:p>
            <a:pPr lvl="1"/>
            <a:r>
              <a:rPr lang="ru-RU" dirty="0"/>
              <a:t>Хранилище кода </a:t>
            </a:r>
            <a:r>
              <a:rPr lang="en-US" dirty="0" err="1"/>
              <a:t>github</a:t>
            </a:r>
            <a:endParaRPr lang="ru-RU" dirty="0"/>
          </a:p>
          <a:p>
            <a:r>
              <a:rPr lang="ru-RU" dirty="0"/>
              <a:t>Данные – </a:t>
            </a:r>
            <a:r>
              <a:rPr lang="en-US" dirty="0" err="1"/>
              <a:t>OpenStreetMap</a:t>
            </a:r>
            <a:endParaRPr lang="ru-RU" dirty="0"/>
          </a:p>
          <a:p>
            <a:r>
              <a:rPr lang="ru-RU" dirty="0"/>
              <a:t>Язык – С++ (не особо продвинутый, не пугаться! )</a:t>
            </a:r>
          </a:p>
        </p:txBody>
      </p:sp>
    </p:spTree>
    <p:extLst>
      <p:ext uri="{BB962C8B-B14F-4D97-AF65-F5344CB8AC3E}">
        <p14:creationId xmlns:p14="http://schemas.microsoft.com/office/powerpoint/2010/main" val="8750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Организационное: практика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10205390" cy="4343400"/>
          </a:xfrm>
        </p:spPr>
        <p:txBody>
          <a:bodyPr>
            <a:normAutofit/>
          </a:bodyPr>
          <a:lstStyle/>
          <a:p>
            <a:r>
              <a:rPr lang="ru-RU" dirty="0"/>
              <a:t>Что мы будем делать на практике</a:t>
            </a:r>
            <a:endParaRPr lang="en-US" dirty="0"/>
          </a:p>
          <a:p>
            <a:pPr lvl="1"/>
            <a:r>
              <a:rPr lang="ru-RU" dirty="0"/>
              <a:t>Заслушивать микро-отчеты (3-5 минут) о выполнении заданий за предыдущую неделю по группам</a:t>
            </a:r>
          </a:p>
          <a:p>
            <a:pPr lvl="1"/>
            <a:r>
              <a:rPr lang="ru-RU" dirty="0"/>
              <a:t>В деталях обсуждать реализацию алгоритма на следующую неделю</a:t>
            </a:r>
          </a:p>
          <a:p>
            <a:pPr lvl="1"/>
            <a:r>
              <a:rPr lang="ru-RU" dirty="0"/>
              <a:t>Делить задачу между группами</a:t>
            </a:r>
          </a:p>
          <a:p>
            <a:pPr lvl="1"/>
            <a:r>
              <a:rPr lang="ru-RU" dirty="0"/>
              <a:t>Определять интерфейсы взаимодействия</a:t>
            </a:r>
          </a:p>
          <a:p>
            <a:pPr lvl="1"/>
            <a:r>
              <a:rPr lang="ru-RU" dirty="0"/>
              <a:t>Решать проблемы</a:t>
            </a:r>
          </a:p>
          <a:p>
            <a:pPr lvl="1"/>
            <a:r>
              <a:rPr lang="ru-RU" dirty="0"/>
              <a:t>Изучать неизвестные области С++</a:t>
            </a:r>
          </a:p>
          <a:p>
            <a:pPr lvl="1"/>
            <a:r>
              <a:rPr lang="ru-RU" dirty="0"/>
              <a:t>Рисовать на доске</a:t>
            </a:r>
          </a:p>
          <a:p>
            <a:pPr marL="274320" lvl="1">
              <a:spcBef>
                <a:spcPts val="1800"/>
              </a:spcBef>
            </a:pPr>
            <a:r>
              <a:rPr lang="ru-RU" dirty="0"/>
              <a:t>Элементы современного метода организации разработки ПО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Организационное: практика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10205390" cy="4343400"/>
          </a:xfrm>
        </p:spPr>
        <p:txBody>
          <a:bodyPr>
            <a:normAutofit/>
          </a:bodyPr>
          <a:lstStyle/>
          <a:p>
            <a:r>
              <a:rPr lang="ru-RU" dirty="0"/>
              <a:t>Оценка определяется работой ГРУППЫ исключительно выполнением заданий в СРОК.</a:t>
            </a:r>
            <a:endParaRPr lang="en-US" dirty="0"/>
          </a:p>
          <a:p>
            <a:r>
              <a:rPr lang="ru-RU" dirty="0"/>
              <a:t>Объем заданий будет определяться экспериментально</a:t>
            </a:r>
          </a:p>
          <a:p>
            <a:r>
              <a:rPr lang="ru-RU" dirty="0"/>
              <a:t>Лишь в исключительных случаях отклонения</a:t>
            </a:r>
          </a:p>
          <a:p>
            <a:r>
              <a:rPr lang="ru-RU" dirty="0"/>
              <a:t>Отбора нет, НО если задания сдаются не в срок, или не сдаются, то группа распускается (как в жизни)</a:t>
            </a:r>
          </a:p>
          <a:p>
            <a:pPr lvl="1"/>
            <a:r>
              <a:rPr lang="ru-RU" dirty="0"/>
              <a:t>будут формироваться новые группы из продуктивных студентов, если они имеются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984576"/>
          </a:xfrm>
        </p:spPr>
        <p:txBody>
          <a:bodyPr>
            <a:normAutofit/>
          </a:bodyPr>
          <a:lstStyle/>
          <a:p>
            <a:r>
              <a:rPr lang="ru-RU" dirty="0"/>
              <a:t>Задание на пятницу</a:t>
            </a:r>
          </a:p>
          <a:p>
            <a:r>
              <a:rPr lang="ru-RU" dirty="0"/>
              <a:t>Если группа уже есть, то презентация про группу о каждом (5-6 минут), если нет, то о себе (2-3 мин)</a:t>
            </a:r>
          </a:p>
          <a:p>
            <a:pPr lvl="1"/>
            <a:r>
              <a:rPr lang="ru-RU" dirty="0"/>
              <a:t>Интересы</a:t>
            </a:r>
          </a:p>
          <a:p>
            <a:pPr lvl="1"/>
            <a:r>
              <a:rPr lang="ru-RU" dirty="0"/>
              <a:t>Знания</a:t>
            </a:r>
          </a:p>
          <a:p>
            <a:pPr lvl="2"/>
            <a:r>
              <a:rPr lang="ru-RU" dirty="0"/>
              <a:t>Языки С++, </a:t>
            </a:r>
            <a:r>
              <a:rPr lang="en-US" dirty="0"/>
              <a:t>Web</a:t>
            </a:r>
            <a:endParaRPr lang="ru-RU" dirty="0"/>
          </a:p>
          <a:p>
            <a:pPr lvl="2"/>
            <a:r>
              <a:rPr lang="en-US" dirty="0"/>
              <a:t>CI, </a:t>
            </a:r>
            <a:r>
              <a:rPr lang="en-US" dirty="0" err="1"/>
              <a:t>git</a:t>
            </a:r>
            <a:r>
              <a:rPr lang="en-US" dirty="0"/>
              <a:t>, visual studio</a:t>
            </a:r>
          </a:p>
          <a:p>
            <a:pPr lvl="2"/>
            <a:r>
              <a:rPr lang="ru-RU" dirty="0"/>
              <a:t>Администрирование (</a:t>
            </a:r>
            <a:r>
              <a:rPr lang="de-DE" dirty="0" err="1"/>
              <a:t>linux</a:t>
            </a:r>
            <a:r>
              <a:rPr lang="ru-RU" dirty="0"/>
              <a:t>, </a:t>
            </a:r>
            <a:r>
              <a:rPr lang="en-US" dirty="0"/>
              <a:t>windows)</a:t>
            </a:r>
          </a:p>
          <a:p>
            <a:pPr lvl="2"/>
            <a:r>
              <a:rPr lang="ru-RU" dirty="0"/>
              <a:t>Презентация </a:t>
            </a:r>
            <a:r>
              <a:rPr lang="en-US" dirty="0"/>
              <a:t>(</a:t>
            </a:r>
            <a:r>
              <a:rPr lang="en-US" dirty="0" err="1"/>
              <a:t>powerpoint</a:t>
            </a:r>
            <a:r>
              <a:rPr lang="en-US" dirty="0"/>
              <a:t>, latex)</a:t>
            </a:r>
            <a:endParaRPr lang="ru-RU" dirty="0"/>
          </a:p>
          <a:p>
            <a:pPr lvl="2"/>
            <a:r>
              <a:rPr lang="ru-RU" dirty="0"/>
              <a:t>Тестирование</a:t>
            </a:r>
            <a:endParaRPr lang="en-US" dirty="0"/>
          </a:p>
          <a:p>
            <a:pPr lvl="1"/>
            <a:r>
              <a:rPr lang="ru-RU" dirty="0"/>
              <a:t>Опыт</a:t>
            </a:r>
          </a:p>
          <a:p>
            <a:pPr lvl="2"/>
            <a:r>
              <a:rPr lang="ru-RU" dirty="0"/>
              <a:t>Работа, проекты, </a:t>
            </a:r>
            <a:r>
              <a:rPr lang="en-US" dirty="0"/>
              <a:t>ACM</a:t>
            </a:r>
            <a:endParaRPr lang="ru-RU" dirty="0"/>
          </a:p>
          <a:p>
            <a:pPr lvl="2"/>
            <a:r>
              <a:rPr lang="ru-RU" dirty="0"/>
              <a:t>Работа в команде</a:t>
            </a:r>
            <a:endParaRPr lang="en-US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Организационное: практика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4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366" y="2996952"/>
            <a:ext cx="3692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Спасибо!</a:t>
            </a: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ru-RU" sz="2400" dirty="0"/>
              <a:t>Вопросы?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  <a:p>
            <a:pPr algn="ctr">
              <a:lnSpc>
                <a:spcPct val="90000"/>
              </a:lnSpc>
            </a:pPr>
            <a:r>
              <a:rPr lang="ru-RU" sz="2400" dirty="0"/>
              <a:t>Письменные вопросы 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v.v.osipov@urfu.ru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415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6204" y="1700808"/>
            <a:ext cx="499884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Зачем решать эту задачу?</a:t>
            </a:r>
          </a:p>
          <a:p>
            <a:pPr lvl="1"/>
            <a:r>
              <a:rPr lang="ru-RU" dirty="0"/>
              <a:t>Интернет сервис расчета пути (Яндекс, </a:t>
            </a:r>
            <a:r>
              <a:rPr lang="en-US" dirty="0"/>
              <a:t>Google, Bing…)</a:t>
            </a:r>
          </a:p>
          <a:p>
            <a:pPr lvl="1"/>
            <a:r>
              <a:rPr lang="ru-RU" dirty="0"/>
              <a:t>Навигационные устройства</a:t>
            </a:r>
          </a:p>
          <a:p>
            <a:pPr lvl="1"/>
            <a:r>
              <a:rPr lang="ru-RU" dirty="0"/>
              <a:t>Симуляция трафика</a:t>
            </a:r>
          </a:p>
          <a:p>
            <a:pPr lvl="1"/>
            <a:r>
              <a:rPr lang="ru-RU" dirty="0"/>
              <a:t>Интернет сервис поиска попутчиков</a:t>
            </a:r>
          </a:p>
          <a:p>
            <a:pPr lvl="1"/>
            <a:r>
              <a:rPr lang="ru-RU" dirty="0"/>
              <a:t>Оптимизация логистики</a:t>
            </a:r>
            <a:endParaRPr lang="en-US" dirty="0"/>
          </a:p>
          <a:p>
            <a:r>
              <a:rPr lang="ru-RU" b="1" dirty="0"/>
              <a:t>Многие системы</a:t>
            </a:r>
          </a:p>
          <a:p>
            <a:pPr lvl="1"/>
            <a:r>
              <a:rPr lang="ru-RU" dirty="0"/>
              <a:t>Эвристические методы</a:t>
            </a:r>
          </a:p>
          <a:p>
            <a:pPr lvl="1"/>
            <a:r>
              <a:rPr lang="ru-RU" dirty="0"/>
              <a:t>Лишь часть сети</a:t>
            </a:r>
          </a:p>
          <a:p>
            <a:pPr lvl="1"/>
            <a:r>
              <a:rPr lang="ru-RU" dirty="0"/>
              <a:t>Нет гарантии оптимальности</a:t>
            </a:r>
          </a:p>
          <a:p>
            <a:r>
              <a:rPr lang="ru-RU" dirty="0"/>
              <a:t>Здесь </a:t>
            </a:r>
            <a:r>
              <a:rPr lang="ru-RU" b="1" dirty="0"/>
              <a:t>оптимальные методы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  <a:p>
            <a:endParaRPr lang="ru-RU" dirty="0"/>
          </a:p>
          <a:p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  <a:p>
            <a:pPr lvl="1"/>
            <a:endParaRPr lang="ru-RU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  <a:p>
            <a:endParaRPr lang="ru-RU" dirty="0"/>
          </a:p>
          <a:p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en-US" dirty="0"/>
          </a:p>
          <a:p>
            <a:endParaRPr lang="de-D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34351"/>
              </p:ext>
            </p:extLst>
          </p:nvPr>
        </p:nvGraphicFramePr>
        <p:xfrm>
          <a:off x="1125860" y="1700807"/>
          <a:ext cx="5706425" cy="403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Acrobat Document" r:id="rId3" imgW="8019495" imgH="5667255" progId="AcroExch.Document.DC">
                  <p:embed/>
                </p:oleObj>
              </mc:Choice>
              <mc:Fallback>
                <p:oleObj name="Acrobat Document" r:id="rId3" imgW="8019495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860" y="1700807"/>
                        <a:ext cx="5706425" cy="403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3" y="4432805"/>
            <a:ext cx="1890001" cy="12946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Применение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4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6965030" cy="4343400"/>
          </a:xfrm>
        </p:spPr>
        <p:txBody>
          <a:bodyPr/>
          <a:lstStyle/>
          <a:p>
            <a:r>
              <a:rPr lang="ru-RU" b="1" dirty="0"/>
              <a:t>Задача</a:t>
            </a:r>
          </a:p>
          <a:p>
            <a:pPr lvl="1"/>
            <a:r>
              <a:rPr lang="ru-RU" dirty="0"/>
              <a:t>Найти оптимальный путь в дорожной сети</a:t>
            </a:r>
          </a:p>
          <a:p>
            <a:r>
              <a:rPr lang="ru-RU" b="1" dirty="0"/>
              <a:t>Модель</a:t>
            </a:r>
          </a:p>
          <a:p>
            <a:pPr lvl="1"/>
            <a:r>
              <a:rPr lang="ru-RU" dirty="0"/>
              <a:t>Дорожная сеть – граф</a:t>
            </a:r>
          </a:p>
          <a:p>
            <a:pPr lvl="1"/>
            <a:r>
              <a:rPr lang="ru-RU" dirty="0"/>
              <a:t>Вес ребра – время в пути</a:t>
            </a:r>
          </a:p>
          <a:p>
            <a:pPr lvl="1"/>
            <a:r>
              <a:rPr lang="ru-RU" dirty="0"/>
              <a:t>Кратчайший путь в графе – оптимальный путь</a:t>
            </a:r>
          </a:p>
          <a:p>
            <a:pPr lvl="1"/>
            <a:r>
              <a:rPr lang="ru-RU" dirty="0"/>
              <a:t>Классическая задача (</a:t>
            </a:r>
            <a:r>
              <a:rPr lang="ru-RU" dirty="0" err="1"/>
              <a:t>Дейкстра</a:t>
            </a:r>
            <a:r>
              <a:rPr lang="ru-RU" dirty="0"/>
              <a:t>)</a:t>
            </a:r>
          </a:p>
          <a:p>
            <a:r>
              <a:rPr lang="ru-RU" b="1" dirty="0"/>
              <a:t>Проблема</a:t>
            </a:r>
          </a:p>
          <a:p>
            <a:pPr lvl="1"/>
            <a:r>
              <a:rPr lang="ru-RU" dirty="0"/>
              <a:t>Размер дорожной сети</a:t>
            </a:r>
          </a:p>
          <a:p>
            <a:pPr lvl="1"/>
            <a:r>
              <a:rPr lang="ru-RU" dirty="0"/>
              <a:t>Алгоритм </a:t>
            </a:r>
            <a:r>
              <a:rPr lang="ru-RU" dirty="0" err="1"/>
              <a:t>Дейкстры</a:t>
            </a:r>
            <a:r>
              <a:rPr lang="ru-RU" dirty="0"/>
              <a:t> медленный (</a:t>
            </a:r>
            <a:r>
              <a:rPr lang="en-US" dirty="0"/>
              <a:t>&gt;1 c)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38" y="1828800"/>
            <a:ext cx="2814776" cy="434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Постановка задачи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6987049" cy="4343400"/>
          </a:xfrm>
        </p:spPr>
        <p:txBody>
          <a:bodyPr/>
          <a:lstStyle/>
          <a:p>
            <a:r>
              <a:rPr lang="ru-RU" b="1" dirty="0"/>
              <a:t>Наблюдение</a:t>
            </a:r>
          </a:p>
          <a:p>
            <a:pPr lvl="1"/>
            <a:r>
              <a:rPr lang="ru-RU" dirty="0"/>
              <a:t>Дорожная сеть статична</a:t>
            </a:r>
          </a:p>
          <a:p>
            <a:pPr lvl="1"/>
            <a:r>
              <a:rPr lang="ru-RU" dirty="0"/>
              <a:t>Множество запросов</a:t>
            </a:r>
          </a:p>
          <a:p>
            <a:pPr lvl="1"/>
            <a:r>
              <a:rPr lang="ru-RU" dirty="0"/>
              <a:t>«Лишние» вычисления</a:t>
            </a:r>
          </a:p>
          <a:p>
            <a:r>
              <a:rPr lang="ru-RU" b="1" dirty="0"/>
              <a:t>Идея</a:t>
            </a:r>
          </a:p>
          <a:p>
            <a:pPr lvl="1"/>
            <a:r>
              <a:rPr lang="ru-RU" dirty="0"/>
              <a:t>Предобработка: генерация дополнительной информации</a:t>
            </a:r>
          </a:p>
          <a:p>
            <a:pPr lvl="1"/>
            <a:r>
              <a:rPr lang="ru-RU" dirty="0"/>
              <a:t>Запрос: использование дополнительной информации для ускорения запроса</a:t>
            </a:r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Постановка задачи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64" y="1827179"/>
            <a:ext cx="2789850" cy="434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87" y="1827179"/>
            <a:ext cx="2824527" cy="434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333892"/>
            <a:ext cx="6477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723244"/>
            <a:ext cx="648173" cy="6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3004590" cy="1816224"/>
          </a:xfrm>
        </p:spPr>
        <p:txBody>
          <a:bodyPr/>
          <a:lstStyle/>
          <a:p>
            <a:r>
              <a:rPr lang="ru-RU" b="1" dirty="0"/>
              <a:t>Европа</a:t>
            </a:r>
          </a:p>
          <a:p>
            <a:pPr lvl="1"/>
            <a:r>
              <a:rPr lang="ru-RU" dirty="0"/>
              <a:t>18 мил. вершин</a:t>
            </a:r>
          </a:p>
          <a:p>
            <a:pPr lvl="1"/>
            <a:r>
              <a:rPr lang="ru-RU" dirty="0"/>
              <a:t>42 мил. ребер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49493"/>
              </p:ext>
            </p:extLst>
          </p:nvPr>
        </p:nvGraphicFramePr>
        <p:xfrm>
          <a:off x="5014292" y="1917191"/>
          <a:ext cx="6067009" cy="428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Acrobat Document" r:id="rId3" imgW="8019495" imgH="5667255" progId="AcroExch.Document.DC">
                  <p:embed/>
                </p:oleObj>
              </mc:Choice>
              <mc:Fallback>
                <p:oleObj name="Acrobat Document" r:id="rId3" imgW="8019495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4292" y="1917191"/>
                        <a:ext cx="6067009" cy="428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 descr="Sample table with 3 columns, 4 rows" title="Table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5591158"/>
                  </p:ext>
                </p:extLst>
              </p:nvPr>
            </p:nvGraphicFramePr>
            <p:xfrm>
              <a:off x="477788" y="3352408"/>
              <a:ext cx="4248471" cy="28498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1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45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Алг.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Время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[µ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Место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𝐺𝑖𝐵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Дей</a:t>
                          </a:r>
                          <a:r>
                            <a:rPr lang="en-US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2 550 000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1650 [</a:t>
                          </a: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×1 545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 0.1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 </a:t>
                          </a: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[×23 181]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0.56</a:t>
                          </a: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  [×4 553 571]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18.4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 descr="Sample table with 3 columns, 4 rows" title="Table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5591158"/>
                  </p:ext>
                </p:extLst>
              </p:nvPr>
            </p:nvGraphicFramePr>
            <p:xfrm>
              <a:off x="477788" y="3352408"/>
              <a:ext cx="4248471" cy="28498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20080"/>
                    <a:gridCol w="2448272"/>
                    <a:gridCol w="1080119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Алг.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9529" t="-4762" r="-44913" b="-34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94915" t="-4762" r="-2260" b="-348571"/>
                          </a:stretch>
                        </a:blipFill>
                      </a:tcPr>
                    </a:tc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Дей</a:t>
                          </a:r>
                          <a:r>
                            <a:rPr lang="en-US" dirty="0" smtClean="0"/>
                            <a:t>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2 550 000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1650 [</a:t>
                          </a: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×1 545</a:t>
                          </a:r>
                          <a:r>
                            <a:rPr lang="en-US" dirty="0" smtClean="0"/>
                            <a:t>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&lt; 0.1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 </a:t>
                          </a: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[×23 181]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52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HL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0.56</a:t>
                          </a: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  [×4 553 571]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18.4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/>
              <a:t>Эксперимент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52390"/>
            <a:ext cx="1568484" cy="13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>
                <a:solidFill>
                  <a:schemeClr val="accent1"/>
                </a:solidFill>
              </a:rPr>
              <a:t>Теория</a:t>
            </a:r>
            <a:r>
              <a:rPr lang="ru-RU" sz="2400" dirty="0"/>
              <a:t> </a:t>
            </a:r>
            <a:r>
              <a:rPr lang="en-US" sz="2400" dirty="0"/>
              <a:t>vs.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практика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17436132"/>
              </p:ext>
            </p:extLst>
          </p:nvPr>
        </p:nvGraphicFramePr>
        <p:xfrm>
          <a:off x="1053853" y="1828800"/>
          <a:ext cx="482453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98468" y="1828800"/>
            <a:ext cx="4372746" cy="4343400"/>
          </a:xfrm>
        </p:spPr>
        <p:txBody>
          <a:bodyPr/>
          <a:lstStyle/>
          <a:p>
            <a:r>
              <a:rPr lang="ru-RU" b="1" dirty="0"/>
              <a:t>Архитектура</a:t>
            </a:r>
          </a:p>
          <a:p>
            <a:pPr lvl="1"/>
            <a:r>
              <a:rPr lang="ru-RU" dirty="0"/>
              <a:t>Иерархия памяти</a:t>
            </a:r>
          </a:p>
          <a:p>
            <a:pPr lvl="1"/>
            <a:r>
              <a:rPr lang="ru-RU" dirty="0"/>
              <a:t>Несколько ядер</a:t>
            </a:r>
          </a:p>
          <a:p>
            <a:pPr lvl="1"/>
            <a:r>
              <a:rPr lang="ru-RU" dirty="0"/>
              <a:t>Ядер </a:t>
            </a:r>
            <a:r>
              <a:rPr lang="en-US" dirty="0"/>
              <a:t>&gt; </a:t>
            </a:r>
            <a:r>
              <a:rPr lang="ru-RU" dirty="0"/>
              <a:t>контролеров памяти</a:t>
            </a:r>
          </a:p>
          <a:p>
            <a:pPr lvl="1"/>
            <a:r>
              <a:rPr lang="ru-RU" dirty="0"/>
              <a:t>Кэш когерентность</a:t>
            </a:r>
          </a:p>
          <a:p>
            <a:pPr lvl="1"/>
            <a:r>
              <a:rPr lang="en-US" dirty="0"/>
              <a:t>SIMD</a:t>
            </a:r>
          </a:p>
          <a:p>
            <a:r>
              <a:rPr lang="ru-RU" b="1" dirty="0"/>
              <a:t>Основные вызовы</a:t>
            </a:r>
          </a:p>
          <a:p>
            <a:pPr lvl="1"/>
            <a:r>
              <a:rPr lang="ru-RU" dirty="0"/>
              <a:t>Операции ввода/вывода</a:t>
            </a:r>
          </a:p>
          <a:p>
            <a:pPr lvl="1"/>
            <a:r>
              <a:rPr lang="ru-RU" dirty="0"/>
              <a:t>Параллелизм</a:t>
            </a:r>
          </a:p>
          <a:p>
            <a:pPr lvl="2"/>
            <a:r>
              <a:rPr lang="ru-RU" dirty="0"/>
              <a:t>Не только </a:t>
            </a:r>
            <a:r>
              <a:rPr lang="en-US" dirty="0"/>
              <a:t>race </a:t>
            </a:r>
            <a:r>
              <a:rPr lang="ru-RU" dirty="0" err="1"/>
              <a:t>итд</a:t>
            </a:r>
            <a:endParaRPr lang="en-US" dirty="0"/>
          </a:p>
          <a:p>
            <a:pPr lvl="2"/>
            <a:r>
              <a:rPr lang="ru-RU" dirty="0"/>
              <a:t>Кэш когерентность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30" y="1828800"/>
            <a:ext cx="2122538" cy="2680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6" y="4221088"/>
            <a:ext cx="3400508" cy="19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 descr="Sample table with 3 columns, 4 rows" title="Tabl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9429340"/>
              </p:ext>
            </p:extLst>
          </p:nvPr>
        </p:nvGraphicFramePr>
        <p:xfrm>
          <a:off x="1233488" y="1844823"/>
          <a:ext cx="9737727" cy="24566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426">
                <a:tc>
                  <a:txBody>
                    <a:bodyPr/>
                    <a:lstStyle/>
                    <a:p>
                      <a:r>
                        <a:rPr lang="ru-RU" b="1" dirty="0"/>
                        <a:t>Теория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Практика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Просто</a:t>
                      </a:r>
                    </a:p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Просто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Математическая модель</a:t>
                      </a:r>
                    </a:p>
                    <a:p>
                      <a:pPr algn="ctr"/>
                      <a:r>
                        <a:rPr lang="ru-RU" dirty="0"/>
                        <a:t>Архитектурная</a:t>
                      </a:r>
                      <a:r>
                        <a:rPr lang="ru-RU" baseline="0" dirty="0"/>
                        <a:t> модель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Сложно</a:t>
                      </a:r>
                    </a:p>
                    <a:p>
                      <a:pPr algn="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Сложно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Сложно</a:t>
                      </a:r>
                    </a:p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Сложно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Алгоритмы</a:t>
                      </a:r>
                    </a:p>
                    <a:p>
                      <a:pPr algn="ctr"/>
                      <a:r>
                        <a:rPr lang="ru-RU" dirty="0"/>
                        <a:t>Структуры Данных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Просто</a:t>
                      </a:r>
                    </a:p>
                    <a:p>
                      <a:pPr algn="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Просто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В худшем случае</a:t>
                      </a:r>
                    </a:p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Асимптотически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Мера</a:t>
                      </a:r>
                      <a:r>
                        <a:rPr lang="ru-RU" baseline="0" dirty="0"/>
                        <a:t> сложности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Типичные данные</a:t>
                      </a:r>
                    </a:p>
                    <a:p>
                      <a:pPr algn="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Константные факторы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ru-RU" dirty="0"/>
              <a:t>Оптимальные пути</a:t>
            </a:r>
            <a:br>
              <a:rPr lang="ru-RU" dirty="0"/>
            </a:br>
            <a:r>
              <a:rPr lang="ru-RU" sz="2400" dirty="0">
                <a:solidFill>
                  <a:schemeClr val="accent1"/>
                </a:solidFill>
              </a:rPr>
              <a:t>Теория</a:t>
            </a:r>
            <a:r>
              <a:rPr lang="ru-RU" sz="2400" dirty="0"/>
              <a:t> </a:t>
            </a:r>
            <a:r>
              <a:rPr lang="en-US" sz="2400" dirty="0"/>
              <a:t>vs.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практика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1168</Words>
  <Application>Microsoft Office PowerPoint</Application>
  <PresentationFormat>Custom</PresentationFormat>
  <Paragraphs>424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Century Gothic</vt:lpstr>
      <vt:lpstr>Continental Asia 16x9</vt:lpstr>
      <vt:lpstr>Acrobat Document</vt:lpstr>
      <vt:lpstr>Оптимальные пути в дорожных сетях</vt:lpstr>
      <vt:lpstr>Оптимальные пути Применение</vt:lpstr>
      <vt:lpstr>Оптимальные пути Применение</vt:lpstr>
      <vt:lpstr>Оптимальные пути Применение</vt:lpstr>
      <vt:lpstr>Оптимальные пути Постановка задачи</vt:lpstr>
      <vt:lpstr>Оптимальные пути Постановка задачи</vt:lpstr>
      <vt:lpstr>Оптимальные пути Эксперимент</vt:lpstr>
      <vt:lpstr>Оптимальные пути Теория vs. практика</vt:lpstr>
      <vt:lpstr>Оптимальные пути Теория vs. практика</vt:lpstr>
      <vt:lpstr>Оптимальные пути Теория vs. практика</vt:lpstr>
      <vt:lpstr>Оптимальные пути Модель сети</vt:lpstr>
      <vt:lpstr>Оптимальные пути Модель сети</vt:lpstr>
      <vt:lpstr>Оптимальные пути Классические методы</vt:lpstr>
      <vt:lpstr>Оптимальные пути Иерархические методы</vt:lpstr>
      <vt:lpstr>Оптимальные пути Иерархические методы</vt:lpstr>
      <vt:lpstr>Оптимальные пути Иерархические методы</vt:lpstr>
      <vt:lpstr>Оптимальные пути Как упорядочить вершины по важности?</vt:lpstr>
      <vt:lpstr>Оптимальные пути Иерархические методы</vt:lpstr>
      <vt:lpstr>Оптимальные пути Ограниченное число хопов</vt:lpstr>
      <vt:lpstr>Оптимальные пути Ограниченное число хопов</vt:lpstr>
      <vt:lpstr>Оптимальные пути Ограниченное число хопов</vt:lpstr>
      <vt:lpstr>Оптимальные пути Ограниченное число хопов</vt:lpstr>
      <vt:lpstr>Оптимальные пути Ограниченное число хопов</vt:lpstr>
      <vt:lpstr>Оптимальные пути Сепараторные методы</vt:lpstr>
      <vt:lpstr>Оптимальные пути Сепараторные методы</vt:lpstr>
      <vt:lpstr>Оптимальные пути Сепараторные методы</vt:lpstr>
      <vt:lpstr>Оптимальные пути Сепараторные методы</vt:lpstr>
      <vt:lpstr>Оптимальные пути Сепараторные методы</vt:lpstr>
      <vt:lpstr>Оптимальные пути Итог</vt:lpstr>
      <vt:lpstr>Оптимальные пути Организационное: ТЕория</vt:lpstr>
      <vt:lpstr>Оптимальные пути Организационное: практика</vt:lpstr>
      <vt:lpstr>Оптимальные пути Организационное: практика</vt:lpstr>
      <vt:lpstr>Оптимальные пути Организационное: практика</vt:lpstr>
      <vt:lpstr>Оптимальные пути Организационное: практика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2015-09-16T09:47:31Z</dcterms:created>
  <dcterms:modified xsi:type="dcterms:W3CDTF">2016-11-15T20:40:33Z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