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424" r:id="rId2"/>
    <p:sldId id="843" r:id="rId3"/>
    <p:sldId id="844" r:id="rId4"/>
    <p:sldId id="846" r:id="rId5"/>
    <p:sldId id="845" r:id="rId6"/>
    <p:sldId id="704" r:id="rId7"/>
    <p:sldId id="837" r:id="rId8"/>
    <p:sldId id="726" r:id="rId9"/>
    <p:sldId id="848" r:id="rId10"/>
    <p:sldId id="856" r:id="rId11"/>
    <p:sldId id="850" r:id="rId12"/>
    <p:sldId id="851" r:id="rId13"/>
    <p:sldId id="852" r:id="rId14"/>
    <p:sldId id="853" r:id="rId15"/>
    <p:sldId id="278" r:id="rId16"/>
    <p:sldId id="854" r:id="rId17"/>
    <p:sldId id="861" r:id="rId18"/>
    <p:sldId id="855" r:id="rId19"/>
    <p:sldId id="859" r:id="rId20"/>
    <p:sldId id="860" r:id="rId21"/>
    <p:sldId id="857" r:id="rId22"/>
    <p:sldId id="858" r:id="rId23"/>
    <p:sldId id="281" r:id="rId24"/>
    <p:sldId id="862" r:id="rId25"/>
    <p:sldId id="838" r:id="rId26"/>
    <p:sldId id="839" r:id="rId27"/>
    <p:sldId id="840" r:id="rId28"/>
    <p:sldId id="731" r:id="rId29"/>
    <p:sldId id="841" r:id="rId30"/>
    <p:sldId id="842" r:id="rId31"/>
    <p:sldId id="764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us Carrot" initials="NC" lastIdx="3" clrIdx="0">
    <p:extLst>
      <p:ext uri="{19B8F6BF-5375-455C-9EA6-DF929625EA0E}">
        <p15:presenceInfo xmlns:p15="http://schemas.microsoft.com/office/powerpoint/2012/main" userId="2c8075133c621538" providerId="Windows Live"/>
      </p:ext>
    </p:extLst>
  </p:cmAuthor>
  <p:cmAuthor id="2" name="Microsoft Office User" initials="MOU" lastIdx="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9969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08" autoAdjust="0"/>
    <p:restoredTop sz="96006" autoAdjust="0"/>
  </p:normalViewPr>
  <p:slideViewPr>
    <p:cSldViewPr>
      <p:cViewPr varScale="1">
        <p:scale>
          <a:sx n="114" d="100"/>
          <a:sy n="114" d="100"/>
        </p:scale>
        <p:origin x="7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814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1392-2E20-4440-8D25-5985116F8BD6}" type="datetimeFigureOut">
              <a:rPr lang="en-CA" smtClean="0"/>
              <a:pPr/>
              <a:t>2021-12-12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814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485AD-3962-45F0-B0D0-1F2169562E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3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5D12-D5CC-4F58-B344-81231D99A28C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505A-1B29-4261-B5D1-3E5D4D4E9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Exercise: Watch A beautiful mind </a:t>
            </a:r>
            <a:r>
              <a:rPr lang="zh-CN" altLang="en-US" dirty="0"/>
              <a:t>美丽心灵，博弈论，囚徒困境，</a:t>
            </a:r>
            <a:r>
              <a:rPr lang="en-US" altLang="zh-CN" dirty="0"/>
              <a:t>explain why it is not a NE.</a:t>
            </a:r>
          </a:p>
          <a:p>
            <a:endParaRPr lang="en-US" altLang="zh-CN" dirty="0"/>
          </a:p>
          <a:p>
            <a:r>
              <a:rPr lang="en-US" altLang="zh-CN" dirty="0"/>
              <a:t>Exercise: prove that this is the unique Nash equilibrium.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EF92D-6B9B-4003-A778-6595F05BED8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57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playing, let’s solve the </a:t>
            </a:r>
            <a:r>
              <a:rPr lang="en-US" altLang="zh-CN" dirty="0" err="1"/>
              <a:t>nash</a:t>
            </a:r>
            <a:r>
              <a:rPr lang="en-US" altLang="zh-CN" dirty="0"/>
              <a:t> equilibrium of this game.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F92D-6B9B-4003-A778-6595F05BED8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02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F92D-6B9B-4003-A778-6595F05BED8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10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F92D-6B9B-4003-A778-6595F05BED8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26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7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6.xml"/><Relationship Id="rId7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7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187446"/>
          </a:xfrm>
          <a:solidFill>
            <a:schemeClr val="accent4"/>
          </a:solidFill>
          <a:ln w="76200" cmpd="sng"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Аукционы как игры неполной информации</a:t>
            </a:r>
            <a:r>
              <a:rPr lang="en-SG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2513680"/>
          </a:xfrm>
        </p:spPr>
        <p:txBody>
          <a:bodyPr>
            <a:noAutofit/>
          </a:bodyPr>
          <a:lstStyle/>
          <a:p>
            <a:r>
              <a:rPr lang="ru-RU" sz="2800" cap="small" dirty="0">
                <a:solidFill>
                  <a:schemeClr val="accent4"/>
                </a:solidFill>
              </a:rPr>
              <a:t>Лекция </a:t>
            </a:r>
            <a:r>
              <a:rPr lang="en-US" sz="2800" cap="small" dirty="0">
                <a:solidFill>
                  <a:schemeClr val="accent4"/>
                </a:solidFill>
              </a:rPr>
              <a:t>2</a:t>
            </a:r>
            <a:endParaRPr lang="en-US" sz="3600" b="1" cap="small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  <a:p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Nick </a:t>
            </a:r>
            <a:r>
              <a:rPr lang="en-US" sz="28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Gravin</a:t>
            </a:r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(</a:t>
            </a:r>
            <a:r>
              <a:rPr lang="ru-RU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Николай </a:t>
            </a:r>
            <a:r>
              <a:rPr lang="ru-RU" sz="20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Гравин</a:t>
            </a:r>
            <a:r>
              <a:rPr lang="en-US" sz="2000" cap="small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)</a:t>
            </a:r>
          </a:p>
          <a:p>
            <a:r>
              <a:rPr lang="en-US" sz="2000" cap="small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Shanghai 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University of Finance and Economics</a:t>
            </a:r>
          </a:p>
          <a:p>
            <a:pPr algn="l"/>
            <a:r>
              <a:rPr lang="en-US" sz="2800" cap="small" dirty="0"/>
              <a:t>		</a:t>
            </a:r>
            <a:endParaRPr lang="en-US" sz="2000" cap="small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Mechanism and Game Design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41584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Игры с 0 суммой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800" dirty="0"/>
                  <a:t> </a:t>
                </a:r>
                <a:r>
                  <a:rPr lang="en-US" sz="2400" dirty="0"/>
                  <a:t>n=2 </a:t>
                </a:r>
                <a:r>
                  <a:rPr lang="ru-RU" sz="2400" dirty="0"/>
                  <a:t>игрока</a:t>
                </a:r>
                <a:r>
                  <a:rPr lang="en-US" sz="2400" dirty="0"/>
                  <a:t>, </a:t>
                </a:r>
                <a:r>
                  <a:rPr lang="ru-RU" sz="2400" dirty="0"/>
                  <a:t>проигрыш одного = выигрышу другого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/>
                  <a:t>Например следующая игра:</a:t>
                </a:r>
                <a:r>
                  <a:rPr lang="en-US" sz="2400" dirty="0"/>
                  <a:t> I </a:t>
                </a:r>
                <a:r>
                  <a:rPr lang="ru-RU" sz="2400" dirty="0"/>
                  <a:t>платит</a:t>
                </a:r>
                <a:r>
                  <a:rPr lang="en-US" sz="2400" dirty="0"/>
                  <a:t> II</a:t>
                </a:r>
              </a:p>
              <a:p>
                <a:pPr marL="0" indent="0">
                  <a:buNone/>
                </a:pPr>
                <a:r>
                  <a:rPr lang="ru-RU" sz="2400" dirty="0"/>
                  <a:t>гарантированный платёж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I </a:t>
                </a:r>
                <a:r>
                  <a:rPr lang="ru-RU" sz="2400" dirty="0"/>
                  <a:t>игрок</a:t>
                </a:r>
                <a:r>
                  <a:rPr lang="en-US" sz="2400" dirty="0"/>
                  <a:t>: </a:t>
                </a:r>
                <a:r>
                  <a:rPr lang="ru-RU" sz="2400" dirty="0"/>
                  <a:t>теряет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играя</a:t>
                </a:r>
                <a:r>
                  <a:rPr lang="en-US" sz="2400" dirty="0"/>
                  <a:t> L</a:t>
                </a:r>
              </a:p>
              <a:p>
                <a:r>
                  <a:rPr lang="en-US" sz="2400" dirty="0"/>
                  <a:t>II </a:t>
                </a:r>
                <a:r>
                  <a:rPr lang="ru-RU" sz="2400" dirty="0"/>
                  <a:t>игрок</a:t>
                </a:r>
                <a:r>
                  <a:rPr lang="en-US" sz="2400" dirty="0"/>
                  <a:t>: </a:t>
                </a:r>
                <a:r>
                  <a:rPr lang="ru-RU" sz="2400" dirty="0"/>
                  <a:t>получает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играя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ru-RU" sz="2400" dirty="0"/>
                  <a:t> стратегию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/>
                  <a:t>Random</a:t>
                </a:r>
                <a:r>
                  <a:rPr lang="en-US" sz="2400" dirty="0"/>
                  <a:t> II: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]=(1−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ru-RU" sz="2400" dirty="0"/>
                  <a:t>Если </a:t>
                </a:r>
                <a:r>
                  <a:rPr lang="en-US" sz="2400" dirty="0"/>
                  <a:t>I</a:t>
                </a:r>
                <a:r>
                  <a:rPr lang="ru-RU" sz="2400" dirty="0"/>
                  <a:t> играет </a:t>
                </a:r>
                <a:r>
                  <a:rPr lang="en-US" sz="2400" dirty="0"/>
                  <a:t>L, </a:t>
                </a:r>
                <a:r>
                  <a:rPr lang="az-Cyrl-AZ" sz="2400" dirty="0"/>
                  <a:t>то</a:t>
                </a:r>
                <a:r>
                  <a:rPr lang="en-US" sz="2400" dirty="0"/>
                  <a:t> II </a:t>
                </a:r>
                <a:r>
                  <a:rPr lang="ru-RU" sz="2400" dirty="0"/>
                  <a:t>получает</a:t>
                </a:r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𝑝𝑎𝑦𝑜𝑓𝑓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lang="en-US" sz="2400" dirty="0"/>
              </a:p>
              <a:p>
                <a:r>
                  <a:rPr lang="ru-RU" sz="2400" dirty="0"/>
                  <a:t>Если </a:t>
                </a:r>
                <a:r>
                  <a:rPr lang="en-US" sz="2400" dirty="0"/>
                  <a:t>I</a:t>
                </a:r>
                <a:r>
                  <a:rPr lang="ru-RU" sz="2400" dirty="0"/>
                  <a:t> играет </a:t>
                </a:r>
                <a:r>
                  <a:rPr lang="en-US" sz="2400" dirty="0"/>
                  <a:t>R, </a:t>
                </a:r>
                <a:r>
                  <a:rPr lang="az-Cyrl-AZ" sz="2400" dirty="0"/>
                  <a:t>то</a:t>
                </a:r>
                <a:r>
                  <a:rPr lang="en-US" sz="2400" dirty="0"/>
                  <a:t> II </a:t>
                </a:r>
                <a:r>
                  <a:rPr lang="ru-RU" sz="2400" dirty="0"/>
                  <a:t>получает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𝑝𝑎𝑦𝑜𝑓𝑓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2⋅(1−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az-Cyrl-AZ" sz="2400" dirty="0"/>
                  <a:t>Пусть </a:t>
                </a:r>
                <a:r>
                  <a:rPr lang="en-US" sz="2400" dirty="0"/>
                  <a:t>q: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:r>
                  <a:rPr lang="az-Cyrl-AZ" sz="2400" dirty="0">
                    <a:solidFill>
                      <a:srgbClr val="FF0000"/>
                    </a:solidFill>
                  </a:rPr>
                  <a:t>гарантия</a:t>
                </a:r>
                <a:r>
                  <a:rPr lang="en-US" sz="2400" dirty="0">
                    <a:solidFill>
                      <a:srgbClr val="FF0000"/>
                    </a:solidFill>
                  </a:rPr>
                  <a:t> II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852" t="-15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84861" y="3084861"/>
          <a:ext cx="990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0161" y="262319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endParaRPr lang="en-SG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40238" y="262319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endParaRPr lang="en-SG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39614" y="2209800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II </a:t>
            </a:r>
            <a:r>
              <a:rPr lang="ru-RU" sz="2400" dirty="0"/>
              <a:t>игрок</a:t>
            </a:r>
            <a:endParaRPr lang="en-SG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0571" y="308039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endParaRPr lang="en-SG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68145" y="354637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endParaRPr lang="en-SG" sz="2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015094" y="3311228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</a:t>
            </a:r>
            <a:r>
              <a:rPr lang="ru-RU" sz="2400" dirty="0"/>
              <a:t>игрок</a:t>
            </a:r>
            <a:endParaRPr lang="en-SG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05121" y="2854027"/>
            <a:ext cx="784194" cy="2055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 </a:t>
            </a:r>
            <a:r>
              <a:rPr lang="az-Cyrl-AZ" dirty="0"/>
              <a:t>Матрица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10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2400" dirty="0"/>
                  <a:t> payoff </a:t>
                </a:r>
                <a:r>
                  <a:rPr lang="az-Cyrl-AZ" sz="2400" dirty="0"/>
                  <a:t>матрица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(</a:t>
                </a:r>
                <a:r>
                  <a:rPr lang="en-US" sz="2400" dirty="0"/>
                  <a:t>I</a:t>
                </a:r>
                <a:r>
                  <a:rPr lang="az-Cyrl-AZ" sz="2400" dirty="0"/>
                  <a:t> платит </a:t>
                </a:r>
                <a:r>
                  <a:rPr lang="en-US" sz="2400"/>
                  <a:t>II</a:t>
                </a:r>
                <a:r>
                  <a:rPr lang="az-Cyrl-AZ" sz="2400"/>
                  <a:t>)</a:t>
                </a:r>
                <a:r>
                  <a:rPr lang="en-SG" sz="2400" dirty="0"/>
                  <a:t>: </a:t>
                </a:r>
              </a:p>
              <a:p>
                <a:r>
                  <a:rPr lang="az-Cyrl-AZ" sz="2400" dirty="0"/>
                  <a:t>строчки пронумерованы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az-Cyrl-AZ" sz="2400" dirty="0"/>
                  <a:t> стратегиями </a:t>
                </a:r>
                <a:r>
                  <a:rPr lang="en-US" sz="2400" dirty="0"/>
                  <a:t>I</a:t>
                </a:r>
                <a:r>
                  <a:rPr lang="az-Cyrl-AZ" sz="2400" dirty="0"/>
                  <a:t>-ого игрока</a:t>
                </a:r>
                <a:endParaRPr lang="en-SG" sz="2400" dirty="0"/>
              </a:p>
              <a:p>
                <a:r>
                  <a:rPr lang="az-Cyrl-AZ" sz="2400" dirty="0"/>
                  <a:t>столбцы пронумерованы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стратегиями </a:t>
                </a:r>
                <a:r>
                  <a:rPr lang="en-US" sz="2400" dirty="0"/>
                  <a:t>II</a:t>
                </a:r>
                <a:r>
                  <a:rPr lang="az-Cyrl-AZ" sz="2400" dirty="0"/>
                  <a:t>-ого игрока</a:t>
                </a:r>
                <a:endParaRPr lang="en-SG" sz="2400" dirty="0"/>
              </a:p>
              <a:p>
                <a:pPr marL="0" indent="0">
                  <a:buNone/>
                </a:pPr>
                <a:r>
                  <a:rPr lang="az-Cyrl-AZ" sz="2400" dirty="0"/>
                  <a:t>Игрок</a:t>
                </a:r>
                <a:r>
                  <a:rPr lang="en-SG" sz="2400" dirty="0"/>
                  <a:t> I (</a:t>
                </a:r>
                <a:r>
                  <a:rPr lang="az-Cyrl-AZ" sz="2400" dirty="0">
                    <a:solidFill>
                      <a:schemeClr val="accent1"/>
                    </a:solidFill>
                  </a:rPr>
                  <a:t>выбирает</a:t>
                </a:r>
                <a:r>
                  <a:rPr lang="en-SG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) </a:t>
                </a:r>
                <a:r>
                  <a:rPr lang="az-Cyrl-AZ" sz="2400" dirty="0"/>
                  <a:t>платит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Игроку</a:t>
                </a:r>
                <a:r>
                  <a:rPr lang="en-US" sz="2400" dirty="0"/>
                  <a:t> II (</a:t>
                </a:r>
                <a:r>
                  <a:rPr lang="az-Cyrl-AZ" sz="2400" dirty="0">
                    <a:solidFill>
                      <a:srgbClr val="FF0000"/>
                    </a:solidFill>
                  </a:rPr>
                  <a:t>выбирает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)</a:t>
                </a:r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SG" sz="2400" dirty="0"/>
              </a:p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400" dirty="0"/>
                  <a:t> </a:t>
                </a:r>
                <a:r>
                  <a:rPr lang="az-Cyrl-AZ" sz="2300" dirty="0"/>
                  <a:t>Смешанная стратегия </a:t>
                </a:r>
                <a:r>
                  <a:rPr lang="en-US" sz="2300" dirty="0"/>
                  <a:t>I: </a:t>
                </a:r>
                <a:r>
                  <a:rPr lang="az-Cyrl-AZ" sz="2300" dirty="0"/>
                  <a:t>вектор вероятностей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SG" sz="23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az-Cyrl-AZ" sz="2400" dirty="0"/>
                  <a:t>Множество стратегий </a:t>
                </a:r>
                <a:r>
                  <a:rPr lang="en-US" sz="2400" dirty="0"/>
                  <a:t>:</a:t>
                </a: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10600" cy="5181600"/>
              </a:xfrm>
              <a:blipFill>
                <a:blip r:embed="rId3"/>
                <a:stretch>
                  <a:fillRect l="-1917" t="-14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761999" y="3558381"/>
            <a:ext cx="3429001" cy="609600"/>
          </a:xfrm>
          <a:prstGeom prst="wedgeRoundRectCallout">
            <a:avLst>
              <a:gd name="adj1" fmla="val 39254"/>
              <a:gd name="adj2" fmla="val 8797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Cyrl-AZ" sz="2400" dirty="0">
                <a:latin typeface="Cambria Math" panose="02040503050406030204" pitchFamily="18" charset="0"/>
              </a:rPr>
              <a:t>Гарантия для </a:t>
            </a:r>
            <a:r>
              <a:rPr lang="az-Cyrl-AZ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игрока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</a:rPr>
              <a:t> II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40406" y="3558381"/>
            <a:ext cx="3429001" cy="609600"/>
          </a:xfrm>
          <a:prstGeom prst="wedgeRoundRectCallout">
            <a:avLst>
              <a:gd name="adj1" fmla="val -44952"/>
              <a:gd name="adj2" fmla="val 922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Cyrl-AZ" sz="2400" dirty="0">
                <a:latin typeface="Cambria Math" panose="02040503050406030204" pitchFamily="18" charset="0"/>
              </a:rPr>
              <a:t>Гарантия для </a:t>
            </a:r>
            <a:r>
              <a:rPr lang="az-Cyrl-AZ" sz="2400" dirty="0">
                <a:solidFill>
                  <a:schemeClr val="accent1"/>
                </a:solidFill>
                <a:latin typeface="Cambria Math" panose="02040503050406030204" pitchFamily="18" charset="0"/>
              </a:rPr>
              <a:t>игрока</a:t>
            </a:r>
            <a:r>
              <a:rPr lang="en-US" sz="2400" dirty="0">
                <a:solidFill>
                  <a:schemeClr val="accent1"/>
                </a:solidFill>
                <a:latin typeface="Cambria Math" panose="020405030504060302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mbria Math" panose="02040503050406030204" pitchFamily="18" charset="0"/>
              </a:rPr>
              <a:t>I</a:t>
            </a:r>
            <a:endParaRPr lang="en-SG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70" y="5715000"/>
            <a:ext cx="4865832" cy="9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 </a:t>
            </a:r>
            <a:r>
              <a:rPr lang="az-Cyrl-AZ" dirty="0"/>
              <a:t>Матрица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763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400" dirty="0"/>
                  <a:t> </a:t>
                </a:r>
                <a:r>
                  <a:rPr lang="az-Cyrl-AZ" sz="2400" dirty="0"/>
                  <a:t>Смешанная стратегия </a:t>
                </a:r>
                <a:r>
                  <a:rPr lang="en-US" sz="2400" dirty="0"/>
                  <a:t>I: </a:t>
                </a:r>
                <a:r>
                  <a:rPr lang="az-Cyrl-AZ" sz="2400" dirty="0"/>
                  <a:t>вектор вероятностей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SG" sz="24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az-Cyrl-AZ" sz="2400" dirty="0"/>
                  <a:t>Множество стратегий </a:t>
                </a:r>
                <a:r>
                  <a:rPr lang="en-US" sz="2400" dirty="0"/>
                  <a:t>I: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az-Cyrl-AZ" sz="2400" dirty="0"/>
                  <a:t>Смешанная стратегия </a:t>
                </a:r>
                <a:r>
                  <a:rPr lang="en-US" sz="2400" dirty="0"/>
                  <a:t>II: </a:t>
                </a:r>
                <a:r>
                  <a:rPr lang="az-Cyrl-AZ" sz="2400" dirty="0"/>
                  <a:t>вектор вероятностей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az-Cyrl-AZ" sz="2400" dirty="0"/>
                  <a:t>Множество стратегий </a:t>
                </a:r>
                <a:r>
                  <a:rPr lang="en-US" sz="2400" dirty="0"/>
                  <a:t>II: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Theorem</a:t>
                </a:r>
                <a:r>
                  <a:rPr lang="en-US" sz="2800" dirty="0">
                    <a:latin typeface="Cambria Math" panose="02040503050406030204" pitchFamily="18" charset="0"/>
                  </a:rPr>
                  <a:t>  </a:t>
                </a:r>
                <a:r>
                  <a:rPr lang="en-US" sz="2400" dirty="0">
                    <a:latin typeface="Cambria Math" panose="02040503050406030204" pitchFamily="18" charset="0"/>
                  </a:rPr>
                  <a:t>(Von Neumann’s Minimax Theorem)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ax</m:t>
                                  </m:r>
                                </m:e>
                                <m:lim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400" b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e>
                                <m:lim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763000" cy="5181600"/>
              </a:xfrm>
              <a:blipFill>
                <a:blip r:embed="rId4"/>
                <a:stretch>
                  <a:fillRect l="-1739" t="-152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99" y="2434665"/>
            <a:ext cx="4865832" cy="91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94" y="4191000"/>
            <a:ext cx="4690288" cy="9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Значение Игры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Theorem</a:t>
                </a:r>
                <a:r>
                  <a:rPr lang="en-US" dirty="0">
                    <a:latin typeface="Cambria Math" panose="02040503050406030204" pitchFamily="18" charset="0"/>
                  </a:rPr>
                  <a:t>  </a:t>
                </a:r>
                <a:r>
                  <a:rPr lang="en-US" sz="2400" dirty="0">
                    <a:latin typeface="Cambria Math" panose="02040503050406030204" pitchFamily="18" charset="0"/>
                  </a:rPr>
                  <a:t>(Von Neumann’s Minimax Theorem)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800" b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dirty="0"/>
                  <a:t> </a:t>
                </a:r>
                <a:r>
                  <a:rPr lang="az-Cyrl-AZ" dirty="0">
                    <a:solidFill>
                      <a:srgbClr val="0070C0"/>
                    </a:solidFill>
                  </a:rPr>
                  <a:t>Значение игры</a:t>
                </a:r>
                <a:r>
                  <a:rPr lang="az-Cyrl-AZ" dirty="0"/>
                  <a:t> для игрока </a:t>
                </a:r>
                <a:r>
                  <a:rPr lang="en-US" dirty="0"/>
                  <a:t>II</a:t>
                </a:r>
                <a:r>
                  <a:rPr lang="az-Cyrl-AZ" dirty="0"/>
                  <a:t>, ожидаемый платеж от игрока </a:t>
                </a:r>
                <a:r>
                  <a:rPr lang="en-US" dirty="0"/>
                  <a:t>I. </a:t>
                </a:r>
                <a:endParaRPr lang="en-SG" dirty="0"/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457200" y="3101181"/>
            <a:ext cx="8229600" cy="762000"/>
          </a:xfrm>
          <a:prstGeom prst="wedgeRoundRectCallout">
            <a:avLst>
              <a:gd name="adj1" fmla="val -61"/>
              <a:gd name="adj2" fmla="val -12938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700" dirty="0"/>
              <a:t>Сколько игрок 2 заплатит, чтобы участвовать в игре?</a:t>
            </a:r>
            <a:endParaRPr lang="en-SG" sz="2700" dirty="0"/>
          </a:p>
        </p:txBody>
      </p:sp>
    </p:spTree>
    <p:extLst>
      <p:ext uri="{BB962C8B-B14F-4D97-AF65-F5344CB8AC3E}">
        <p14:creationId xmlns:p14="http://schemas.microsoft.com/office/powerpoint/2010/main" val="17351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Чистое Равновесие Нэша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</a:t>
                </a:r>
                <a:r>
                  <a:rPr lang="az-Cyrl-AZ" sz="2400" b="1" dirty="0"/>
                  <a:t>Чистое равновесие Нэша</a:t>
                </a:r>
                <a:r>
                  <a:rPr lang="en-SG" sz="2400" b="1" dirty="0"/>
                  <a:t> </a:t>
                </a:r>
                <a:r>
                  <a:rPr lang="en-SG" sz="2400" dirty="0"/>
                  <a:t>payoff</a:t>
                </a:r>
                <a:r>
                  <a:rPr lang="az-Cyrl-AZ" sz="2400" dirty="0"/>
                  <a:t> матрицы</a:t>
                </a:r>
                <a:r>
                  <a:rPr lang="en-SG" sz="2400" dirty="0"/>
                  <a:t> A - </a:t>
                </a:r>
                <a:r>
                  <a:rPr lang="az-Cyrl-AZ" sz="2400" dirty="0"/>
                  <a:t>это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SG" sz="24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SG" sz="240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li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24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lim>
                    </m:limLow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24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sz="2400" dirty="0"/>
                  <a:t> .</a:t>
                </a:r>
              </a:p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sz="2400" dirty="0"/>
                  <a:t> </a:t>
                </a:r>
                <a:r>
                  <a:rPr lang="az-Cyrl-AZ" sz="2400" dirty="0"/>
                  <a:t>Значение игры есть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24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SG" sz="2400" dirty="0"/>
              </a:p>
              <a:p>
                <a:pPr marL="0" indent="0">
                  <a:buNone/>
                </a:pPr>
                <a:r>
                  <a:rPr lang="az-Cyrl-AZ" sz="2400" dirty="0"/>
                  <a:t>Например, у следующей игры значение 1.</a:t>
                </a: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54285" y="3814466"/>
          <a:ext cx="990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9585" y="3352801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A1</a:t>
            </a:r>
            <a:endParaRPr lang="en-S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3352800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A2</a:t>
            </a:r>
            <a:endParaRPr lang="en-SG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908541"/>
            <a:ext cx="111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II (max)</a:t>
            </a:r>
            <a:endParaRPr lang="en-SG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810001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A1</a:t>
            </a:r>
            <a:endParaRPr lang="en-SG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0824" y="4276131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A2</a:t>
            </a:r>
            <a:endParaRPr lang="en-SG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879153" y="4040833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(min)</a:t>
            </a:r>
            <a:endParaRPr lang="en-SG" sz="2400" dirty="0"/>
          </a:p>
        </p:txBody>
      </p:sp>
      <p:sp>
        <p:nvSpPr>
          <p:cNvPr id="11" name="Rectangle 10"/>
          <p:cNvSpPr/>
          <p:nvPr/>
        </p:nvSpPr>
        <p:spPr>
          <a:xfrm>
            <a:off x="6567498" y="4265194"/>
            <a:ext cx="1477387" cy="47260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/>
          <p:cNvSpPr/>
          <p:nvPr/>
        </p:nvSpPr>
        <p:spPr>
          <a:xfrm>
            <a:off x="7061769" y="3343871"/>
            <a:ext cx="479654" cy="1384401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04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Rock-Paper-Scissors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7" y="1980791"/>
            <a:ext cx="746847" cy="64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02" y="1977258"/>
            <a:ext cx="737722" cy="64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652" y="1981083"/>
            <a:ext cx="926886" cy="64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85" y="2770309"/>
            <a:ext cx="746847" cy="64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10" y="3513008"/>
            <a:ext cx="737722" cy="6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828" y="4255707"/>
            <a:ext cx="926886" cy="648000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08714" y="2770309"/>
          <a:ext cx="4914900" cy="21448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76084884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334717164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4161434647"/>
                    </a:ext>
                  </a:extLst>
                </a:gridCol>
              </a:tblGrid>
              <a:tr h="7149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0,0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-1,1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1,-1</a:t>
                      </a:r>
                      <a:endParaRPr lang="en-US" altLang="zh-C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920795"/>
                  </a:ext>
                </a:extLst>
              </a:tr>
              <a:tr h="7149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1,-1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0,0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-1,1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010648"/>
                  </a:ext>
                </a:extLst>
              </a:tr>
              <a:tr h="7149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-1,1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1,-1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0,0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01848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501" y="5193809"/>
            <a:ext cx="7553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Note: no “deterministic” equilibrium</a:t>
            </a:r>
          </a:p>
          <a:p>
            <a:r>
              <a:rPr lang="en-US" altLang="zh-CN" sz="2000" dirty="0"/>
              <a:t>But: if each player randomizes uniformly, we get a (mixed) Nash equilibrium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743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Смешанное Равновесие Нэша</a:t>
            </a:r>
            <a:r>
              <a:rPr lang="en-US" dirty="0"/>
              <a:t>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04461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az-Cyrl-AZ" sz="2600" dirty="0"/>
                  <a:t>Часто только смешанные равновесные стратегии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r>
                  <a:rPr lang="az-Cyrl-AZ" sz="2600" dirty="0"/>
                  <a:t>Например</a:t>
                </a:r>
                <a:endParaRPr lang="en-US" sz="26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az-Cyrl-AZ" sz="2600" dirty="0"/>
                  <a:t>Против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SG" sz="2600" dirty="0"/>
                  <a:t> </a:t>
                </a:r>
                <a:r>
                  <a:rPr lang="az-Cyrl-AZ" sz="2600" dirty="0"/>
                  <a:t>игрок </a:t>
                </a:r>
                <a:r>
                  <a:rPr lang="en-US" sz="2600" dirty="0"/>
                  <a:t>I </a:t>
                </a:r>
                <a:r>
                  <a:rPr lang="az-Cyrl-AZ" sz="2600" dirty="0"/>
                  <a:t>имеет </a:t>
                </a:r>
                <a:r>
                  <a:rPr lang="en-US" sz="2600" dirty="0"/>
                  <a:t>                                                      </a:t>
                </a:r>
                <a:r>
                  <a:rPr lang="az-Cyrl-AZ" sz="2600" dirty="0"/>
                  <a:t>одинаковый</a:t>
                </a:r>
                <a:r>
                  <a:rPr lang="en-SG" sz="2600" dirty="0"/>
                  <a:t> payoff </a:t>
                </a:r>
                <a:r>
                  <a:rPr lang="az-Cyrl-AZ" sz="2600" dirty="0"/>
                  <a:t>для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SG" sz="2600" dirty="0"/>
                  <a:t> </a:t>
                </a:r>
                <a:r>
                  <a:rPr lang="az-Cyrl-AZ" sz="2600" dirty="0"/>
                  <a:t>стратегии</a:t>
                </a:r>
                <a:r>
                  <a:rPr lang="en-SG" sz="2600" dirty="0"/>
                  <a:t>.</a:t>
                </a:r>
              </a:p>
              <a:p>
                <a:r>
                  <a:rPr lang="az-Cyrl-AZ" sz="2600" dirty="0"/>
                  <a:t>Против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</a:t>
                </a:r>
                <a:r>
                  <a:rPr lang="az-Cyrl-AZ" sz="2600" dirty="0"/>
                  <a:t>игрок </a:t>
                </a:r>
                <a:r>
                  <a:rPr lang="en-US" sz="2600" dirty="0"/>
                  <a:t>II </a:t>
                </a:r>
                <a:r>
                  <a:rPr lang="az-Cyrl-AZ" sz="2600" dirty="0"/>
                  <a:t>имеет </a:t>
                </a:r>
                <a:r>
                  <a:rPr lang="en-US" sz="2600" dirty="0"/>
                  <a:t>                                                      </a:t>
                </a:r>
                <a:r>
                  <a:rPr lang="az-Cyrl-AZ" sz="2600" dirty="0"/>
                  <a:t>одинаковый</a:t>
                </a:r>
                <a:r>
                  <a:rPr lang="en-SG" sz="2600" dirty="0"/>
                  <a:t> payoff </a:t>
                </a:r>
                <a:r>
                  <a:rPr lang="az-Cyrl-AZ" sz="2600" dirty="0"/>
                  <a:t>для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SG" sz="2600" dirty="0"/>
                  <a:t> </a:t>
                </a:r>
                <a:r>
                  <a:rPr lang="az-Cyrl-AZ" sz="2600" dirty="0"/>
                  <a:t>стратегии</a:t>
                </a:r>
                <a:r>
                  <a:rPr lang="en-SG" sz="2600" dirty="0"/>
                  <a:t>.</a:t>
                </a:r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SG" sz="2600" dirty="0"/>
                  <a:t>, </a:t>
                </a:r>
                <a:r>
                  <a:rPr lang="az-Cyrl-AZ" sz="2600" dirty="0"/>
                  <a:t>и</a:t>
                </a:r>
                <a:r>
                  <a:rPr lang="en-SG" sz="2600" dirty="0"/>
                  <a:t>  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SG" sz="2600" dirty="0"/>
              </a:p>
              <a:p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04461" cy="4525963"/>
              </a:xfrm>
              <a:blipFill>
                <a:blip r:embed="rId2"/>
                <a:stretch>
                  <a:fillRect l="-1070" t="-112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80569"/>
              </p:ext>
            </p:extLst>
          </p:nvPr>
        </p:nvGraphicFramePr>
        <p:xfrm>
          <a:off x="7414800" y="2936376"/>
          <a:ext cx="127333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40100" y="2474711"/>
                <a:ext cx="551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100" y="2474711"/>
                <a:ext cx="551305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04315" y="2474710"/>
                <a:ext cx="1087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315" y="2474710"/>
                <a:ext cx="1087285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71808" y="2097307"/>
            <a:ext cx="111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II (max)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98986" y="2931910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986" y="2931910"/>
                <a:ext cx="549574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63006" y="3389109"/>
                <a:ext cx="1085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06" y="3389109"/>
                <a:ext cx="108555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5703430" y="315827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(min)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5184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Deletion of dominated strategies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276474" y="1690689"/>
          <a:ext cx="4591052" cy="19440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7763">
                  <a:extLst>
                    <a:ext uri="{9D8B030D-6E8A-4147-A177-3AD203B41FA5}">
                      <a16:colId xmlns:a16="http://schemas.microsoft.com/office/drawing/2014/main" val="760848847"/>
                    </a:ext>
                  </a:extLst>
                </a:gridCol>
                <a:gridCol w="1147763">
                  <a:extLst>
                    <a:ext uri="{9D8B030D-6E8A-4147-A177-3AD203B41FA5}">
                      <a16:colId xmlns:a16="http://schemas.microsoft.com/office/drawing/2014/main" val="3347171643"/>
                    </a:ext>
                  </a:extLst>
                </a:gridCol>
                <a:gridCol w="1147763">
                  <a:extLst>
                    <a:ext uri="{9D8B030D-6E8A-4147-A177-3AD203B41FA5}">
                      <a16:colId xmlns:a16="http://schemas.microsoft.com/office/drawing/2014/main" val="4161434647"/>
                    </a:ext>
                  </a:extLst>
                </a:gridCol>
                <a:gridCol w="1147763">
                  <a:extLst>
                    <a:ext uri="{9D8B030D-6E8A-4147-A177-3AD203B41FA5}">
                      <a16:colId xmlns:a16="http://schemas.microsoft.com/office/drawing/2014/main" val="2354082075"/>
                    </a:ext>
                  </a:extLst>
                </a:gridCol>
              </a:tblGrid>
              <a:tr h="64801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Left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Middle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Right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920795"/>
                  </a:ext>
                </a:extLst>
              </a:tr>
              <a:tr h="64801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Top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>
                          <a:solidFill>
                            <a:schemeClr val="dk1"/>
                          </a:solidFill>
                        </a:rPr>
                        <a:t>1,</a:t>
                      </a: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1,</a:t>
                      </a: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0,</a:t>
                      </a: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010648"/>
                  </a:ext>
                </a:extLst>
              </a:tr>
              <a:tr h="64801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Bottom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0,</a:t>
                      </a: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/>
                        <a:t>0,</a:t>
                      </a: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2,</a:t>
                      </a: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01848"/>
                  </a:ext>
                </a:extLst>
              </a:tr>
            </a:tbl>
          </a:graphicData>
        </a:graphic>
      </p:graphicFrame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628650" y="3838576"/>
            <a:ext cx="7886700" cy="2409823"/>
          </a:xfrm>
        </p:spPr>
        <p:txBody>
          <a:bodyPr>
            <a:noAutofit/>
          </a:bodyPr>
          <a:lstStyle/>
          <a:p>
            <a:r>
              <a:rPr lang="en-US" altLang="zh-CN" sz="2000" b="1" dirty="0"/>
              <a:t>Right </a:t>
            </a:r>
            <a:r>
              <a:rPr lang="en-US" altLang="zh-CN" sz="2000" dirty="0"/>
              <a:t>is dominated (</a:t>
            </a:r>
            <a:r>
              <a:rPr lang="en-US" altLang="zh-CN" sz="2000" b="1" dirty="0"/>
              <a:t>&lt; Middle</a:t>
            </a:r>
            <a:r>
              <a:rPr lang="en-US" altLang="zh-CN" sz="2000" dirty="0"/>
              <a:t>), so column player won’t play </a:t>
            </a:r>
            <a:r>
              <a:rPr lang="en-US" altLang="zh-CN" sz="2000" b="1" dirty="0"/>
              <a:t>right</a:t>
            </a:r>
            <a:r>
              <a:rPr lang="en-US" altLang="zh-CN" sz="2000" dirty="0"/>
              <a:t>.</a:t>
            </a:r>
          </a:p>
          <a:p>
            <a:r>
              <a:rPr lang="en-US" altLang="zh-CN" sz="2000" dirty="0"/>
              <a:t>Given that column player won’t play </a:t>
            </a:r>
            <a:r>
              <a:rPr lang="en-US" altLang="zh-CN" sz="2000" b="1" dirty="0"/>
              <a:t>right</a:t>
            </a:r>
            <a:r>
              <a:rPr lang="en-US" altLang="zh-CN" sz="2000" dirty="0"/>
              <a:t>, </a:t>
            </a:r>
            <a:r>
              <a:rPr lang="en-US" altLang="zh-CN" sz="2000" b="1" dirty="0"/>
              <a:t>bottom </a:t>
            </a:r>
            <a:r>
              <a:rPr lang="en-US" altLang="zh-CN" sz="2000" dirty="0"/>
              <a:t>is dominated, so row player won’t play </a:t>
            </a:r>
            <a:r>
              <a:rPr lang="en-US" altLang="zh-CN" sz="2000" b="1" dirty="0"/>
              <a:t>bottom</a:t>
            </a:r>
            <a:r>
              <a:rPr lang="en-US" altLang="zh-CN" sz="2000" dirty="0"/>
              <a:t>.</a:t>
            </a:r>
          </a:p>
          <a:p>
            <a:r>
              <a:rPr lang="en-US" altLang="zh-CN" sz="2000" dirty="0"/>
              <a:t>Given that the row player won’t play </a:t>
            </a:r>
            <a:r>
              <a:rPr lang="en-US" altLang="zh-CN" sz="2000" b="1" dirty="0"/>
              <a:t>bottom</a:t>
            </a:r>
            <a:r>
              <a:rPr lang="en-US" altLang="zh-CN" sz="2000" dirty="0"/>
              <a:t>, </a:t>
            </a:r>
            <a:r>
              <a:rPr lang="en-US" altLang="zh-CN" sz="2000" b="1" dirty="0"/>
              <a:t>left </a:t>
            </a:r>
            <a:r>
              <a:rPr lang="en-US" altLang="zh-CN" sz="2000" dirty="0"/>
              <a:t>is dominated, so the column player won’t play </a:t>
            </a:r>
            <a:r>
              <a:rPr lang="en-US" altLang="zh-CN" sz="2000" b="1" dirty="0"/>
              <a:t>left</a:t>
            </a:r>
            <a:r>
              <a:rPr lang="en-US" altLang="zh-CN" sz="2000" dirty="0"/>
              <a:t>.</a:t>
            </a:r>
          </a:p>
          <a:p>
            <a:r>
              <a:rPr lang="en-US" altLang="zh-CN" sz="2000" dirty="0"/>
              <a:t>So, (</a:t>
            </a:r>
            <a:r>
              <a:rPr lang="en-US" altLang="zh-CN" sz="2000" b="1" dirty="0"/>
              <a:t>top</a:t>
            </a:r>
            <a:r>
              <a:rPr lang="en-US" altLang="zh-CN" sz="2000" dirty="0"/>
              <a:t>, </a:t>
            </a:r>
            <a:r>
              <a:rPr lang="en-US" altLang="zh-CN" sz="2000" b="1" dirty="0"/>
              <a:t>middle</a:t>
            </a:r>
            <a:r>
              <a:rPr lang="en-US" altLang="zh-CN" sz="2000" dirty="0"/>
              <a:t>) is a plausible outcome.</a:t>
            </a:r>
          </a:p>
        </p:txBody>
      </p:sp>
      <p:pic>
        <p:nvPicPr>
          <p:cNvPr id="1026" name="Picture 2" descr="Image result for crossout 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5385">
            <a:off x="5359402" y="2007306"/>
            <a:ext cx="1816100" cy="13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rossout 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5385">
            <a:off x="3111504" y="2007307"/>
            <a:ext cx="1816100" cy="13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rossout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647">
            <a:off x="3009836" y="2697399"/>
            <a:ext cx="4398664" cy="13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Доминация стратегий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915400" cy="54403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az-Cyrl-AZ" u="sng" dirty="0"/>
                  <a:t>Пример</a:t>
                </a:r>
                <a:r>
                  <a:rPr lang="en-US" sz="2400" dirty="0"/>
                  <a:t> [+ 1] </a:t>
                </a:r>
                <a:r>
                  <a:rPr lang="az-Cyrl-AZ" sz="2400" dirty="0"/>
                  <a:t>2 игрока выбирает по </a:t>
                </a:r>
                <a:r>
                  <a:rPr lang="en-US" sz="2400" dirty="0"/>
                  <a:t>1</a:t>
                </a:r>
                <a:r>
                  <a:rPr lang="az-Cyrl-AZ" sz="2400" dirty="0"/>
                  <a:t> числу из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az-Cyrl-AZ" sz="2400" dirty="0"/>
                  <a:t>Если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az-Cyrl-AZ" sz="2400" dirty="0"/>
                  <a:t>большее число выигрывает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1$</m:t>
                    </m:r>
                  </m:oMath>
                </a14:m>
                <a:r>
                  <a:rPr lang="en-SG" sz="2400" dirty="0"/>
                  <a:t>.</a:t>
                </a:r>
              </a:p>
              <a:p>
                <a:r>
                  <a:rPr lang="az-Cyrl-AZ" sz="2400" dirty="0"/>
                  <a:t>Если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az-Cyrl-AZ" sz="2400" dirty="0"/>
                  <a:t>меньшее число выигрывает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SG" sz="2400" dirty="0"/>
                  <a:t>.</a:t>
                </a:r>
              </a:p>
              <a:p>
                <a:r>
                  <a:rPr lang="az-Cyrl-AZ" sz="2400" dirty="0"/>
                  <a:t>Если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az-Cyrl-AZ" sz="2400" dirty="0"/>
                  <a:t>ничья, оба получают 0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az-Cyrl-AZ" sz="2400" dirty="0"/>
                  <a:t>Игрок</a:t>
                </a:r>
                <a:r>
                  <a:rPr lang="en-US" sz="2400" dirty="0"/>
                  <a:t> I:  4 </a:t>
                </a:r>
                <a:r>
                  <a:rPr lang="az-Cyrl-AZ" sz="2400" dirty="0"/>
                  <a:t>хуже чем </a:t>
                </a:r>
                <a:r>
                  <a:rPr lang="en-US" sz="2400" dirty="0"/>
                  <a:t>1 </a:t>
                </a:r>
                <a:r>
                  <a:rPr lang="az-Cyrl-AZ" sz="2400" dirty="0"/>
                  <a:t>для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az-Cyrl-AZ" sz="2400" dirty="0"/>
                  <a:t>любого действия игрока</a:t>
                </a:r>
                <a:r>
                  <a:rPr lang="en-US" sz="2400" dirty="0"/>
                  <a:t> II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az-Cyrl-AZ" sz="2400" dirty="0"/>
                  <a:t>Игрок</a:t>
                </a:r>
                <a:r>
                  <a:rPr lang="en-US" sz="2400" dirty="0"/>
                  <a:t> I, II:</a:t>
                </a:r>
                <a:r>
                  <a:rPr lang="az-Cyrl-AZ" sz="2400" dirty="0"/>
                  <a:t> только</a:t>
                </a:r>
                <a:r>
                  <a:rPr lang="en-US" sz="2400" dirty="0"/>
                  <a:t> {1,2,3}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az-Cyrl-AZ" sz="2400" dirty="0"/>
                  <a:t>Смешанное равновесие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az-Cyrl-AZ" sz="2400" dirty="0"/>
                  <a:t>на {1,2,3}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915400" cy="5440362"/>
              </a:xfrm>
              <a:blipFill>
                <a:blip r:embed="rId2"/>
                <a:stretch>
                  <a:fillRect l="-1852" t="-256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73541"/>
              </p:ext>
            </p:extLst>
          </p:nvPr>
        </p:nvGraphicFramePr>
        <p:xfrm>
          <a:off x="4780145" y="3827087"/>
          <a:ext cx="291605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6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2706" y="34136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SG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88919" y="2945309"/>
            <a:ext cx="111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II (max)</a:t>
            </a:r>
            <a:endParaRPr lang="en-SG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575652" y="4967854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(min)</a:t>
            </a:r>
            <a:endParaRPr lang="en-SG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7557" y="340598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SG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8998" y="33959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en-SG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3211" y="33959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endParaRPr lang="en-SG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93603" y="33959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endParaRPr lang="en-SG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63995" y="33959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endParaRPr lang="en-SG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71781" y="38270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SG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73633" y="42863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SG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371781" y="47503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en-SG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75271" y="5214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endParaRPr lang="en-SG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1781" y="56734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endParaRPr lang="en-SG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368291" y="61086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endParaRPr lang="en-SG" sz="2400" dirty="0"/>
          </a:p>
        </p:txBody>
      </p:sp>
      <p:sp>
        <p:nvSpPr>
          <p:cNvPr id="24" name="Rectangle 23"/>
          <p:cNvSpPr/>
          <p:nvPr/>
        </p:nvSpPr>
        <p:spPr>
          <a:xfrm>
            <a:off x="4368291" y="5198686"/>
            <a:ext cx="3327908" cy="47260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 24"/>
          <p:cNvSpPr/>
          <p:nvPr/>
        </p:nvSpPr>
        <p:spPr>
          <a:xfrm>
            <a:off x="4365123" y="3825903"/>
            <a:ext cx="3327908" cy="472602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54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Guess Two-Thirds of the Average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players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000" b="0" dirty="0"/>
              </a:p>
              <a:p>
                <a:r>
                  <a:rPr lang="en-US" altLang="zh-CN" sz="2000" dirty="0"/>
                  <a:t>Each player submit a number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0,100</m:t>
                        </m:r>
                      </m:e>
                    </m:d>
                  </m:oMath>
                </a14:m>
                <a:endParaRPr lang="en-US" altLang="zh-CN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r>
                  <a:rPr lang="en-US" altLang="zh-CN" sz="2000" dirty="0"/>
                  <a:t>Compute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000" dirty="0"/>
              </a:p>
              <a:p>
                <a:r>
                  <a:rPr lang="en-US" altLang="zh-CN" sz="20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, closest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Player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wins, all other players win nothing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4"/>
          <p:cNvSpPr txBox="1"/>
          <p:nvPr/>
        </p:nvSpPr>
        <p:spPr>
          <a:xfrm>
            <a:off x="6334142" y="5038725"/>
            <a:ext cx="16622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13954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DDA0-31CC-5545-8C82-13E0B7E6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Аукцион спонсируемого поиска 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1AB69-C2F6-5C4A-914F-1071DC363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70100"/>
            <a:ext cx="8458200" cy="31877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65481B-05F1-1E4E-91C1-536813C08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4" y="1600200"/>
            <a:ext cx="8134032" cy="4525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A8A48A-1707-6F49-A668-676BBEE26A0A}"/>
              </a:ext>
            </a:extLst>
          </p:cNvPr>
          <p:cNvSpPr txBox="1"/>
          <p:nvPr/>
        </p:nvSpPr>
        <p:spPr>
          <a:xfrm>
            <a:off x="1447800" y="386318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/>
              <a:t>pikachu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2D7328A-7ECD-334E-B008-06790AB515E7}"/>
              </a:ext>
            </a:extLst>
          </p:cNvPr>
          <p:cNvSpPr/>
          <p:nvPr/>
        </p:nvSpPr>
        <p:spPr>
          <a:xfrm>
            <a:off x="5562600" y="2743200"/>
            <a:ext cx="2743200" cy="3429000"/>
          </a:xfrm>
          <a:prstGeom prst="wedgeRectCallout">
            <a:avLst>
              <a:gd name="adj1" fmla="val -92313"/>
              <a:gd name="adj2" fmla="val -53506"/>
            </a:avLst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94E288-4A48-C047-8846-AF57A811315F}"/>
                  </a:ext>
                </a:extLst>
              </p:cNvPr>
              <p:cNvSpPr txBox="1"/>
              <p:nvPr/>
            </p:nvSpPr>
            <p:spPr>
              <a:xfrm>
                <a:off x="450273" y="1266924"/>
                <a:ext cx="5864744" cy="1384995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z-Cyrl-AZ" sz="2800" dirty="0"/>
                  <a:t> слотов для рекламы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az-Cyrl-AZ" sz="2800" dirty="0"/>
                  <a:t>вероятность клика</a:t>
                </a:r>
                <a:r>
                  <a:rPr lang="en-US" sz="2800" dirty="0"/>
                  <a:t> </a:t>
                </a:r>
                <a:r>
                  <a:rPr lang="az-Cyrl-AZ" sz="2800" dirty="0"/>
                  <a:t>на</a:t>
                </a:r>
                <a:r>
                  <a:rPr lang="ru-RU" sz="2800" dirty="0"/>
                  <a:t> </a:t>
                </a:r>
                <a:r>
                  <a:rPr lang="en-US" sz="2800" dirty="0"/>
                  <a:t>1 </a:t>
                </a:r>
                <a:r>
                  <a:rPr lang="ru-RU" sz="2800" dirty="0"/>
                  <a:t>из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sz="2800" dirty="0"/>
                  <a:t> слотов</a:t>
                </a:r>
                <a:endParaRPr lang="en-US" sz="2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z-Cyrl-AZ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94E288-4A48-C047-8846-AF57A8113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3" y="1266924"/>
                <a:ext cx="5864744" cy="1384995"/>
              </a:xfrm>
              <a:prstGeom prst="rect">
                <a:avLst/>
              </a:prstGeom>
              <a:blipFill>
                <a:blip r:embed="rId4"/>
                <a:stretch>
                  <a:fillRect l="-1550" t="-3004" r="-1343"/>
                </a:stretch>
              </a:blipFill>
              <a:ln w="38100"/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4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Guess Two-Thirds of the Average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dirty="0">
                    <a:latin typeface="Times New Roman"/>
                    <a:cs typeface="Times New Roman"/>
                  </a:rPr>
                  <a:t>Is it rational to play above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/>
                      </a:rPr>
                      <m:t>⋅100?</m:t>
                    </m:r>
                  </m:oMath>
                </a14:m>
                <a:endParaRPr lang="en-US" altLang="zh-CN" sz="2000" b="0" dirty="0">
                  <a:latin typeface="Times New Roman"/>
                  <a:cs typeface="Times New Roman"/>
                </a:endParaRPr>
              </a:p>
              <a:p>
                <a:endParaRPr lang="en-US" altLang="zh-CN" sz="2000" dirty="0">
                  <a:latin typeface="Times New Roman"/>
                  <a:cs typeface="Times New Roman"/>
                </a:endParaRPr>
              </a:p>
              <a:p>
                <a:r>
                  <a:rPr lang="en-US" altLang="zh-CN" sz="2000" dirty="0">
                    <a:latin typeface="Times New Roman"/>
                    <a:cs typeface="Times New Roman"/>
                  </a:rPr>
                  <a:t>Given that no rational player will play above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/>
                      </a:rPr>
                      <m:t>⋅100</m:t>
                    </m:r>
                  </m:oMath>
                </a14:m>
                <a:r>
                  <a:rPr lang="en-US" altLang="zh-CN" sz="2000" dirty="0">
                    <a:latin typeface="Times New Roman"/>
                    <a:cs typeface="Times New Roman"/>
                  </a:rPr>
                  <a:t>, is it rational to play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/>
                      </a:rPr>
                      <m:t>⋅100</m:t>
                    </m:r>
                  </m:oMath>
                </a14:m>
                <a:r>
                  <a:rPr lang="en-US" altLang="zh-CN" sz="2000" dirty="0">
                    <a:latin typeface="Times New Roman"/>
                    <a:cs typeface="Times New Roman"/>
                  </a:rPr>
                  <a:t>?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	⋮</a:t>
                </a:r>
              </a:p>
              <a:p>
                <a:r>
                  <a:rPr lang="en-US" altLang="zh-CN" sz="2000" dirty="0">
                    <a:latin typeface="Times New Roman"/>
                    <a:cs typeface="Times New Roman"/>
                  </a:rPr>
                  <a:t>All rational players should play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Times New Roman"/>
                    <a:cs typeface="Times New Roman"/>
                  </a:rPr>
                  <a:t>.</a:t>
                </a:r>
              </a:p>
              <a:p>
                <a:r>
                  <a:rPr lang="en-US" altLang="zh-CN" sz="2000" dirty="0">
                    <a:latin typeface="Times New Roman"/>
                    <a:cs typeface="Times New Roman"/>
                  </a:rPr>
                  <a:t>The all-zero strategy is the only Nash equilibrium of this game.</a:t>
                </a:r>
              </a:p>
              <a:p>
                <a:endParaRPr lang="en-US" altLang="zh-CN" sz="2000" i="1" dirty="0">
                  <a:latin typeface="Times New Roman"/>
                  <a:cs typeface="Times New Roman"/>
                </a:endParaRPr>
              </a:p>
              <a:p>
                <a:r>
                  <a:rPr lang="en-US" altLang="zh-CN" sz="2000" i="1" dirty="0">
                    <a:latin typeface="Times New Roman"/>
                    <a:cs typeface="Times New Roman"/>
                  </a:rPr>
                  <a:t>historical facts: </a:t>
                </a:r>
                <a:r>
                  <a:rPr lang="en-US" altLang="zh-CN" sz="2000" dirty="0">
                    <a:latin typeface="Times New Roman"/>
                    <a:cs typeface="Times New Roman"/>
                  </a:rPr>
                  <a:t>21.6 was the winning value in a large internet-based competition organized by the Danish newspaper </a:t>
                </a:r>
                <a:r>
                  <a:rPr lang="en-US" altLang="zh-CN" sz="2000" i="1" dirty="0" err="1">
                    <a:latin typeface="Times New Roman"/>
                    <a:cs typeface="Times New Roman"/>
                  </a:rPr>
                  <a:t>Politiken</a:t>
                </a:r>
                <a:r>
                  <a:rPr lang="en-US" altLang="zh-CN" sz="2000" dirty="0">
                    <a:latin typeface="Times New Roman"/>
                    <a:cs typeface="Times New Roman"/>
                  </a:rPr>
                  <a:t>. This included 19,196 people and with a prize of 5000 Danish kroner.</a:t>
                </a:r>
              </a:p>
              <a:p>
                <a:endParaRPr lang="en-US" altLang="zh-CN" sz="2000" i="1" dirty="0">
                  <a:latin typeface="Times New Roman"/>
                  <a:cs typeface="Times New Roman"/>
                </a:endParaRPr>
              </a:p>
              <a:p>
                <a:endParaRPr lang="en-US" altLang="zh-CN" sz="2000" dirty="0">
                  <a:latin typeface="Times New Roman"/>
                  <a:cs typeface="Times New Roman"/>
                </a:endParaRPr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14"/>
          <p:cNvSpPr txBox="1"/>
          <p:nvPr/>
        </p:nvSpPr>
        <p:spPr>
          <a:xfrm>
            <a:off x="4572000" y="2181225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A: no (why?)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4572000" y="3419475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A: no (same reasons)</a:t>
            </a:r>
          </a:p>
        </p:txBody>
      </p:sp>
    </p:spTree>
    <p:extLst>
      <p:ext uri="{BB962C8B-B14F-4D97-AF65-F5344CB8AC3E}">
        <p14:creationId xmlns:p14="http://schemas.microsoft.com/office/powerpoint/2010/main" val="13679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F232-1BAB-7447-89B9-FEC86F30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Общие игры и равновесие Нэша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1061B-6F70-5046-B92A-300020756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800" u="sng" dirty="0"/>
                  <a:t>Def</a:t>
                </a:r>
                <a:r>
                  <a:rPr lang="en-US" sz="2400" dirty="0"/>
                  <a:t> n </a:t>
                </a:r>
                <a:r>
                  <a:rPr lang="az-Cyrl-AZ" sz="2400" dirty="0"/>
                  <a:t>игроков</a:t>
                </a:r>
                <a:r>
                  <a:rPr lang="en-US" sz="2400" dirty="0"/>
                  <a:t>; </a:t>
                </a:r>
                <a:r>
                  <a:rPr lang="az-Cyrl-AZ" sz="2400" dirty="0"/>
                  <a:t>игра не обязательно с 0 суммой</a:t>
                </a:r>
                <a:r>
                  <a:rPr lang="en-US" sz="2400" dirty="0"/>
                  <a:t>. </a:t>
                </a:r>
              </a:p>
              <a:p>
                <a:pPr lvl="1"/>
                <a:r>
                  <a:rPr lang="az-Cyrl-AZ" sz="2400" dirty="0"/>
                  <a:t>действие для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az-Cyrl-AZ" sz="2400" dirty="0"/>
                  <a:t>-ого игрока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lvl="1"/>
                <a:r>
                  <a:rPr lang="ru-RU" sz="2400" dirty="0"/>
                  <a:t>совместные действия: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payoff </a:t>
                </a:r>
                <a:r>
                  <a:rPr lang="ru-RU" sz="2400" dirty="0"/>
                  <a:t>(тензор)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az-Cyrl-AZ" sz="2400" dirty="0"/>
                  <a:t>-ого игрока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  <a:p>
                <a:r>
                  <a:rPr lang="en-US" sz="2800" u="sng" dirty="0"/>
                  <a:t>Def</a:t>
                </a:r>
                <a:r>
                  <a:rPr lang="en-US" sz="2800" dirty="0"/>
                  <a:t> </a:t>
                </a:r>
                <a:r>
                  <a:rPr lang="ru-RU" sz="2400" dirty="0"/>
                  <a:t>Смешанная стратегия</a:t>
                </a:r>
                <a:r>
                  <a:rPr lang="en-US" sz="24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−ого игрока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:r>
                  <a:rPr lang="ru-RU" sz="2400" dirty="0"/>
                  <a:t>всех игроков</a:t>
                </a:r>
                <a:r>
                  <a:rPr lang="en-US" sz="2400" dirty="0"/>
                  <a:t>: </a:t>
                </a:r>
              </a:p>
              <a:p>
                <a:pPr lvl="1"/>
                <a:r>
                  <a:rPr lang="en-US" sz="2400" dirty="0"/>
                  <a:t>payoff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−ого игрока</m:t>
                    </m:r>
                  </m:oMath>
                </a14:m>
                <a:r>
                  <a:rPr lang="en-US" sz="2400" dirty="0"/>
                  <a:t>:</a:t>
                </a:r>
                <a:endParaRPr lang="en-SG" sz="2800" u="sng" dirty="0"/>
              </a:p>
              <a:p>
                <a:r>
                  <a:rPr lang="en-SG" sz="2800" u="sng" dirty="0"/>
                  <a:t>Def</a:t>
                </a:r>
                <a:r>
                  <a:rPr lang="en-SG" sz="2200" dirty="0"/>
                  <a:t> </a:t>
                </a:r>
                <a:r>
                  <a:rPr lang="en-SG" sz="2400" dirty="0"/>
                  <a:t>[NE] </a:t>
                </a:r>
                <a:r>
                  <a:rPr lang="ru-RU" sz="2400" dirty="0"/>
                  <a:t>(смешанное) равновесие </a:t>
                </a:r>
                <a:r>
                  <a:rPr lang="ru-RU" sz="2400" dirty="0" err="1"/>
                  <a:t>Нэша</a:t>
                </a:r>
                <a:r>
                  <a:rPr lang="ru-RU" sz="2200" dirty="0"/>
                  <a:t>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SG" sz="2200" b="1" dirty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SG" sz="2200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SG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2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SG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200" dirty="0"/>
                  <a:t>, </a:t>
                </a:r>
                <a:r>
                  <a:rPr lang="ru-RU" sz="2200" dirty="0"/>
                  <a:t>т.ч., </a:t>
                </a:r>
                <a:endParaRPr lang="en-US" sz="2200" dirty="0"/>
              </a:p>
              <a:p>
                <a:endParaRPr lang="en-CN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1061B-6F70-5046-B92A-300020756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  <a:blipFill>
                <a:blip r:embed="rId6"/>
                <a:stretch>
                  <a:fillRect l="-1333" t="-1000" r="-5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4" y="3581400"/>
            <a:ext cx="4874056" cy="54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02" y="4589522"/>
            <a:ext cx="3057371" cy="449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4" y="4164238"/>
            <a:ext cx="1832076" cy="276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16943"/>
            <a:ext cx="5804646" cy="50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ular Callout 20"/>
              <p:cNvSpPr/>
              <p:nvPr/>
            </p:nvSpPr>
            <p:spPr>
              <a:xfrm>
                <a:off x="6400800" y="5436659"/>
                <a:ext cx="2590800" cy="1295400"/>
              </a:xfrm>
              <a:prstGeom prst="wedgeRectCallout">
                <a:avLst>
                  <a:gd name="adj1" fmla="val -57425"/>
                  <a:gd name="adj2" fmla="val -19353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/>
                  <a:t>Эквивалентно:</a:t>
                </a:r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𝑠𝑢𝑝𝑝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sz="23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3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SG" sz="2300" dirty="0"/>
              </a:p>
            </p:txBody>
          </p:sp>
        </mc:Choice>
        <mc:Fallback xmlns=""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36659"/>
                <a:ext cx="2590800" cy="1295400"/>
              </a:xfrm>
              <a:prstGeom prst="wedgeRectCallout">
                <a:avLst>
                  <a:gd name="adj1" fmla="val -57425"/>
                  <a:gd name="adj2" fmla="val -19353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8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Теорема </a:t>
            </a:r>
            <a:r>
              <a:rPr lang="ru-RU" dirty="0" err="1"/>
              <a:t>Нэша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u="sng" dirty="0"/>
                  <a:t>Theorem.</a:t>
                </a:r>
                <a:r>
                  <a:rPr lang="en-US" sz="2800" dirty="0"/>
                  <a:t> </a:t>
                </a:r>
                <a:r>
                  <a:rPr lang="ru-RU" sz="2600" dirty="0"/>
                  <a:t>В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ru-RU" sz="2600" dirty="0"/>
                  <a:t> игре с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</a:t>
                </a:r>
                <a:r>
                  <a:rPr lang="ru-RU" sz="2600" dirty="0"/>
                  <a:t>участниками</a:t>
                </a:r>
                <a:r>
                  <a:rPr lang="en-US" sz="2600" dirty="0"/>
                  <a:t> </a:t>
                </a:r>
                <a:r>
                  <a:rPr lang="ru-RU" sz="2600" dirty="0"/>
                  <a:t>и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ru-RU" sz="2600" dirty="0"/>
                  <a:t> </a:t>
                </a:r>
                <a:r>
                  <a:rPr lang="en-US" sz="2600" dirty="0"/>
                  <a:t>payoff </a:t>
                </a:r>
                <a:r>
                  <a:rPr lang="ru-RU" sz="2600" dirty="0"/>
                  <a:t>тензорами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i="1" dirty="0"/>
                  <a:t> </a:t>
                </a:r>
                <a:r>
                  <a:rPr lang="ru-RU" sz="2600" dirty="0"/>
                  <a:t>равновесие в смешанных стратегиях</a:t>
                </a:r>
                <a:r>
                  <a:rPr lang="en-US" sz="2600" dirty="0"/>
                  <a:t>.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348" r="-207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457200" y="2895600"/>
            <a:ext cx="8382000" cy="990600"/>
          </a:xfrm>
          <a:prstGeom prst="wedgeRectCallout">
            <a:avLst>
              <a:gd name="adj1" fmla="val -20139"/>
              <a:gd name="adj2" fmla="val -9426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Доказывается с помощью теоремы Брауэра о неподвижной точке непрерывного отображения выпуклого компакта в себя.</a:t>
            </a:r>
            <a:endParaRPr lang="en-SG" sz="2400" dirty="0"/>
          </a:p>
        </p:txBody>
      </p:sp>
      <p:sp>
        <p:nvSpPr>
          <p:cNvPr id="5" name="Rectangular Callout 4"/>
          <p:cNvSpPr/>
          <p:nvPr/>
        </p:nvSpPr>
        <p:spPr>
          <a:xfrm>
            <a:off x="457200" y="4495800"/>
            <a:ext cx="8382000" cy="609600"/>
          </a:xfrm>
          <a:prstGeom prst="wedgeRectCallout">
            <a:avLst>
              <a:gd name="adj1" fmla="val 22373"/>
              <a:gd name="adj2" fmla="val -15627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Доказывается с помощью комбинаторной леммы </a:t>
            </a:r>
            <a:r>
              <a:rPr lang="ru-RU" sz="2400" dirty="0" err="1"/>
              <a:t>Шпернера</a:t>
            </a:r>
            <a:r>
              <a:rPr lang="en-US" sz="2400" dirty="0"/>
              <a:t>.</a:t>
            </a:r>
            <a:endParaRPr lang="en-S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6887" y="5484167"/>
            <a:ext cx="7140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Обычно рассказывается в общем курсе</a:t>
            </a:r>
            <a:r>
              <a:rPr lang="en-US" sz="2400" dirty="0"/>
              <a:t> </a:t>
            </a:r>
            <a:r>
              <a:rPr lang="ru-RU" sz="2400" dirty="0"/>
              <a:t>Теории Игр</a:t>
            </a:r>
            <a:r>
              <a:rPr lang="en-US" sz="2400" dirty="0"/>
              <a:t>,   </a:t>
            </a:r>
          </a:p>
          <a:p>
            <a:r>
              <a:rPr lang="ru-RU" sz="2400" dirty="0"/>
              <a:t>Никита Калинин читает/читал на эту тему курс.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40965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Complexity of Equilibria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accent3"/>
                </a:solidFill>
              </a:rPr>
              <a:t>[Nash ’51]</a:t>
            </a:r>
          </a:p>
          <a:p>
            <a:pPr marL="0" indent="0">
              <a:buNone/>
            </a:pPr>
            <a:r>
              <a:rPr lang="en-US" altLang="zh-CN" sz="2400" dirty="0"/>
              <a:t>In “every” game, Nash equilibria always exist.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For </a:t>
            </a:r>
            <a:r>
              <a:rPr lang="en-US" altLang="zh-CN" sz="2400" dirty="0">
                <a:solidFill>
                  <a:schemeClr val="accent1"/>
                </a:solidFill>
              </a:rPr>
              <a:t>zero-sum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chemeClr val="accent4"/>
                </a:solidFill>
              </a:rPr>
              <a:t>2-player</a:t>
            </a:r>
            <a:r>
              <a:rPr lang="en-US" altLang="zh-CN" sz="2400" dirty="0"/>
              <a:t> games, we can compute in poly-time.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3"/>
                </a:solidFill>
              </a:rPr>
              <a:t>[</a:t>
            </a:r>
            <a:r>
              <a:rPr lang="en-US" altLang="zh-CN" sz="2400" dirty="0" err="1">
                <a:solidFill>
                  <a:schemeClr val="accent3"/>
                </a:solidFill>
              </a:rPr>
              <a:t>Daskalakis</a:t>
            </a:r>
            <a:r>
              <a:rPr lang="en-US" altLang="zh-CN" sz="2400" dirty="0">
                <a:solidFill>
                  <a:schemeClr val="accent3"/>
                </a:solidFill>
              </a:rPr>
              <a:t>, Goldberg, Papadimitriou ’06]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3"/>
                </a:solidFill>
              </a:rPr>
              <a:t>[Chen, Deng, and </a:t>
            </a:r>
            <a:r>
              <a:rPr lang="en-US" altLang="zh-CN" sz="2400" dirty="0" err="1">
                <a:solidFill>
                  <a:schemeClr val="accent3"/>
                </a:solidFill>
              </a:rPr>
              <a:t>Teng</a:t>
            </a:r>
            <a:r>
              <a:rPr lang="en-US" altLang="zh-CN" sz="2400" dirty="0">
                <a:solidFill>
                  <a:schemeClr val="accent3"/>
                </a:solidFill>
              </a:rPr>
              <a:t> ’06]</a:t>
            </a:r>
          </a:p>
          <a:p>
            <a:pPr marL="0" indent="0">
              <a:buNone/>
            </a:pPr>
            <a:r>
              <a:rPr lang="en-US" altLang="zh-CN" sz="2400" dirty="0"/>
              <a:t>Computing Nash equilibria is PPAD-complete.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56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E48A-3D8A-E24F-AC59-5B4A204F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13AEF-2688-B64C-9C85-D368F10A38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CN" sz="2600" dirty="0"/>
                  <a:t>Dominant Strategy Equilibrium (DSE) </a:t>
                </a:r>
                <a:endParaRPr lang="en-CN" sz="2200" dirty="0"/>
              </a:p>
              <a:p>
                <a:pPr marL="914400" lvl="1" indent="-514350"/>
                <a:r>
                  <a:rPr lang="en-CN" sz="2200" dirty="0"/>
                  <a:t>Rarely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N" sz="2200" dirty="0"/>
                  <a:t>, effectively unique.</a:t>
                </a:r>
              </a:p>
              <a:p>
                <a:pPr marL="914400" lvl="1" indent="-514350"/>
                <a:r>
                  <a:rPr lang="en-CN" sz="22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N" sz="2200" dirty="0"/>
                  <a:t>, then it is a good prediction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N" sz="2600" dirty="0"/>
                  <a:t>Pure Nash Equilibrium (PNE)</a:t>
                </a:r>
              </a:p>
              <a:p>
                <a:pPr marL="914400" lvl="1" indent="-514350"/>
                <a:r>
                  <a:rPr lang="en-CN" sz="2200" dirty="0"/>
                  <a:t>Sometimes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N" sz="2200" dirty="0"/>
                  <a:t>, can be </a:t>
                </a:r>
                <a:r>
                  <a:rPr lang="en-CN" sz="2200" u="sng" dirty="0"/>
                  <a:t>many</a:t>
                </a:r>
                <a:r>
                  <a:rPr lang="en-CN" sz="2200" dirty="0"/>
                  <a:t> equilibria with different values</a:t>
                </a:r>
              </a:p>
              <a:p>
                <a:pPr marL="914400" lvl="1" indent="-514350"/>
                <a:r>
                  <a:rPr lang="en-CN" sz="2200" dirty="0"/>
                  <a:t>{PNEs}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CN" sz="2200" dirty="0"/>
                  <a:t> {DSE}</a:t>
                </a:r>
              </a:p>
              <a:p>
                <a:pPr marL="914400" lvl="1" indent="-514350"/>
                <a:r>
                  <a:rPr lang="en-CN" sz="22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N" sz="2200" dirty="0"/>
                  <a:t>, then it is a good prediction for </a:t>
                </a:r>
                <a:r>
                  <a:rPr lang="en-CN" sz="2200" u="sng" dirty="0"/>
                  <a:t>fully rational</a:t>
                </a:r>
                <a:r>
                  <a:rPr lang="en-CN" sz="2200" dirty="0"/>
                  <a:t> players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N" sz="2600" dirty="0"/>
                  <a:t>Mixed Nash Equilibrium (MNE)</a:t>
                </a:r>
              </a:p>
              <a:p>
                <a:pPr marL="914400" lvl="1" indent="-514350"/>
                <a:r>
                  <a:rPr lang="en-CN" sz="2200" dirty="0"/>
                  <a:t>Always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N" sz="2200" dirty="0"/>
                  <a:t>, could be </a:t>
                </a:r>
                <a:r>
                  <a:rPr lang="en-CN" sz="2200" u="sng" dirty="0"/>
                  <a:t>many</a:t>
                </a:r>
                <a:r>
                  <a:rPr lang="en-CN" sz="2200" dirty="0"/>
                  <a:t> equilibria with different values.</a:t>
                </a:r>
              </a:p>
              <a:p>
                <a:pPr marL="914400" lvl="1" indent="-514350"/>
                <a:r>
                  <a:rPr lang="en-CN" sz="2200" dirty="0"/>
                  <a:t>{MNEs}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CN" sz="2200" dirty="0"/>
                  <a:t> {PNEs}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CN" sz="2200" dirty="0"/>
                  <a:t> {DSEs}</a:t>
                </a:r>
              </a:p>
              <a:p>
                <a:pPr marL="914400" lvl="1" indent="-514350"/>
                <a:r>
                  <a:rPr lang="en-CN" sz="2200" dirty="0"/>
                  <a:t>Could be hard for </a:t>
                </a:r>
                <a:r>
                  <a:rPr lang="en-CN" sz="2200" u="sng" dirty="0"/>
                  <a:t>computationally limited</a:t>
                </a:r>
                <a:r>
                  <a:rPr lang="en-CN" sz="2200" dirty="0"/>
                  <a:t> players.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13AEF-2688-B64C-9C85-D368F10A3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1543" t="-15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7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ru-RU" dirty="0"/>
              <a:t>Игры неполной информации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29289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модель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агент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ru-RU" dirty="0"/>
                  <a:t> неизвестные другим тип</a:t>
                </a:r>
                <a:r>
                  <a:rPr lang="en-SG" dirty="0"/>
                  <a:t> (type)</a:t>
                </a:r>
              </a:p>
              <a:p>
                <a:pPr lvl="1"/>
                <a:r>
                  <a:rPr lang="ru-RU" sz="2400" dirty="0"/>
                  <a:t>вектор всех типов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400" dirty="0"/>
              </a:p>
              <a:p>
                <a:r>
                  <a:rPr lang="ru-RU" dirty="0"/>
                  <a:t>Стратегия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 </a:t>
                </a:r>
                <a:r>
                  <a:rPr lang="ru-RU" dirty="0"/>
                  <a:t>агента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SG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SG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, </a:t>
                </a:r>
                <a:r>
                  <a:rPr lang="ru-RU" sz="2400" dirty="0"/>
                  <a:t>или случайное распределение действий</a:t>
                </a:r>
                <a:r>
                  <a:rPr lang="en-SG" sz="2400" dirty="0"/>
                  <a:t>.</a:t>
                </a:r>
              </a:p>
              <a:p>
                <a:pPr lvl="1"/>
                <a:r>
                  <a:rPr lang="en-US" sz="2400" dirty="0"/>
                  <a:t>payoff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:r>
                  <a:rPr lang="ru-RU" sz="2400" dirty="0"/>
                  <a:t>ого</a:t>
                </a:r>
                <a:r>
                  <a:rPr lang="en-US" sz="2400" dirty="0"/>
                  <a:t> </a:t>
                </a:r>
                <a:r>
                  <a:rPr lang="ru-RU" sz="2400" dirty="0"/>
                  <a:t>агента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400" dirty="0"/>
              </a:p>
              <a:p>
                <a:r>
                  <a:rPr lang="ru-RU" dirty="0"/>
                  <a:t>Пример: аукцион 2-ой цены</a:t>
                </a:r>
                <a:endParaRPr lang="en-SG" dirty="0"/>
              </a:p>
              <a:p>
                <a:pPr lvl="1"/>
                <a:r>
                  <a:rPr lang="en-SG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ценность товара для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SG" sz="2400" dirty="0"/>
              </a:p>
              <a:p>
                <a:pPr lvl="1"/>
                <a:r>
                  <a:rPr lang="en-SG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>
                    <a:solidFill>
                      <a:srgbClr val="FF0000"/>
                    </a:solidFill>
                  </a:rPr>
                  <a:t> </a:t>
                </a:r>
                <a:r>
                  <a:rPr lang="en-SG" sz="2400" dirty="0"/>
                  <a:t>–“bid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”</a:t>
                </a:r>
              </a:p>
              <a:p>
                <a:pPr lvl="1"/>
                <a:r>
                  <a:rPr lang="en-US" sz="2400" dirty="0"/>
                  <a:t> </a:t>
                </a:r>
                <a:r>
                  <a:rPr lang="ru-RU" sz="2400" dirty="0">
                    <a:solidFill>
                      <a:srgbClr val="FF0000"/>
                    </a:solidFill>
                  </a:rPr>
                  <a:t>такая стратегия </a:t>
                </a:r>
                <a:r>
                  <a:rPr lang="ru-RU" sz="2400" dirty="0"/>
                  <a:t>называется</a:t>
                </a:r>
                <a:r>
                  <a:rPr lang="ru-RU" sz="2400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dirty="0">
                    <a:solidFill>
                      <a:schemeClr val="accent1"/>
                    </a:solidFill>
                  </a:rPr>
                  <a:t>правдивой</a:t>
                </a:r>
                <a:r>
                  <a:rPr lang="en-SG" sz="2400" dirty="0"/>
                  <a:t>.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3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/>
              <a:t>Равновесие в Доминантных Стратегиях</a:t>
            </a:r>
            <a:r>
              <a:rPr lang="en-SG" sz="3600" dirty="0"/>
              <a:t> (DSE)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/>
                  <a:t>Вектор совместных стратегий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SG" b="1" i="0" dirty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SG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SG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SG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G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SG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SG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SG" dirty="0"/>
              </a:p>
              <a:p>
                <a:endParaRPr lang="en-SG" dirty="0"/>
              </a:p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[DSE] - </a:t>
                </a:r>
                <a:r>
                  <a:rPr lang="ru-RU" sz="2400" dirty="0"/>
                  <a:t>вектор стратегий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dirty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ru-RU" sz="2400" dirty="0"/>
                  <a:t>, </a:t>
                </a:r>
                <a:r>
                  <a:rPr lang="ru-RU" sz="2400" dirty="0" err="1"/>
                  <a:t>т.ч</a:t>
                </a:r>
                <a:r>
                  <a:rPr lang="ru-RU" sz="2400" dirty="0"/>
                  <a:t>.,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, </a:t>
                </a:r>
                <a:r>
                  <a:rPr lang="ru-RU" sz="2400" dirty="0"/>
                  <a:t>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1" i="0" dirty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SG" sz="2400" dirty="0"/>
                  <a:t> (</a:t>
                </a:r>
                <a:r>
                  <a:rPr lang="ru-RU" sz="2400" dirty="0"/>
                  <a:t>где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1" i="0" dirty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обозначает </a:t>
                </a:r>
                <a:r>
                  <a:rPr lang="en-US" sz="2400" dirty="0"/>
                  <a:t>`</a:t>
                </a:r>
                <a:r>
                  <a:rPr lang="ru-RU" sz="2400" dirty="0"/>
                  <a:t>действия всех игроков кроме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’), </a:t>
                </a:r>
                <a:r>
                  <a:rPr lang="ru-RU" sz="2400" dirty="0"/>
                  <a:t>выгода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максимизируется при игре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r>
                  <a:rPr lang="en-SG" u="sng" dirty="0"/>
                  <a:t>Rem</a:t>
                </a:r>
                <a:r>
                  <a:rPr lang="en-SG" sz="2400" dirty="0"/>
                  <a:t> </a:t>
                </a:r>
                <a:r>
                  <a:rPr lang="ru-RU" sz="2400" dirty="0"/>
                  <a:t>Кроме того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- </a:t>
                </a:r>
                <a:r>
                  <a:rPr lang="ru-RU" sz="2400" dirty="0"/>
                  <a:t>это</a:t>
                </a:r>
                <a:r>
                  <a:rPr lang="ru-RU" sz="2400" dirty="0">
                    <a:solidFill>
                      <a:srgbClr val="00B050"/>
                    </a:solidFill>
                  </a:rPr>
                  <a:t> отображение типов в действия</a:t>
                </a:r>
                <a:r>
                  <a:rPr lang="en-SG" sz="2400" dirty="0">
                    <a:solidFill>
                      <a:srgbClr val="00B050"/>
                    </a:solidFill>
                  </a:rPr>
                  <a:t> </a:t>
                </a:r>
                <a:r>
                  <a:rPr lang="en-SG" sz="2400" dirty="0"/>
                  <a:t>DSE </a:t>
                </a:r>
                <a:r>
                  <a:rPr lang="ru-RU" sz="2400" dirty="0"/>
                  <a:t>для игр неполной информации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SG" sz="2400" dirty="0"/>
                  <a:t> DSE </a:t>
                </a:r>
                <a:r>
                  <a:rPr lang="ru-RU" sz="2400" dirty="0"/>
                  <a:t>случая полной информации</a:t>
                </a:r>
                <a:r>
                  <a:rPr lang="en-SG" sz="2400" dirty="0"/>
                  <a:t>. </a:t>
                </a:r>
                <a:endParaRPr lang="en-SG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Баесовское</a:t>
            </a:r>
            <a:r>
              <a:rPr lang="ru-RU" dirty="0"/>
              <a:t> Равновесие </a:t>
            </a:r>
            <a:r>
              <a:rPr lang="ru-RU" dirty="0" err="1"/>
              <a:t>Нэша</a:t>
            </a:r>
            <a:r>
              <a:rPr lang="en-SG" dirty="0"/>
              <a:t> (BNE)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dirty="0"/>
                  <a:t>Равновесие: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отвечает наилучшим образом на действия других</a:t>
                </a:r>
                <a:r>
                  <a:rPr lang="en-SG" sz="2400" dirty="0"/>
                  <a:t>.</a:t>
                </a:r>
              </a:p>
              <a:p>
                <a:pPr lvl="1"/>
                <a:r>
                  <a:rPr lang="ru-RU" sz="2400" dirty="0"/>
                  <a:t>Что делать с неизвестными типами других агентов</a:t>
                </a:r>
                <a:r>
                  <a:rPr lang="en-SG" sz="2400" dirty="0"/>
                  <a:t>?</a:t>
                </a:r>
              </a:p>
              <a:p>
                <a:pPr lvl="1"/>
                <a:r>
                  <a:rPr lang="ru-RU" sz="2400" dirty="0"/>
                  <a:t>зависит от </a:t>
                </a:r>
                <a:r>
                  <a:rPr lang="ru-RU" sz="2400" dirty="0">
                    <a:solidFill>
                      <a:schemeClr val="accent4"/>
                    </a:solidFill>
                  </a:rPr>
                  <a:t>представлений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(belief)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о типах других</a:t>
                </a:r>
                <a:r>
                  <a:rPr lang="en-SG" sz="2400" dirty="0"/>
                  <a:t> </a:t>
                </a:r>
                <a:r>
                  <a:rPr lang="ru-RU" sz="2400" dirty="0"/>
                  <a:t>агентов</a:t>
                </a:r>
                <a:r>
                  <a:rPr lang="en-US" sz="2400" dirty="0"/>
                  <a:t>.</a:t>
                </a:r>
                <a:endParaRPr lang="en-SG" sz="2400" dirty="0"/>
              </a:p>
              <a:p>
                <a:pPr lvl="1"/>
                <a:r>
                  <a:rPr lang="ru-RU" sz="2400" dirty="0"/>
                  <a:t>предполагаем</a:t>
                </a:r>
                <a:r>
                  <a:rPr lang="ru-RU" sz="2400" dirty="0">
                    <a:solidFill>
                      <a:srgbClr val="FF0000"/>
                    </a:solidFill>
                  </a:rPr>
                  <a:t> одинаковые исходные </a:t>
                </a:r>
                <a:r>
                  <a:rPr lang="ru-RU" sz="2400" dirty="0"/>
                  <a:t>представления</a:t>
                </a:r>
                <a:r>
                  <a:rPr lang="en-US" sz="2400" dirty="0"/>
                  <a:t> (prior)</a:t>
                </a:r>
                <a:r>
                  <a:rPr lang="en-SG" sz="2400" dirty="0"/>
                  <a:t>.</a:t>
                </a:r>
                <a:endParaRPr lang="en-SG" dirty="0"/>
              </a:p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</a:t>
                </a:r>
                <a:r>
                  <a:rPr lang="en-SG" sz="2400" dirty="0"/>
                  <a:t>[Prior] </a:t>
                </a:r>
                <a:r>
                  <a:rPr lang="ru-RU" sz="2400" dirty="0"/>
                  <a:t>Типы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случайно генерируются из </a:t>
                </a:r>
                <a:r>
                  <a:rPr lang="ru-RU" sz="2400" dirty="0">
                    <a:solidFill>
                      <a:srgbClr val="FF0000"/>
                    </a:solidFill>
                  </a:rPr>
                  <a:t>исходного распределения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SG" sz="2400" dirty="0"/>
                  <a:t> (</a:t>
                </a:r>
                <a:r>
                  <a:rPr lang="ru-RU" sz="2400" dirty="0"/>
                  <a:t>по всем возможным совместным типам</a:t>
                </a:r>
                <a:r>
                  <a:rPr lang="en-SG" sz="2400" dirty="0"/>
                  <a:t>). </a:t>
                </a:r>
                <a14:m>
                  <m:oMath xmlns:m="http://schemas.openxmlformats.org/officeDocument/2006/math">
                    <m:r>
                      <a:rPr lang="en-SG" sz="2400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>
                    <a:solidFill>
                      <a:srgbClr val="FF0000"/>
                    </a:solidFill>
                  </a:rPr>
                  <a:t>известно всем</a:t>
                </a:r>
                <a:r>
                  <a:rPr lang="en-SG" sz="2400" dirty="0"/>
                  <a:t>.</a:t>
                </a:r>
              </a:p>
              <a:p>
                <a:r>
                  <a:rPr lang="ru-RU" sz="2600" dirty="0"/>
                  <a:t>типы в </a:t>
                </a:r>
                <a14:m>
                  <m:oMath xmlns:m="http://schemas.openxmlformats.org/officeDocument/2006/math">
                    <m:r>
                      <a:rPr lang="en-SG" sz="2600" b="1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SG" sz="2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600" dirty="0"/>
                  <a:t>могут быть зависимы</a:t>
                </a:r>
                <a:r>
                  <a:rPr lang="en-SG" sz="2600" dirty="0"/>
                  <a:t>. </a:t>
                </a:r>
              </a:p>
              <a:p>
                <a:pPr lvl="1"/>
                <a:r>
                  <a:rPr lang="ru-RU" sz="2600" dirty="0"/>
                  <a:t>Тогда</a:t>
                </a:r>
                <a:r>
                  <a:rPr lang="en-SG" sz="2600" dirty="0"/>
                  <a:t> </a:t>
                </a:r>
                <a14:m>
                  <m:oMath xmlns:m="http://schemas.openxmlformats.org/officeDocument/2006/math">
                    <m:r>
                      <a:rPr lang="en-SG" sz="26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600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SG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SG" sz="2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600" dirty="0"/>
                  <a:t>Bayesian update </a:t>
                </a:r>
                <a:r>
                  <a:rPr lang="ru-RU" sz="2600" dirty="0" err="1"/>
                  <a:t>усл</a:t>
                </a:r>
                <a:r>
                  <a:rPr lang="en-US" sz="2600" dirty="0"/>
                  <a:t>.</a:t>
                </a:r>
                <a:r>
                  <a:rPr lang="ru-RU" sz="2600" dirty="0"/>
                  <a:t> вероятность</a:t>
                </a:r>
                <a:r>
                  <a:rPr lang="en-SG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6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SG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SG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SG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35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SG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SG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SG" sz="2600" dirty="0"/>
              </a:p>
              <a:p>
                <a:r>
                  <a:rPr lang="ru-RU" sz="2600" dirty="0"/>
                  <a:t>Если</a:t>
                </a:r>
                <a:r>
                  <a:rPr lang="en-SG" sz="2600" dirty="0"/>
                  <a:t> </a:t>
                </a:r>
                <a14:m>
                  <m:oMath xmlns:m="http://schemas.openxmlformats.org/officeDocument/2006/math">
                    <m:r>
                      <a:rPr lang="en-SG" sz="2600" b="1" i="0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SG" sz="2600" dirty="0"/>
                  <a:t>- </a:t>
                </a:r>
                <a:r>
                  <a:rPr lang="ru-RU" sz="2600" dirty="0"/>
                  <a:t>независимо</a:t>
                </a:r>
                <a:r>
                  <a:rPr lang="en-SG" sz="2600" dirty="0"/>
                  <a:t>, </a:t>
                </a:r>
                <a:r>
                  <a:rPr lang="ru-RU" sz="2600" dirty="0"/>
                  <a:t>т.е.</a:t>
                </a:r>
                <a:r>
                  <a:rPr lang="en-SG" sz="2600" dirty="0"/>
                  <a:t> </a:t>
                </a:r>
                <a14:m>
                  <m:oMath xmlns:m="http://schemas.openxmlformats.org/officeDocument/2006/math">
                    <m:r>
                      <a:rPr lang="en-SG" sz="2600" b="1" i="0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SG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600" b="0" i="1" dirty="0" smtClean="0">
                        <a:latin typeface="Cambria Math" panose="02040503050406030204" pitchFamily="18" charset="0"/>
                      </a:rPr>
                      <m:t>×…</m:t>
                    </m:r>
                    <m:r>
                      <a:rPr lang="en-SG" sz="2600" i="1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SG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sz="2600" dirty="0"/>
                  <a:t>, </a:t>
                </a:r>
                <a:r>
                  <a:rPr lang="ru-RU" sz="2600" dirty="0"/>
                  <a:t>тогда</a:t>
                </a:r>
                <a:r>
                  <a:rPr lang="en-SG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600" b="1" i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SG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SG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SG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SG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SG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SG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600" b="1" i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SG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>
                <a:blip r:embed="rId2"/>
                <a:stretch>
                  <a:fillRect l="-1670" t="-1617" r="-765" b="-86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2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Баесовское</a:t>
            </a:r>
            <a:r>
              <a:rPr lang="ru-RU" dirty="0"/>
              <a:t> Равновесие </a:t>
            </a:r>
            <a:r>
              <a:rPr lang="ru-RU" dirty="0" err="1"/>
              <a:t>Нэша</a:t>
            </a:r>
            <a:r>
              <a:rPr lang="en-SG" dirty="0"/>
              <a:t> (BNE)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sz="2400" dirty="0"/>
                  <a:t> [BNE] </a:t>
                </a:r>
                <a:r>
                  <a:rPr lang="ru-RU" sz="2400" dirty="0"/>
                  <a:t>для игры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и исходных представлений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SG" sz="2400" dirty="0"/>
                  <a:t>: </a:t>
                </a:r>
                <a:r>
                  <a:rPr lang="ru-RU" sz="2400" dirty="0"/>
                  <a:t>вектор стратегий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SG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SG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, </a:t>
                </a:r>
                <a:r>
                  <a:rPr lang="ru-RU" sz="2400" dirty="0" err="1"/>
                  <a:t>т.ч</a:t>
                </a:r>
                <a:r>
                  <a:rPr lang="ru-RU" sz="2400" dirty="0"/>
                  <a:t>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- </a:t>
                </a:r>
                <a:r>
                  <a:rPr lang="ru-RU" sz="2400" dirty="0"/>
                  <a:t>лучшая стратегия</a:t>
                </a:r>
                <a:r>
                  <a:rPr lang="en-SG" sz="2400" dirty="0"/>
                  <a:t>, </a:t>
                </a:r>
                <a:r>
                  <a:rPr lang="ru-RU" sz="2400" dirty="0"/>
                  <a:t>когда другие играют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1" i="0" dirty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1" i="0" dirty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1" i="0" dirty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b>
                        <m:r>
                          <a:rPr lang="en-SG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1" i="0" dirty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S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SG" dirty="0"/>
              </a:p>
              <a:p>
                <a:pPr marL="0" indent="0">
                  <a:buNone/>
                </a:pPr>
                <a:r>
                  <a:rPr lang="en-SG" u="sng" dirty="0"/>
                  <a:t>Rem</a:t>
                </a:r>
                <a:r>
                  <a:rPr lang="en-SG" sz="2400" dirty="0"/>
                  <a:t> BNE = NE </a:t>
                </a:r>
                <a:r>
                  <a:rPr lang="ru-RU" sz="2400" dirty="0"/>
                  <a:t> в соответствующе определенной игре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:r>
                  <a:rPr lang="ru-RU" sz="2400" dirty="0"/>
                  <a:t>отдельный игрок</a:t>
                </a:r>
                <a:endParaRPr lang="en-US" sz="2400" dirty="0"/>
              </a:p>
              <a:p>
                <a:pPr lvl="1"/>
                <a:r>
                  <a:rPr lang="ru-RU" sz="2400" dirty="0"/>
                  <a:t>Всего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ea typeface="Cambria Math" panose="02040503050406030204" pitchFamily="18" charset="0"/>
                  </a:rPr>
                  <a:t>игроков</a:t>
                </a:r>
                <a:endParaRPr lang="en-US" sz="240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SG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/>
                  <a:t>  BNE (</a:t>
                </a:r>
                <a:r>
                  <a:rPr lang="ru-RU" sz="2400" dirty="0"/>
                  <a:t>в смешанных стратегиях</a:t>
                </a:r>
                <a:r>
                  <a:rPr lang="en-SG" sz="2400" dirty="0"/>
                  <a:t>) </a:t>
                </a:r>
                <a:r>
                  <a:rPr lang="ru-RU" sz="2400" dirty="0">
                    <a:solidFill>
                      <a:srgbClr val="FF0000"/>
                    </a:solidFill>
                  </a:rPr>
                  <a:t>всегда существует</a:t>
                </a:r>
                <a:r>
                  <a:rPr lang="en-SG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3"/>
                <a:stretch>
                  <a:fillRect l="-1852" t="-1752" r="-1407" b="-79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1" y="3200400"/>
            <a:ext cx="8298819" cy="6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1B99-E139-1241-A1F5-0D4E06DA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Аукцион спонсируемого поиска 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4BD0E0-0076-FE45-8E9F-D9F63038C9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 </a:t>
                </a:r>
                <a:r>
                  <a:rPr lang="az-Cyrl-AZ" sz="2800" dirty="0"/>
                  <a:t>участников (рекламодателей)</a:t>
                </a:r>
                <a:r>
                  <a:rPr lang="en-US" sz="2800" dirty="0"/>
                  <a:t> -  bidders</a:t>
                </a:r>
              </a:p>
              <a:p>
                <a:r>
                  <a:rPr lang="en-US" sz="2800" dirty="0"/>
                  <a:t>Private values: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Bids: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az-Cyrl-AZ" sz="2800" dirty="0"/>
                  <a:t>Аукцион (поисковик):</a:t>
                </a:r>
                <a:endParaRPr lang="en-US" sz="2800" dirty="0"/>
              </a:p>
              <a:p>
                <a:pPr lvl="1"/>
                <a:r>
                  <a:rPr lang="az-Cyrl-AZ" sz="2400" dirty="0"/>
                  <a:t>кого и на какой слот разместить</a:t>
                </a:r>
                <a:endParaRPr lang="en-US" sz="2400" dirty="0"/>
              </a:p>
              <a:p>
                <a:pPr lvl="1"/>
                <a:r>
                  <a:rPr lang="az-Cyrl-AZ" sz="2400" dirty="0"/>
                  <a:t>сколько брать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sz="2400" dirty="0"/>
                  <a:t>денег за клик с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az-Cyrl-AZ" sz="2400" dirty="0"/>
                  <a:t>-ого рекламодателя</a:t>
                </a:r>
                <a:endParaRPr lang="en-US" sz="2400" dirty="0"/>
              </a:p>
              <a:p>
                <a:r>
                  <a:rPr lang="en-US" sz="2800" dirty="0"/>
                  <a:t>Bidder (</a:t>
                </a:r>
                <a:r>
                  <a:rPr lang="az-Cyrl-AZ" sz="2800" dirty="0"/>
                  <a:t>рекламодатель</a:t>
                </a:r>
                <a:r>
                  <a:rPr lang="en-US" sz="2800" dirty="0"/>
                  <a:t>)</a:t>
                </a:r>
                <a:r>
                  <a:rPr lang="az-Cyrl-AZ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az-Cyrl-AZ" sz="2800" dirty="0"/>
                  <a:t>:</a:t>
                </a:r>
                <a:r>
                  <a:rPr lang="en-US" sz="2800" dirty="0"/>
                  <a:t> </a:t>
                </a:r>
                <a:r>
                  <a:rPr lang="en-CN" sz="2800" dirty="0"/>
                  <a:t> </a:t>
                </a:r>
              </a:p>
              <a:p>
                <a:pPr lvl="1"/>
                <a:r>
                  <a:rPr lang="az-Cyrl-AZ" sz="2400" dirty="0"/>
                  <a:t>вероятность клика?</a:t>
                </a:r>
                <a:r>
                  <a:rPr lang="en-US" sz="2400" dirty="0"/>
                  <a:t> ---  </a:t>
                </a:r>
                <a:r>
                  <a:rPr lang="az-Cyrl-AZ" sz="2400" dirty="0"/>
                  <a:t> на слот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az-Cyrl-AZ" sz="2400" dirty="0"/>
                                  <m:t>клик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N" sz="2400" dirty="0"/>
              </a:p>
              <a:p>
                <a:pPr lvl="1"/>
                <a:r>
                  <a:rPr lang="az-Cyrl-AZ" sz="2400" dirty="0"/>
                  <a:t>ожидание платежа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N" sz="2400" dirty="0"/>
              </a:p>
              <a:p>
                <a:pPr lvl="1"/>
                <a:r>
                  <a:rPr lang="az-Cyrl-AZ" sz="2400" dirty="0"/>
                  <a:t>Оптимизируют</a:t>
                </a:r>
                <a:r>
                  <a:rPr lang="en-US" sz="2400" dirty="0"/>
                  <a:t> </a:t>
                </a:r>
                <a:r>
                  <a:rPr lang="az-Cyrl-AZ" sz="2400" dirty="0"/>
                  <a:t>выгоду: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4BD0E0-0076-FE45-8E9F-D9F63038C9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1333" t="-11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461E62B-74D0-2148-A154-5918AF56F646}"/>
              </a:ext>
            </a:extLst>
          </p:cNvPr>
          <p:cNvSpPr/>
          <p:nvPr/>
        </p:nvSpPr>
        <p:spPr>
          <a:xfrm>
            <a:off x="5715000" y="2209800"/>
            <a:ext cx="2819400" cy="13716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3200" dirty="0">
                <a:solidFill>
                  <a:schemeClr val="tx2"/>
                </a:solidFill>
              </a:rPr>
              <a:t>Модели</a:t>
            </a:r>
            <a:r>
              <a:rPr lang="en-US" sz="3200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</a:rPr>
              <a:t>Varian +</a:t>
            </a:r>
          </a:p>
          <a:p>
            <a:pPr algn="ctr"/>
            <a:r>
              <a:rPr lang="en-CN" sz="3200" dirty="0">
                <a:solidFill>
                  <a:schemeClr val="tx2"/>
                </a:solidFill>
              </a:rPr>
              <a:t>Adelman et al.</a:t>
            </a:r>
          </a:p>
        </p:txBody>
      </p:sp>
    </p:spTree>
    <p:extLst>
      <p:ext uri="{BB962C8B-B14F-4D97-AF65-F5344CB8AC3E}">
        <p14:creationId xmlns:p14="http://schemas.microsoft.com/office/powerpoint/2010/main" val="1527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  <a:r>
              <a:rPr lang="en-SG" dirty="0"/>
              <a:t> BNE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Игра: аукцион 1-ой цены для 2-ух игроков</a:t>
                </a:r>
                <a:endParaRPr lang="en-SG" dirty="0"/>
              </a:p>
              <a:p>
                <a:pPr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SG" sz="2400" dirty="0"/>
                  <a:t> </a:t>
                </a:r>
                <a:r>
                  <a:rPr lang="en-SG" sz="2400" dirty="0" err="1"/>
                  <a:t>i.i.d</a:t>
                </a:r>
                <a:r>
                  <a:rPr lang="en-SG" sz="2400" dirty="0"/>
                  <a:t>.</a:t>
                </a:r>
              </a:p>
              <a:p>
                <a:pPr lvl="1" indent="-342900"/>
                <a:r>
                  <a:rPr lang="ru-RU" sz="2400" dirty="0"/>
                  <a:t>общий</a:t>
                </a:r>
                <a:r>
                  <a:rPr lang="en-SG" sz="2400" dirty="0"/>
                  <a:t> prior </a:t>
                </a:r>
                <a14:m>
                  <m:oMath xmlns:m="http://schemas.openxmlformats.org/officeDocument/2006/math">
                    <m:r>
                      <a:rPr lang="en-SG" sz="2400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SG" sz="2400" dirty="0"/>
                  <a:t>,</a:t>
                </a:r>
                <a:r>
                  <a:rPr lang="ru-RU" sz="2400" dirty="0"/>
                  <a:t> где</a:t>
                </a:r>
                <a:r>
                  <a:rPr lang="en-SG" sz="2400" dirty="0"/>
                  <a:t> 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SG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SG" sz="2400" dirty="0"/>
              </a:p>
              <a:p>
                <a:pPr marL="0" indent="0">
                  <a:buNone/>
                </a:pPr>
                <a:r>
                  <a:rPr lang="ru-RU" dirty="0"/>
                  <a:t>Догадка</a:t>
                </a:r>
                <a:r>
                  <a:rPr lang="en-SG" dirty="0"/>
                  <a:t> - BNE: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dirty="0"/>
                  <a:t> , </a:t>
                </a:r>
                <a14:m>
                  <m:oMath xmlns:m="http://schemas.openxmlformats.org/officeDocument/2006/math"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∈{1,2}</m:t>
                    </m:r>
                  </m:oMath>
                </a14:m>
                <a:r>
                  <a:rPr lang="en-SG" dirty="0"/>
                  <a:t>. </a:t>
                </a:r>
              </a:p>
              <a:p>
                <a:pPr marL="457200" indent="-457200"/>
                <a:r>
                  <a:rPr lang="ru-RU" sz="2600" dirty="0"/>
                  <a:t>Фиксируем стратегию </a:t>
                </a:r>
                <a:r>
                  <a:rPr lang="en-US" sz="2600" dirty="0"/>
                  <a:t>II</a:t>
                </a:r>
                <a:r>
                  <a:rPr lang="ru-RU" sz="2600" dirty="0"/>
                  <a:t>: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600" dirty="0"/>
                  <a:t>.</a:t>
                </a:r>
              </a:p>
              <a:p>
                <a:pPr marL="457200" indent="-457200"/>
                <a:endParaRPr lang="en-SG" sz="2600" dirty="0"/>
              </a:p>
              <a:p>
                <a:pPr marL="457200" indent="-457200"/>
                <a:r>
                  <a:rPr lang="en-SG" sz="2600" dirty="0"/>
                  <a:t> </a:t>
                </a:r>
                <a:endParaRPr lang="en-SG" sz="2600" b="0" dirty="0"/>
              </a:p>
              <a:p>
                <a:pPr marL="457200" indent="-457200"/>
                <a:r>
                  <a:rPr lang="ru-RU" sz="2600" dirty="0"/>
                  <a:t>максимум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6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G" sz="26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SG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6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SG" sz="2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SG" sz="26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SG" sz="2600" i="1" dirty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SG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600" dirty="0"/>
                  <a:t>, когда </a:t>
                </a:r>
                <a:r>
                  <a:rPr lang="en-SG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6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SG" sz="2600" b="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SG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SG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6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SG" sz="2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SG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029200"/>
              </a:xfrm>
              <a:blipFill>
                <a:blip r:embed="rId4"/>
                <a:stretch>
                  <a:fillRect l="-1818" t="-15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31878" y="3276600"/>
            <a:ext cx="2054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Проверим</a:t>
            </a:r>
            <a:endParaRPr lang="en-SG" sz="3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029200"/>
            <a:ext cx="4698361" cy="561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47" y="5171675"/>
            <a:ext cx="2839466" cy="2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ru-RU" dirty="0"/>
              <a:t>Вопросы?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8829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Взгляд на систему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рекламодатель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:</a:t>
                </a:r>
                <a:r>
                  <a:rPr lang="ru-RU" sz="2800" dirty="0"/>
                  <a:t> </a:t>
                </a:r>
                <a:r>
                  <a:rPr lang="en-US" sz="2800" dirty="0"/>
                  <a:t>max</a:t>
                </a:r>
                <a:r>
                  <a:rPr lang="ru-RU" sz="2800" dirty="0"/>
                  <a:t> свою выгоду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ru-RU" sz="2400" dirty="0"/>
                  <a:t>Оптимальный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/>
                  <a:t> может зависеть от действий других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800" dirty="0"/>
              </a:p>
              <a:p>
                <a:r>
                  <a:rPr lang="ru-RU" sz="2800" dirty="0"/>
                  <a:t>Как описать совместное поведение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800" dirty="0"/>
                  <a:t> </a:t>
                </a:r>
                <a:r>
                  <a:rPr lang="en-US" sz="2800" dirty="0"/>
                  <a:t>bidders</a:t>
                </a:r>
                <a:r>
                  <a:rPr lang="ru-RU" sz="2800" dirty="0"/>
                  <a:t>? </a:t>
                </a:r>
                <a:endParaRPr lang="en-US" sz="2800" dirty="0"/>
              </a:p>
              <a:p>
                <a:pPr lvl="1"/>
                <a:r>
                  <a:rPr lang="ru-RU" sz="2400" dirty="0"/>
                  <a:t>равновесие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2400" dirty="0"/>
                  <a:t>: никто не хочет менять </a:t>
                </a:r>
                <a:r>
                  <a:rPr lang="en-US" sz="2400" dirty="0"/>
                  <a:t>bid</a:t>
                </a:r>
                <a:r>
                  <a:rPr lang="ru-RU" sz="2400" dirty="0"/>
                  <a:t>)</a:t>
                </a:r>
                <a:endParaRPr lang="en-US" sz="2400" dirty="0"/>
              </a:p>
              <a:p>
                <a:pPr lvl="1"/>
                <a:r>
                  <a:rPr lang="ru-RU" sz="2400" dirty="0"/>
                  <a:t>необходимые понятия формализуются в теории игр </a:t>
                </a: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  <a:blipFill>
                <a:blip r:embed="rId2"/>
                <a:stretch>
                  <a:fillRect l="-1275" t="-13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9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z-Cyrl-AZ" dirty="0"/>
              <a:t>Лик. без.</a:t>
            </a:r>
            <a:br>
              <a:rPr lang="en-US" dirty="0"/>
            </a:br>
            <a:r>
              <a:rPr lang="ru-RU" dirty="0"/>
              <a:t>Игры полной информации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7323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Дилемма заключенных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Как действовать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ru-RU" sz="2800" dirty="0"/>
              <a:t>, если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знаем что говорит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другой заключенный?</a:t>
            </a:r>
            <a:endParaRPr lang="en-SG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314825" cy="235612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48959"/>
              </p:ext>
            </p:extLst>
          </p:nvPr>
        </p:nvGraphicFramePr>
        <p:xfrm>
          <a:off x="3733800" y="4101647"/>
          <a:ext cx="4953000" cy="271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943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dirty="0"/>
                        <a:t>       </a:t>
                      </a:r>
                      <a:r>
                        <a:rPr lang="en-SG" sz="2400" dirty="0"/>
                        <a:t>A</a:t>
                      </a:r>
                      <a:r>
                        <a:rPr lang="en-SG" dirty="0"/>
                        <a:t> </a:t>
                      </a:r>
                      <a:r>
                        <a:rPr lang="ru-RU" dirty="0"/>
                        <a:t>признается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A</a:t>
                      </a:r>
                      <a:r>
                        <a:rPr lang="en-SG" dirty="0"/>
                        <a:t> </a:t>
                      </a:r>
                    </a:p>
                    <a:p>
                      <a:pPr algn="ctr"/>
                      <a:r>
                        <a:rPr lang="ru-RU" dirty="0"/>
                        <a:t>молчит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186">
                <a:tc>
                  <a:txBody>
                    <a:bodyPr/>
                    <a:lstStyle/>
                    <a:p>
                      <a:r>
                        <a:rPr lang="en-SG" sz="2400" dirty="0"/>
                        <a:t>B </a:t>
                      </a:r>
                      <a:r>
                        <a:rPr lang="ru-RU" sz="1800" dirty="0"/>
                        <a:t>признаемся</a:t>
                      </a:r>
                      <a:endParaRPr lang="en-S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400" dirty="0"/>
                        <a:t>           A: -8</a:t>
                      </a:r>
                    </a:p>
                    <a:p>
                      <a:r>
                        <a:rPr lang="en-SG" sz="2400" dirty="0"/>
                        <a:t>B:</a:t>
                      </a:r>
                      <a:r>
                        <a:rPr lang="en-SG" sz="2400" baseline="0" dirty="0"/>
                        <a:t> -8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                    </a:t>
                      </a:r>
                      <a:r>
                        <a:rPr lang="en-SG" sz="2400" dirty="0"/>
                        <a:t>A: -20</a:t>
                      </a:r>
                    </a:p>
                    <a:p>
                      <a:r>
                        <a:rPr lang="en-SG" sz="2400" dirty="0"/>
                        <a:t>B: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186">
                <a:tc>
                  <a:txBody>
                    <a:bodyPr/>
                    <a:lstStyle/>
                    <a:p>
                      <a:r>
                        <a:rPr lang="en-SG" sz="2400" dirty="0"/>
                        <a:t>B</a:t>
                      </a:r>
                    </a:p>
                    <a:p>
                      <a:r>
                        <a:rPr lang="ru-RU" dirty="0"/>
                        <a:t>молчим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400" dirty="0"/>
                        <a:t>           A:  0</a:t>
                      </a:r>
                    </a:p>
                    <a:p>
                      <a:r>
                        <a:rPr lang="en-SG" sz="2400" dirty="0"/>
                        <a:t>B: 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          </a:t>
                      </a:r>
                      <a:r>
                        <a:rPr lang="en-SG" sz="2400" dirty="0"/>
                        <a:t>       A: -0.5</a:t>
                      </a:r>
                    </a:p>
                    <a:p>
                      <a:r>
                        <a:rPr lang="en-SG" sz="2400" dirty="0"/>
                        <a:t>B: 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3581400"/>
                <a:ext cx="34474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SG" sz="2400" dirty="0"/>
                  <a:t>B: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действие </a:t>
                </a:r>
                <a:r>
                  <a:rPr lang="ru-RU" sz="2400" dirty="0">
                    <a:solidFill>
                      <a:schemeClr val="accent3"/>
                    </a:solidFill>
                  </a:rPr>
                  <a:t>А</a:t>
                </a:r>
                <a:endParaRPr lang="en-US" sz="2400" dirty="0">
                  <a:solidFill>
                    <a:schemeClr val="accent3"/>
                  </a:solidFill>
                </a:endParaRPr>
              </a:p>
              <a:p>
                <a:pPr algn="ctr"/>
                <a:r>
                  <a:rPr lang="ru-RU" sz="2400" dirty="0">
                    <a:solidFill>
                      <a:srgbClr val="0070C0"/>
                    </a:solidFill>
                  </a:rPr>
                  <a:t>Признание &gt; Молчание</a:t>
                </a:r>
                <a:r>
                  <a:rPr lang="en-SG" sz="2400" dirty="0"/>
                  <a:t>!</a:t>
                </a:r>
                <a:endParaRPr lang="en-SG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81400"/>
                <a:ext cx="3447482" cy="830997"/>
              </a:xfrm>
              <a:prstGeom prst="rect">
                <a:avLst/>
              </a:prstGeom>
              <a:blipFill>
                <a:blip r:embed="rId3"/>
                <a:stretch>
                  <a:fillRect l="-1416" t="-5882" r="-1239" b="-154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1275" y="4594959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Например: </a:t>
            </a:r>
            <a:r>
              <a:rPr lang="ru-RU" sz="2400" dirty="0">
                <a:solidFill>
                  <a:schemeClr val="accent3"/>
                </a:solidFill>
              </a:rPr>
              <a:t>А</a:t>
            </a:r>
            <a:r>
              <a:rPr lang="ru-RU" sz="2400" dirty="0"/>
              <a:t> сознался</a:t>
            </a:r>
            <a:endParaRPr lang="en-SG" sz="2400" dirty="0"/>
          </a:p>
        </p:txBody>
      </p:sp>
      <p:sp>
        <p:nvSpPr>
          <p:cNvPr id="7" name="Rectangle 6"/>
          <p:cNvSpPr/>
          <p:nvPr/>
        </p:nvSpPr>
        <p:spPr>
          <a:xfrm>
            <a:off x="3732006" y="5334000"/>
            <a:ext cx="2287794" cy="5334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5105400" y="4038600"/>
            <a:ext cx="1524000" cy="273340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/>
          <p:cNvSpPr/>
          <p:nvPr/>
        </p:nvSpPr>
        <p:spPr>
          <a:xfrm>
            <a:off x="3732006" y="6278562"/>
            <a:ext cx="2287794" cy="5334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/>
          <p:cNvSpPr txBox="1"/>
          <p:nvPr/>
        </p:nvSpPr>
        <p:spPr>
          <a:xfrm>
            <a:off x="983581" y="4959549"/>
            <a:ext cx="1937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8 лет </a:t>
            </a:r>
            <a:r>
              <a:rPr lang="ru-RU" sz="2400" dirty="0"/>
              <a:t>&gt; </a:t>
            </a:r>
            <a:r>
              <a:rPr lang="ru-RU" sz="2400" dirty="0">
                <a:solidFill>
                  <a:schemeClr val="accent1"/>
                </a:solidFill>
              </a:rPr>
              <a:t>20 лет</a:t>
            </a:r>
            <a:endParaRPr lang="en-SG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333" y="5609808"/>
            <a:ext cx="354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Признание - лучшая </a:t>
            </a:r>
            <a:endParaRPr lang="en-US" sz="2400" dirty="0"/>
          </a:p>
          <a:p>
            <a:pPr algn="ctr"/>
            <a:r>
              <a:rPr lang="ru-RU" sz="2400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доминантная</a:t>
            </a:r>
            <a:r>
              <a:rPr lang="ru-RU" sz="2400" dirty="0"/>
              <a:t>) стратегия</a:t>
            </a:r>
            <a:r>
              <a:rPr lang="en-US" sz="2400" dirty="0"/>
              <a:t>!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0236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/>
              <a:t>Равновесие в Доминантных стратегиях</a:t>
            </a:r>
            <a:r>
              <a:rPr lang="en-US" sz="3600" dirty="0"/>
              <a:t> </a:t>
            </a:r>
            <a:r>
              <a:rPr lang="en-SG" sz="3600" dirty="0"/>
              <a:t>(DSE)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6237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</a:t>
                </a:r>
                <a:r>
                  <a:rPr lang="en-SG" sz="2400" dirty="0"/>
                  <a:t>[DSE] </a:t>
                </a:r>
                <a:r>
                  <a:rPr lang="ru-RU" sz="2400" dirty="0"/>
                  <a:t>вектор стратегий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ru-RU" sz="2400" dirty="0"/>
                  <a:t>, </a:t>
                </a:r>
                <a:r>
                  <a:rPr lang="ru-RU" sz="2400" dirty="0" err="1"/>
                  <a:t>т.ч</a:t>
                </a:r>
                <a:r>
                  <a:rPr lang="ru-RU" sz="2400" dirty="0"/>
                  <a:t>.</a:t>
                </a:r>
                <a:r>
                  <a:rPr lang="en-US" sz="2400" dirty="0"/>
                  <a:t>,</a:t>
                </a:r>
                <a:r>
                  <a:rPr lang="ru-RU" sz="2400" dirty="0"/>
                  <a:t> стратегия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/>
                  <a:t> игрока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не хуже чем любая другая стратегия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для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ru-RU" sz="2400" u="sng" dirty="0">
                    <a:solidFill>
                      <a:schemeClr val="accent3"/>
                    </a:solidFill>
                  </a:rPr>
                  <a:t> стратегий остальных.</a:t>
                </a: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r>
                  <a:rPr lang="en-SG" u="sng" dirty="0"/>
                  <a:t>Remark</a:t>
                </a:r>
                <a:r>
                  <a:rPr lang="en-SG" sz="2400" dirty="0"/>
                  <a:t> DSE (Dominant Strategy Equilibrium) </a:t>
                </a:r>
                <a:r>
                  <a:rPr lang="ru-RU" sz="2400" dirty="0"/>
                  <a:t>очень редко существует</a:t>
                </a:r>
                <a:r>
                  <a:rPr lang="en-SG" sz="2400" dirty="0"/>
                  <a:t>!   </a:t>
                </a:r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sz="2400" dirty="0"/>
                  <a:t> [NE] </a:t>
                </a:r>
                <a:r>
                  <a:rPr lang="ru-RU" sz="2400" dirty="0"/>
                  <a:t>(чистое) равновесие по Нэшу: вектор стратегий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SG" sz="2400" b="1" i="0" dirty="0" smtClean="0">
                        <a:effectLst/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SG" sz="2400" b="0" i="1" dirty="0" smtClean="0">
                        <a:effectLst/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SG" sz="24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b="0" i="1" dirty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dirty="0" smtClean="0">
                        <a:effectLst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SG" sz="24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sz="2400" b="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>
                    <a:effectLst/>
                  </a:rPr>
                  <a:t>, </a:t>
                </a:r>
                <a:r>
                  <a:rPr lang="ru-RU" sz="2400" dirty="0"/>
                  <a:t>т.ч., каждая стратегия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- </a:t>
                </a:r>
                <a:r>
                  <a:rPr lang="ru-RU" sz="2400" dirty="0"/>
                  <a:t>лучший ответ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на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SG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1" i="0" dirty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SG" sz="2400" b="1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>
                    <a:effectLst/>
                  </a:rPr>
                  <a:t>// (Pure) Nash Equilibrium</a:t>
                </a:r>
              </a:p>
              <a:p>
                <a:pPr marL="0" indent="0">
                  <a:buNone/>
                </a:pPr>
                <a:endParaRPr lang="en-SG" sz="24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6237"/>
                <a:ext cx="8382000" cy="4525963"/>
              </a:xfrm>
              <a:blipFill>
                <a:blip r:embed="rId2"/>
                <a:stretch>
                  <a:fillRect l="-1818" t="-1750" r="-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9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SG" dirty="0"/>
              <a:t>Game of Chicken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sz="2600" dirty="0"/>
                  <a:t>2 </a:t>
                </a:r>
                <a:r>
                  <a:rPr lang="ru-RU" sz="2600" dirty="0">
                    <a:solidFill>
                      <a:srgbClr val="FF0000"/>
                    </a:solidFill>
                  </a:rPr>
                  <a:t>Чистых</a:t>
                </a:r>
                <a:r>
                  <a:rPr lang="ru-RU" sz="2600" dirty="0"/>
                  <a:t> Равновесия </a:t>
                </a:r>
                <a:r>
                  <a:rPr lang="ru-RU" sz="2600" dirty="0" err="1"/>
                  <a:t>Нэша</a:t>
                </a:r>
                <a:r>
                  <a:rPr lang="en-US" sz="2600" dirty="0"/>
                  <a:t>:</a:t>
                </a:r>
                <a:endParaRPr lang="en-SG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(</a:t>
                </a:r>
                <a:r>
                  <a:rPr lang="en-SG" sz="2400" dirty="0">
                    <a:solidFill>
                      <a:schemeClr val="tx2"/>
                    </a:solidFill>
                  </a:rPr>
                  <a:t>A </a:t>
                </a:r>
                <a:r>
                  <a:rPr lang="ru-RU" sz="2400" dirty="0">
                    <a:solidFill>
                      <a:schemeClr val="tx2"/>
                    </a:solidFill>
                  </a:rPr>
                  <a:t>свернуть</a:t>
                </a:r>
                <a:r>
                  <a:rPr lang="en-SG" sz="2400" dirty="0">
                    <a:solidFill>
                      <a:schemeClr val="tx2"/>
                    </a:solidFill>
                  </a:rPr>
                  <a:t>, B </a:t>
                </a:r>
                <a:r>
                  <a:rPr lang="ru-RU" sz="2400" dirty="0">
                    <a:solidFill>
                      <a:schemeClr val="tx2"/>
                    </a:solidFill>
                  </a:rPr>
                  <a:t>остаться</a:t>
                </a:r>
                <a:r>
                  <a:rPr lang="en-SG" sz="2400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(</a:t>
                </a:r>
                <a:r>
                  <a:rPr lang="en-SG" sz="2400" dirty="0">
                    <a:solidFill>
                      <a:schemeClr val="accent2"/>
                    </a:solidFill>
                  </a:rPr>
                  <a:t>A </a:t>
                </a:r>
                <a:r>
                  <a:rPr lang="ru-RU" sz="2400" dirty="0">
                    <a:solidFill>
                      <a:schemeClr val="accent2"/>
                    </a:solidFill>
                  </a:rPr>
                  <a:t>остаться</a:t>
                </a:r>
                <a:r>
                  <a:rPr lang="en-SG" sz="2400" dirty="0">
                    <a:solidFill>
                      <a:schemeClr val="accent2"/>
                    </a:solidFill>
                  </a:rPr>
                  <a:t>, B </a:t>
                </a:r>
                <a:r>
                  <a:rPr lang="ru-RU" sz="2400" dirty="0">
                    <a:solidFill>
                      <a:schemeClr val="accent2"/>
                    </a:solidFill>
                  </a:rPr>
                  <a:t>свернуть</a:t>
                </a:r>
                <a:r>
                  <a:rPr lang="en-SG" sz="2400" dirty="0"/>
                  <a:t>)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SG" sz="2800" dirty="0"/>
              </a:p>
              <a:p>
                <a:r>
                  <a:rPr lang="en-SG" sz="2400" dirty="0"/>
                  <a:t>PNE </a:t>
                </a:r>
                <a:r>
                  <a:rPr lang="ru-RU" sz="2400" dirty="0"/>
                  <a:t>может не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lang="en-SG" sz="2400" dirty="0"/>
              </a:p>
              <a:p>
                <a:r>
                  <a:rPr lang="en-SG" sz="2400" dirty="0"/>
                  <a:t>PNE </a:t>
                </a:r>
                <a:r>
                  <a:rPr lang="ru-RU" sz="2400" dirty="0"/>
                  <a:t>чаще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ru-RU" sz="2400" dirty="0"/>
                  <a:t> чем</a:t>
                </a:r>
                <a:r>
                  <a:rPr lang="en-SG" sz="2400" dirty="0"/>
                  <a:t> DSE.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57200"/>
            <a:ext cx="4186238" cy="323407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00516"/>
              </p:ext>
            </p:extLst>
          </p:nvPr>
        </p:nvGraphicFramePr>
        <p:xfrm>
          <a:off x="4343401" y="3857158"/>
          <a:ext cx="43434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062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       </a:t>
                      </a:r>
                      <a:r>
                        <a:rPr lang="en-SG" sz="2400" dirty="0"/>
                        <a:t>A</a:t>
                      </a:r>
                      <a:r>
                        <a:rPr lang="en-SG" dirty="0"/>
                        <a:t> </a:t>
                      </a:r>
                      <a:r>
                        <a:rPr lang="ru-RU" dirty="0"/>
                        <a:t>остаться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   </a:t>
                      </a:r>
                      <a:r>
                        <a:rPr lang="en-SG" sz="2400" dirty="0"/>
                        <a:t>A</a:t>
                      </a:r>
                      <a:r>
                        <a:rPr lang="en-SG" dirty="0"/>
                        <a:t> </a:t>
                      </a:r>
                      <a:r>
                        <a:rPr lang="ru-RU" dirty="0"/>
                        <a:t>свернуть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35">
                <a:tc>
                  <a:txBody>
                    <a:bodyPr/>
                    <a:lstStyle/>
                    <a:p>
                      <a:r>
                        <a:rPr lang="en-SG" sz="2400" dirty="0"/>
                        <a:t>B</a:t>
                      </a:r>
                    </a:p>
                    <a:p>
                      <a:r>
                        <a:rPr lang="ru-RU" dirty="0"/>
                        <a:t>остаться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400" dirty="0"/>
                        <a:t>          A: -10</a:t>
                      </a:r>
                    </a:p>
                    <a:p>
                      <a:r>
                        <a:rPr lang="en-SG" sz="2400" dirty="0"/>
                        <a:t>B:</a:t>
                      </a:r>
                      <a:r>
                        <a:rPr lang="en-SG" sz="2400" baseline="0" dirty="0"/>
                        <a:t> -10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          </a:t>
                      </a:r>
                      <a:r>
                        <a:rPr lang="en-SG" sz="2400" dirty="0"/>
                        <a:t>A: -1</a:t>
                      </a:r>
                    </a:p>
                    <a:p>
                      <a:r>
                        <a:rPr lang="en-SG" sz="2400" dirty="0"/>
                        <a:t>B: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35">
                <a:tc>
                  <a:txBody>
                    <a:bodyPr/>
                    <a:lstStyle/>
                    <a:p>
                      <a:r>
                        <a:rPr lang="en-SG" sz="2400" dirty="0"/>
                        <a:t>B</a:t>
                      </a:r>
                    </a:p>
                    <a:p>
                      <a:r>
                        <a:rPr lang="ru-RU" dirty="0"/>
                        <a:t>свернуть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400" dirty="0"/>
                        <a:t>          A:  1</a:t>
                      </a:r>
                    </a:p>
                    <a:p>
                      <a:r>
                        <a:rPr lang="en-SG" sz="2400" dirty="0"/>
                        <a:t>B: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         </a:t>
                      </a:r>
                      <a:r>
                        <a:rPr lang="en-SG" sz="2400" dirty="0"/>
                        <a:t> A:  0</a:t>
                      </a:r>
                    </a:p>
                    <a:p>
                      <a:r>
                        <a:rPr lang="en-SG" sz="2400" dirty="0"/>
                        <a:t>B: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F40EF0-2952-2E49-ABB1-2DBDFA546090}"/>
              </a:ext>
            </a:extLst>
          </p:cNvPr>
          <p:cNvSpPr txBox="1"/>
          <p:nvPr/>
        </p:nvSpPr>
        <p:spPr>
          <a:xfrm>
            <a:off x="1058460" y="1324253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Pure Nash Equilibrium (PNE)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516D56-796A-3A49-880E-3FE31945A3B7}"/>
              </a:ext>
            </a:extLst>
          </p:cNvPr>
          <p:cNvSpPr/>
          <p:nvPr/>
        </p:nvSpPr>
        <p:spPr>
          <a:xfrm>
            <a:off x="5334000" y="5128821"/>
            <a:ext cx="1828800" cy="914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0A2838-6F9D-B24E-886A-2EF84CAA8FB6}"/>
              </a:ext>
            </a:extLst>
          </p:cNvPr>
          <p:cNvSpPr/>
          <p:nvPr/>
        </p:nvSpPr>
        <p:spPr>
          <a:xfrm>
            <a:off x="6992112" y="4343400"/>
            <a:ext cx="1828800" cy="9144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395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Игры с 0 суммой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800" dirty="0"/>
                  <a:t> </a:t>
                </a:r>
                <a:r>
                  <a:rPr lang="en-US" sz="2400" dirty="0"/>
                  <a:t>n=2 </a:t>
                </a:r>
                <a:r>
                  <a:rPr lang="ru-RU" sz="2400" dirty="0"/>
                  <a:t>игрока</a:t>
                </a:r>
                <a:r>
                  <a:rPr lang="en-US" sz="2400" dirty="0"/>
                  <a:t>, </a:t>
                </a:r>
                <a:r>
                  <a:rPr lang="ru-RU" sz="2400" dirty="0"/>
                  <a:t>проигрыш одного = выигрышу другого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/>
                  <a:t>Например следующая игра:</a:t>
                </a:r>
                <a:r>
                  <a:rPr lang="en-US" sz="2400" dirty="0"/>
                  <a:t> I </a:t>
                </a:r>
                <a:r>
                  <a:rPr lang="ru-RU" sz="2400" dirty="0"/>
                  <a:t>платит</a:t>
                </a:r>
                <a:r>
                  <a:rPr lang="en-US" sz="2400" dirty="0"/>
                  <a:t> II</a:t>
                </a:r>
              </a:p>
              <a:p>
                <a:pPr marL="0" indent="0">
                  <a:buNone/>
                </a:pPr>
                <a:r>
                  <a:rPr lang="ru-RU" sz="2400" dirty="0"/>
                  <a:t>гарантированный платёж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I </a:t>
                </a:r>
                <a:r>
                  <a:rPr lang="ru-RU" sz="2400" dirty="0"/>
                  <a:t>игрок</a:t>
                </a:r>
                <a:r>
                  <a:rPr lang="en-US" sz="2400" dirty="0"/>
                  <a:t>: </a:t>
                </a:r>
                <a:r>
                  <a:rPr lang="ru-RU" sz="2400" dirty="0"/>
                  <a:t>теряет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играя</a:t>
                </a:r>
                <a:r>
                  <a:rPr lang="en-US" sz="2400" dirty="0"/>
                  <a:t> L</a:t>
                </a:r>
              </a:p>
              <a:p>
                <a:r>
                  <a:rPr lang="en-US" sz="2400" dirty="0"/>
                  <a:t>II </a:t>
                </a:r>
                <a:r>
                  <a:rPr lang="ru-RU" sz="2400" dirty="0"/>
                  <a:t>игрок</a:t>
                </a:r>
                <a:r>
                  <a:rPr lang="en-US" sz="2400" dirty="0"/>
                  <a:t>: </a:t>
                </a:r>
                <a:r>
                  <a:rPr lang="ru-RU" sz="2400" dirty="0"/>
                  <a:t>получает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играя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ru-RU" sz="2400" dirty="0"/>
                  <a:t> стратегию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/>
                  <a:t>Random</a:t>
                </a:r>
                <a:r>
                  <a:rPr lang="en-US" sz="2400" dirty="0"/>
                  <a:t> I: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]=(1−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ru-RU" sz="2400" dirty="0"/>
                  <a:t>Если </a:t>
                </a:r>
                <a:r>
                  <a:rPr lang="en-US" sz="2400" dirty="0"/>
                  <a:t>II</a:t>
                </a:r>
                <a:r>
                  <a:rPr lang="ru-RU" sz="2400" dirty="0"/>
                  <a:t> играет </a:t>
                </a:r>
                <a:r>
                  <a:rPr lang="en-US" sz="2400" dirty="0"/>
                  <a:t>L, </a:t>
                </a:r>
                <a:r>
                  <a:rPr lang="az-Cyrl-AZ" sz="2400" dirty="0"/>
                  <a:t>то</a:t>
                </a:r>
                <a:r>
                  <a:rPr lang="en-US" sz="2400" dirty="0"/>
                  <a:t> I </a:t>
                </a:r>
                <a:r>
                  <a:rPr lang="ru-RU" sz="2400" dirty="0"/>
                  <a:t>теряет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𝑝𝑎𝑦𝑜𝑓𝑓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r>
                  <a:rPr lang="ru-RU" sz="2400" dirty="0"/>
                  <a:t>Если </a:t>
                </a:r>
                <a:r>
                  <a:rPr lang="en-US" sz="2400" dirty="0"/>
                  <a:t>II</a:t>
                </a:r>
                <a:r>
                  <a:rPr lang="ru-RU" sz="2400" dirty="0"/>
                  <a:t> играет </a:t>
                </a:r>
                <a:r>
                  <a:rPr lang="en-US" sz="2400" dirty="0"/>
                  <a:t>R, </a:t>
                </a:r>
                <a:r>
                  <a:rPr lang="az-Cyrl-AZ" sz="2400" dirty="0"/>
                  <a:t>то</a:t>
                </a:r>
                <a:r>
                  <a:rPr lang="en-US" sz="2400" dirty="0"/>
                  <a:t> I </a:t>
                </a:r>
                <a:r>
                  <a:rPr lang="ru-RU" sz="2400" dirty="0"/>
                  <a:t>теряет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𝑝𝑎𝑦𝑜𝑓𝑓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2⋅(1−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az-Cyrl-AZ" sz="2400" dirty="0"/>
                  <a:t>Пусть </a:t>
                </a:r>
                <a:r>
                  <a:rPr lang="en-US" sz="2400" dirty="0"/>
                  <a:t>p: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:r>
                  <a:rPr lang="az-Cyrl-AZ" sz="2400" dirty="0">
                    <a:solidFill>
                      <a:schemeClr val="accent1"/>
                    </a:solidFill>
                  </a:rPr>
                  <a:t>гарантия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852" t="-15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84861" y="3084861"/>
          <a:ext cx="990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S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0161" y="262319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endParaRPr lang="en-SG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40238" y="262319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endParaRPr lang="en-SG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39614" y="2209800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II </a:t>
            </a:r>
            <a:r>
              <a:rPr lang="ru-RU" sz="2400" dirty="0"/>
              <a:t>игрок</a:t>
            </a:r>
            <a:endParaRPr lang="en-SG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0571" y="308039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endParaRPr lang="en-SG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68145" y="354637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endParaRPr lang="en-SG" sz="2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015094" y="3311228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</a:t>
            </a:r>
            <a:r>
              <a:rPr lang="ru-RU" sz="2400" dirty="0"/>
              <a:t>игрок</a:t>
            </a:r>
            <a:endParaRPr lang="en-SG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05121" y="2854027"/>
            <a:ext cx="784194" cy="2055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/>
      <p:bldP spid="7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995.5"/>
  <p:tag name="LATEXADDIN" val="\documentclass{article}&#10;\usepackage{amsmath}&#10;\usepackage{amsfonts}&#10;\usepackage{xcolor}&#10;\pagestyle{empty}&#10;\begin{document}&#10;&#10;\[&#10;\Delta_m=\left\{ &#10;{\color{blue}\mathbf{x}}\in\mathbb{R}^m: {\color{blue}x_i}\ge 0, &#10;\sum_{i=1}^{m}{\color{blue}x_i} = 1 &#10;\right\}&#10;\]&#10;&#10;&#10;\end{document}"/>
  <p:tag name="IGUANATEXSIZE" val="24"/>
  <p:tag name="IGUANATEXCURSOR" val="2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70.341"/>
  <p:tag name="LATEXADDIN" val="\documentclass{article}&#10;\usepackage{amsmath}&#10;\usepackage{amsfonts}&#10;\usepackage{xcolor}&#10;&#10;&#10;\pagestyle{empty}&#10;&#10;\begin{document}&#10;&#10;\[ &#10;=(v_1-b_1)\cdot\min(1,2b_1)&#10;\]&#10;&#10;&#10;\end{document}"/>
  <p:tag name="IGUANATEXSIZE" val="22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995.5"/>
  <p:tag name="LATEXADDIN" val="\documentclass{article}&#10;\usepackage{amsmath}&#10;\usepackage{amsfonts}&#10;\usepackage{xcolor}&#10;\pagestyle{empty}&#10;\begin{document}&#10;&#10;\[&#10;\Delta_m=\left\{ &#10;{\color{blue}\mathbf{x}}\in\mathbb{R}^m: {\color{blue}x_i}\ge 0, &#10;\sum_{i=1}^{m}{\color{blue}x_i} = 1 &#10;\right\}&#10;\]&#10;&#10;&#10;\end{document}"/>
  <p:tag name="IGUANATEXSIZE" val="24"/>
  <p:tag name="IGUANATEXCURSOR" val="1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923.51"/>
  <p:tag name="LATEXADDIN" val="\documentclass{article}&#10;\usepackage{amsmath}&#10;\usepackage{amsfonts}&#10;\usepackage{xcolor}&#10;\pagestyle{empty}&#10;\begin{document}&#10;&#10;\[&#10;\Delta_n=\left\{ &#10;{\color{red}\mathbf{y}}\in\mathbb{R}^n: {\color{red}y_i}\ge 0, &#10;\sum_{i=1}^{n}{\color{red}y_i} = 1 &#10;\right\}&#10;\]&#10;&#10;&#10;\end{document}"/>
  <p:tag name="IGUANATEXSIZE" val="24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665.167"/>
  <p:tag name="LATEXADDIN" val="\documentclass{article}&#10;\usepackage{amsmath}&#10;\usepackage{amsfonts}&#10;\usepackage{xcolor}&#10;\pagestyle{empty}&#10;\begin{document}&#10;&#10;\[&#10;s_i\in\Delta(\Theta_i)=\left\{ &#10;{\color{red}\mathbf{x}}\in\mathbb{R}^{|\Theta_i|}: {\color{red}x_j}\ge 0, &#10;\sum\nolimits_{j=1}^{|\Theta_i|}{\color{red}x_j} = 1 &#10;\right\}&#10;\]&#10;&#10;&#10;\end{document}"/>
  <p:tag name="IGUANATEXSIZE" val="18"/>
  <p:tag name="IGUANATEXCURSOR" val="2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.9749"/>
  <p:tag name="ORIGINALWIDTH" val="1367.829"/>
  <p:tag name="LATEXADDIN" val="\documentclass{article}&#10;\usepackage{amsmath}&#10;\usepackage{amsfonts}&#10;\usepackage{xcolor}&#10;&#10;&#10;\pagestyle{empty}&#10;&#10;\begin{document}&#10;&#10;\[&#10;\operatorname*{\mathbf{E}}_{(\theta_1,\ldots,\theta_n)\sim \mathbf{s}}\left[A_i(\theta_1,\ldots,\theta_n)\right]&#10;\]&#10;&#10;&#10;\end{document}"/>
  <p:tag name="IGUANATEXSIZE" val="22"/>
  <p:tag name="IGUANATEXCURSOR" val="2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19.6476"/>
  <p:tag name="LATEXADDIN" val="\documentclass{article}&#10;\usepackage{amsmath}&#10;\usepackage{amsfonts}&#10;\usepackage{xcolor}&#10;&#10;&#10;\pagestyle{empty}&#10;&#10;\begin{document}&#10;&#10;\[&#10;\mathbf{s}=(s_1,\ldots,s_n)&#10;\]&#10;&#10;&#10;\end{document}"/>
  <p:tag name="IGUANATEXSIZE" val="22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9719"/>
  <p:tag name="ORIGINALWIDTH" val="2596.925"/>
  <p:tag name="LATEXADDIN" val="\documentclass{article}&#10;\usepackage{amsmath}&#10;\usepackage{amsfonts}&#10;\usepackage{xcolor}&#10;&#10;&#10;\pagestyle{empty}&#10;&#10;\begin{document}&#10;&#10;\[ &#10;s_i\in \operatorname*{arg\,max}_{s\in\Delta(\Theta_i)}\operatorname*{\mathbf{E}}_{(\theta_1,\ldots,\theta_n)\sim (\mathbf{s}_{-i},s)}\left[A_i(\theta_1,\ldots,\theta_n)\right]\quad&#10;\forall i&#10;\]&#10;&#10;&#10;\end{document}"/>
  <p:tag name="IGUANATEXSIZE" val="22"/>
  <p:tag name="IGUANATEXCURSOR" val="3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3712.786"/>
  <p:tag name="LATEXADDIN" val="\documentclass{article}&#10;\usepackage{amsmath}&#10;\usepackage{amsfonts}&#10;\usepackage{xcolor}&#10;&#10;&#10;\pagestyle{empty}&#10;&#10;\begin{document}&#10;&#10;\[ &#10;s_i(t_i)\in\operatorname*{arg\,max}_{s\in\Delta(D_i)}&#10;\sum_{\mathbf{t}_{-i}\in T_{-i}} A_i(t_i,\mathbf{t}_{-i},s,s_{-i}(\mathbf{t}_{-i}))\cdot\text{Pr}\left[\mathbf{t}_{-i}\middle\vert t_i\right] &#10;\quad\forall i, t_i\in T_i&#10;\]&#10;&#10;&#10;\end{document}"/>
  <p:tag name="IGUANATEXSIZE" val="22"/>
  <p:tag name="IGUANATEXCURSOR" val="3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2186"/>
  <p:tag name="ORIGINALWIDTH" val="2101.987"/>
  <p:tag name="LATEXADDIN" val="\documentclass{article}&#10;\usepackage{amsmath}&#10;\usepackage{amsfonts}&#10;\usepackage{xcolor}&#10;&#10;&#10;\pagestyle{empty}&#10;&#10;\begin{document}&#10;&#10;\[ &#10;u_1(v_1,b_1)=(v_1-b_1)\cdot \operatorname*{\text{Pr}}_{{\color{red}z}\sim U[0,1]}&#10;\left[b_1&gt;{\color{red}\frac{z}{2}}\right]&#10;\]&#10;&#10;&#10;\end{document}"/>
  <p:tag name="IGUANATEXSIZE" val="22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0000"/>
      </a:accent3>
      <a:accent4>
        <a:srgbClr val="01AF0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40574</TotalTime>
  <Words>2200</Words>
  <Application>Microsoft Macintosh PowerPoint</Application>
  <PresentationFormat>On-screen Show (4:3)</PresentationFormat>
  <Paragraphs>400</Paragraphs>
  <Slides>31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Office Theme</vt:lpstr>
      <vt:lpstr>Аукционы как игры неполной информации </vt:lpstr>
      <vt:lpstr>Аукцион спонсируемого поиска </vt:lpstr>
      <vt:lpstr>Аукцион спонсируемого поиска </vt:lpstr>
      <vt:lpstr>Взгляд на систему</vt:lpstr>
      <vt:lpstr>Лик. без. Игры полной информации</vt:lpstr>
      <vt:lpstr>Дилемма заключенных</vt:lpstr>
      <vt:lpstr>Равновесие в Доминантных стратегиях (DSE)</vt:lpstr>
      <vt:lpstr>Game of Chicken</vt:lpstr>
      <vt:lpstr>Игры с 0 суммой</vt:lpstr>
      <vt:lpstr>Игры с 0 суммой</vt:lpstr>
      <vt:lpstr>Payoff Матрица</vt:lpstr>
      <vt:lpstr>Payoff Матрица</vt:lpstr>
      <vt:lpstr>Значение Игры</vt:lpstr>
      <vt:lpstr>Чистое Равновесие Нэша</vt:lpstr>
      <vt:lpstr>Rock-Paper-Scissors</vt:lpstr>
      <vt:lpstr>Смешанное Равновесие Нэша </vt:lpstr>
      <vt:lpstr>Deletion of dominated strategies</vt:lpstr>
      <vt:lpstr>Доминация стратегий</vt:lpstr>
      <vt:lpstr>Guess Two-Thirds of the Average</vt:lpstr>
      <vt:lpstr>Guess Two-Thirds of the Average</vt:lpstr>
      <vt:lpstr>Общие игры и равновесие Нэша</vt:lpstr>
      <vt:lpstr>Теорема Нэша</vt:lpstr>
      <vt:lpstr>Complexity of Equilibria</vt:lpstr>
      <vt:lpstr>Summary</vt:lpstr>
      <vt:lpstr>Игры неполной информации</vt:lpstr>
      <vt:lpstr>Общая модель</vt:lpstr>
      <vt:lpstr>Равновесие в Доминантных Стратегиях (DSE)</vt:lpstr>
      <vt:lpstr>Баесовское Равновесие Нэша (BNE)</vt:lpstr>
      <vt:lpstr>Баесовское Равновесие Нэша (BNE)</vt:lpstr>
      <vt:lpstr>Пример BNE</vt:lpstr>
      <vt:lpstr>Вопросы?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Algorithmic Mechanism Design</dc:title>
  <dc:creator>Brendan Lucier</dc:creator>
  <cp:lastModifiedBy>Microsoft Office User</cp:lastModifiedBy>
  <cp:revision>1484</cp:revision>
  <cp:lastPrinted>2012-05-18T12:50:28Z</cp:lastPrinted>
  <dcterms:created xsi:type="dcterms:W3CDTF">2010-05-06T17:54:24Z</dcterms:created>
  <dcterms:modified xsi:type="dcterms:W3CDTF">2021-12-12T09:55:44Z</dcterms:modified>
</cp:coreProperties>
</file>