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424" r:id="rId2"/>
    <p:sldId id="919" r:id="rId3"/>
    <p:sldId id="1195" r:id="rId4"/>
    <p:sldId id="1196" r:id="rId5"/>
    <p:sldId id="1197" r:id="rId6"/>
    <p:sldId id="1158" r:id="rId7"/>
    <p:sldId id="1189" r:id="rId8"/>
    <p:sldId id="1048" r:id="rId9"/>
    <p:sldId id="1045" r:id="rId10"/>
    <p:sldId id="1051" r:id="rId11"/>
    <p:sldId id="1050" r:id="rId12"/>
    <p:sldId id="1123" r:id="rId13"/>
    <p:sldId id="1194" r:id="rId14"/>
    <p:sldId id="1047" r:id="rId15"/>
    <p:sldId id="1146" r:id="rId16"/>
    <p:sldId id="1161" r:id="rId17"/>
    <p:sldId id="1147" r:id="rId18"/>
    <p:sldId id="1148" r:id="rId19"/>
    <p:sldId id="1198" r:id="rId20"/>
    <p:sldId id="764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us Carrot" initials="NC" lastIdx="3" clrIdx="0">
    <p:extLst>
      <p:ext uri="{19B8F6BF-5375-455C-9EA6-DF929625EA0E}">
        <p15:presenceInfo xmlns:p15="http://schemas.microsoft.com/office/powerpoint/2012/main" userId="2c8075133c621538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56" autoAdjust="0"/>
    <p:restoredTop sz="96006" autoAdjust="0"/>
  </p:normalViewPr>
  <p:slideViewPr>
    <p:cSldViewPr>
      <p:cViewPr varScale="1">
        <p:scale>
          <a:sx n="97" d="100"/>
          <a:sy n="97" d="100"/>
        </p:scale>
        <p:origin x="200" y="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  <a:p>
            <a:r>
              <a:rPr lang="en-US" dirty="0"/>
              <a:t>Also note: threshold p depends on the set of distributions, but not the arrival order!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this price of 40 is not optimal (80 is better).  But we present this argument because it extends directly to the probabilistic case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linearity of expectation trick.</a:t>
            </a:r>
          </a:p>
          <a:p>
            <a:r>
              <a:rPr lang="en-US" dirty="0"/>
              <a:t>-&gt; Idea: if prob of not selling is high, then prob. that max-valued player can buy is high.  Since expected value of max-valued player is high, and price is low, surplus must be high!</a:t>
            </a:r>
          </a:p>
          <a:p>
            <a:r>
              <a:rPr lang="en-US" dirty="0"/>
              <a:t>[ equality: independence, and doesn’t depend on value.  Next line: dominance.  Then just take the sum.  ]</a:t>
            </a:r>
          </a:p>
          <a:p>
            <a:r>
              <a:rPr lang="en-US" dirty="0"/>
              <a:t>Note: x^+ == max{x, 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2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prophet inequality as a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Boxes arrive and are opened one by one.</a:t>
            </a:r>
          </a:p>
          <a:p>
            <a:r>
              <a:rPr lang="en-US" dirty="0"/>
              <a:t>Gambler chooses whether to keep the prize (end game), or move on.</a:t>
            </a:r>
          </a:p>
          <a:p>
            <a:r>
              <a:rPr lang="en-US" dirty="0"/>
              <a:t>The distributions from which prizes are drawn are known in advance.  Independent across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9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2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3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6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0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330.png"/><Relationship Id="rId4" Type="http://schemas.openxmlformats.org/officeDocument/2006/relationships/image" Target="../media/image4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187446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Аукционы</a:t>
            </a:r>
            <a:r>
              <a:rPr lang="en-US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Bayesian Approximation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3680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chemeClr val="accent4"/>
                </a:solidFill>
              </a:rPr>
              <a:t>Лекция </a:t>
            </a:r>
            <a:r>
              <a:rPr lang="en-US" sz="2800" cap="small" dirty="0">
                <a:solidFill>
                  <a:schemeClr val="accent4"/>
                </a:solidFill>
              </a:rPr>
              <a:t>5</a:t>
            </a:r>
            <a:endParaRPr lang="en-US" sz="3600" b="1" cap="small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(</a:t>
            </a:r>
            <a:r>
              <a:rPr lang="ru-RU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</a:t>
            </a:r>
            <a:r>
              <a:rPr lang="ru-RU" sz="20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Гравин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pPr algn="l"/>
            <a:r>
              <a:rPr lang="en-US" sz="2800" cap="small" dirty="0"/>
              <a:t>		</a:t>
            </a:r>
            <a:endParaRPr lang="en-US" sz="2000" cap="small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4400" dirty="0"/>
              <a:t>Давайте сыграем</a:t>
            </a:r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4556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1.14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9461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277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2.67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8165" y="25908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3.16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33" y="1752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Theorem.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Krengel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Sucheston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Garling</a:t>
            </a:r>
            <a:r>
              <a:rPr lang="en-US" sz="2400" dirty="0">
                <a:solidFill>
                  <a:schemeClr val="accent1"/>
                </a:solidFill>
              </a:rPr>
              <a:t> ‘77]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az-Cyrl-AZ" sz="2800" dirty="0"/>
                  <a:t>стратегия для игрока такая, что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az-Cyrl-AZ" sz="2800" dirty="0"/>
                  <a:t>константа 1/2 точна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 l="-1647" t="-4317" b="-86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[Samuel-Cahn ‘84]</a:t>
                </a:r>
                <a:r>
                  <a:rPr lang="en-US" sz="2800" dirty="0"/>
                  <a:t> … </a:t>
                </a:r>
                <a:r>
                  <a:rPr lang="az-Cyrl-AZ" sz="2800" dirty="0">
                    <a:solidFill>
                      <a:srgbClr val="FF0000"/>
                    </a:solidFill>
                  </a:rPr>
                  <a:t>фиксированный порог</a:t>
                </a:r>
                <a:r>
                  <a:rPr lang="az-Cyrl-AZ" sz="2800" dirty="0"/>
                  <a:t> </a:t>
                </a:r>
                <a:r>
                  <a:rPr lang="en-US" sz="2800" dirty="0"/>
                  <a:t>: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выбирается одно число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забираем выигрыш как только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1384995"/>
              </a:xfrm>
              <a:prstGeom prst="rect">
                <a:avLst/>
              </a:prstGeom>
              <a:blipFill>
                <a:blip r:embed="rId4"/>
                <a:stretch>
                  <a:fillRect l="-1616" t="-4505" b="-99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2971800"/>
            <a:ext cx="1221455" cy="19812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00800" y="3365956"/>
            <a:ext cx="609600" cy="13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B283CD-5691-1B49-9461-4734A44C0866}"/>
              </a:ext>
            </a:extLst>
          </p:cNvPr>
          <p:cNvSpPr txBox="1"/>
          <p:nvPr/>
        </p:nvSpPr>
        <p:spPr>
          <a:xfrm>
            <a:off x="381000" y="5259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Prophet Inequality</a:t>
            </a:r>
          </a:p>
        </p:txBody>
      </p:sp>
    </p:spTree>
    <p:extLst>
      <p:ext uri="{BB962C8B-B14F-4D97-AF65-F5344CB8AC3E}">
        <p14:creationId xmlns:p14="http://schemas.microsoft.com/office/powerpoint/2010/main" val="25178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4400" dirty="0"/>
              <a:t>Оценка 1/2 точна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2057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5272" y="34512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  w</a:t>
                </a:r>
                <a:r>
                  <a:rPr lang="en-US" dirty="0" err="1"/>
                  <a:t>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0  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blipFill>
                <a:blip r:embed="rId3"/>
                <a:stretch>
                  <a:fillRect l="-3478" r="-391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98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21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Online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endParaRPr lang="en-US" sz="2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381000" y="4122938"/>
            <a:ext cx="3505200" cy="1143000"/>
          </a:xfrm>
          <a:prstGeom prst="wedgeRectCallout">
            <a:avLst>
              <a:gd name="adj1" fmla="val 32808"/>
              <a:gd name="adj2" fmla="val -98946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Expected value of the </a:t>
            </a:r>
            <a:r>
              <a:rPr lang="en-US" sz="2800" dirty="0">
                <a:solidFill>
                  <a:schemeClr val="accent2"/>
                </a:solidFill>
              </a:rPr>
              <a:t>online</a:t>
            </a:r>
            <a:r>
              <a:rPr lang="en-US" sz="2800" dirty="0"/>
              <a:t> algorithm</a:t>
            </a:r>
            <a:endParaRPr lang="en-SG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4114800" y="1295400"/>
            <a:ext cx="4191000" cy="1219200"/>
          </a:xfrm>
          <a:prstGeom prst="wedgeRectCallout">
            <a:avLst>
              <a:gd name="adj1" fmla="val -25903"/>
              <a:gd name="adj2" fmla="val 8599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Expected value of the </a:t>
            </a:r>
            <a:r>
              <a:rPr lang="en-US" sz="2800" dirty="0">
                <a:solidFill>
                  <a:schemeClr val="accent2"/>
                </a:solidFill>
              </a:rPr>
              <a:t>optimal offline</a:t>
            </a:r>
            <a:r>
              <a:rPr lang="en-US" sz="2800" dirty="0"/>
              <a:t> algorithm</a:t>
            </a:r>
            <a:endParaRPr lang="en-SG" sz="2800" dirty="0"/>
          </a:p>
        </p:txBody>
      </p:sp>
      <p:sp>
        <p:nvSpPr>
          <p:cNvPr id="7" name="Rectangular Callout 6"/>
          <p:cNvSpPr/>
          <p:nvPr/>
        </p:nvSpPr>
        <p:spPr>
          <a:xfrm>
            <a:off x="5029200" y="4354292"/>
            <a:ext cx="2743200" cy="685800"/>
          </a:xfrm>
          <a:prstGeom prst="wedgeRectCallout">
            <a:avLst>
              <a:gd name="adj1" fmla="val -65411"/>
              <a:gd name="adj2" fmla="val -1519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Competitive ratio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159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95077"/>
            <a:ext cx="4969103" cy="3315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4"/>
                    </a:solidFill>
                  </a:rPr>
                  <a:t>Multiple choices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that achieve the 2-approx</a:t>
                </a:r>
                <a:r>
                  <a:rPr lang="en-US" sz="2800" dirty="0"/>
                  <a:t>.  </a:t>
                </a:r>
                <a:br>
                  <a:rPr lang="en-US" sz="2800" dirty="0"/>
                </a:br>
                <a:r>
                  <a:rPr lang="en-US" sz="2800" dirty="0"/>
                  <a:t>Here’s one due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12]</a:t>
                </a:r>
                <a:r>
                  <a:rPr lang="en-US" sz="2400" dirty="0"/>
                  <a:t>: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4"/>
                    </a:solidFill>
                  </a:rPr>
                  <a:t>Theorem (prophet inequality): </a:t>
                </a:r>
                <a:r>
                  <a:rPr lang="en-US" sz="2400" dirty="0"/>
                  <a:t>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blipFill>
                <a:blip r:embed="rId4"/>
                <a:stretch>
                  <a:fillRect l="-1600" t="-32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or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or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or 10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17616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4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61230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(each box: prizes equally likely)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914200"/>
            <a:ext cx="78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 = 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72200" y="4505234"/>
            <a:ext cx="304800" cy="12003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505234"/>
            <a:ext cx="128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</a:t>
            </a:r>
            <a:r>
              <a:rPr lang="en-US" dirty="0" err="1"/>
              <a:t>w.p</a:t>
            </a:r>
            <a:r>
              <a:rPr lang="en-US" dirty="0"/>
              <a:t>. 1/2</a:t>
            </a:r>
          </a:p>
          <a:p>
            <a:r>
              <a:rPr lang="en-US" dirty="0"/>
              <a:t>8    </a:t>
            </a:r>
            <a:r>
              <a:rPr lang="en-US" dirty="0" err="1"/>
              <a:t>w.p</a:t>
            </a:r>
            <a:r>
              <a:rPr lang="en-US" dirty="0"/>
              <a:t>. 1/4</a:t>
            </a:r>
          </a:p>
          <a:p>
            <a:r>
              <a:rPr lang="en-US" dirty="0"/>
              <a:t>6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  <a:p>
            <a:r>
              <a:rPr lang="en-US" dirty="0"/>
              <a:t>2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E[OPT] = 8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accept first prize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blipFill>
                <a:blip r:embed="rId5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/>
      <p:bldP spid="3" grpId="0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6" y="3195935"/>
            <a:ext cx="82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can go wrong?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5055"/>
            <a:ext cx="2637064" cy="144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157008"/>
            <a:ext cx="768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If threshold is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Too low:</a:t>
            </a:r>
            <a:r>
              <a:rPr lang="en-US" sz="2400" dirty="0"/>
              <a:t> we might accept a small prize, preventing us from taking a larger prize in a later round.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Too high:</a:t>
            </a:r>
            <a:r>
              <a:rPr lang="en-US" sz="2400" dirty="0"/>
              <a:t> we don’t accept </a:t>
            </a:r>
            <a:r>
              <a:rPr lang="en-US" sz="2400" i="1" dirty="0"/>
              <a:t>any</a:t>
            </a:r>
            <a:r>
              <a:rPr lang="en-US" sz="2400" dirty="0"/>
              <a:t> prize.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4"/>
                    </a:solidFill>
                  </a:rPr>
                  <a:t>Theorem (prophet inequality): </a:t>
                </a:r>
                <a:r>
                  <a:rPr lang="en-US" sz="2400" dirty="0"/>
                  <a:t>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blipFill>
                <a:blip r:embed="rId5"/>
                <a:stretch>
                  <a:fillRect l="-1120" t="-4878" b="-24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1282820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463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Proof for Full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Idea: price 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is “balanced”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1: </a:t>
                </a:r>
                <a:r>
                  <a:rPr lang="en-US" sz="2400" dirty="0"/>
                  <a:t>Somebody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revenue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2: </a:t>
                </a:r>
                <a:r>
                  <a:rPr lang="en-US" sz="2400" dirty="0"/>
                  <a:t>Nobody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utility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b="1" dirty="0"/>
                  <a:t>In either case: </a:t>
                </a:r>
                <a:r>
                  <a:rPr lang="en-US" sz="2400" dirty="0"/>
                  <a:t>welfare = revenue + buyer utilities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blipFill>
                <a:blip r:embed="rId3"/>
                <a:stretch>
                  <a:fillRect l="-1322" b="-9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98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17" name="Picture 16" descr="C:\Documents and Settings\LENOVO USER\My Documents\My Pictures\Microsoft Clip Organizer\j035594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37186" y="1383287"/>
            <a:ext cx="621012" cy="788555"/>
          </a:xfrm>
          <a:prstGeom prst="rect">
            <a:avLst/>
          </a:prstGeom>
          <a:noFill/>
        </p:spPr>
      </p:pic>
      <p:pic>
        <p:nvPicPr>
          <p:cNvPr id="18" name="Picture 4" descr="C:\Documents and Settings\LENOVO USER\My Documents\Downloads\MC90035593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690" y="1323109"/>
            <a:ext cx="664353" cy="843394"/>
          </a:xfrm>
          <a:prstGeom prst="rect">
            <a:avLst/>
          </a:prstGeom>
          <a:noFill/>
        </p:spPr>
      </p:pic>
      <p:pic>
        <p:nvPicPr>
          <p:cNvPr id="20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593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4B22F-DAC1-4E3E-B808-CB74C1BB3E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364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setting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Proof.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variable: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100" dirty="0"/>
                  <a:t> </a:t>
                </a:r>
                <a:endParaRPr lang="en-US" sz="160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tem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1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SURPLUS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buyer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sees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sees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ite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  <a:blipFill>
                <a:blip r:embed="rId4"/>
                <a:stretch>
                  <a:fillRect l="-1045" b="-217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304800"/>
            <a:ext cx="752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Extending to Stochastic Setting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5800" y="62484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90154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Thm: </a:t>
                </a:r>
                <a:r>
                  <a:rPr lang="en-US" sz="2400" dirty="0"/>
                  <a:t>for one item,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 yields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blipFill>
                <a:blip r:embed="rId4"/>
                <a:stretch>
                  <a:fillRect l="-1074" b="-102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1" y="2305821"/>
            <a:ext cx="3180443" cy="173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001631"/>
            <a:ext cx="796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4"/>
                </a:solidFill>
              </a:rPr>
              <a:t>Summary: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high enough that expected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offsets the </a:t>
            </a:r>
            <a:br>
              <a:rPr lang="en-US" sz="2400" dirty="0"/>
            </a:br>
            <a:r>
              <a:rPr lang="en-US" sz="2400" dirty="0"/>
              <a:t>opportunity cost of </a:t>
            </a:r>
            <a:r>
              <a:rPr lang="en-US" sz="2400" dirty="0">
                <a:solidFill>
                  <a:srgbClr val="C00000"/>
                </a:solidFill>
              </a:rPr>
              <a:t>selling the item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low enough that expected buyer </a:t>
            </a:r>
            <a:r>
              <a:rPr lang="en-US" sz="2400" dirty="0">
                <a:solidFill>
                  <a:schemeClr val="accent1"/>
                </a:solidFill>
              </a:rPr>
              <a:t>surplus</a:t>
            </a:r>
            <a:r>
              <a:rPr lang="en-US" sz="2400" dirty="0"/>
              <a:t> offsets the value left on the table due to the </a:t>
            </a:r>
            <a:r>
              <a:rPr lang="en-US" sz="2400" dirty="0">
                <a:solidFill>
                  <a:schemeClr val="accent1"/>
                </a:solidFill>
              </a:rPr>
              <a:t>item going unsold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58966"/>
      </p:ext>
    </p:extLst>
  </p:cSld>
  <p:clrMapOvr>
    <a:masterClrMapping/>
  </p:clrMapOvr>
  <p:transition advTm="10392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22A3-681B-194A-BF50-687488E0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Revenue?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0034E-0CA8-0148-807D-939AC790D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sz="2800" dirty="0"/>
                  <a:t>Again we can use the trick: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N" sz="2800" dirty="0"/>
              </a:p>
              <a:p>
                <a:r>
                  <a:rPr lang="en-CN" sz="2800" dirty="0"/>
                  <a:t>Then approximate </a:t>
                </a:r>
                <a:r>
                  <a:rPr lang="en-CN" sz="2800" dirty="0">
                    <a:solidFill>
                      <a:srgbClr val="0070C0"/>
                    </a:solidFill>
                  </a:rPr>
                  <a:t>virtual welfare</a:t>
                </a:r>
                <a:r>
                  <a:rPr lang="en-CN" sz="2800" dirty="0"/>
                  <a:t>.</a:t>
                </a:r>
              </a:p>
              <a:p>
                <a:endParaRPr lang="en-CN" sz="2800" dirty="0"/>
              </a:p>
              <a:p>
                <a:pPr marL="0" indent="0">
                  <a:buNone/>
                </a:pPr>
                <a:r>
                  <a:rPr lang="en-CN" sz="2800" u="sng" dirty="0"/>
                  <a:t>Theorem</a:t>
                </a:r>
                <a:r>
                  <a:rPr lang="en-CN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800" dirty="0"/>
                  <a:t> –prices: sequential posted pricing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𝑆𝑃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CN" sz="2800" dirty="0"/>
                  <a:t> has revenue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CN" sz="2800" dirty="0"/>
                  <a:t> of the optimum.</a:t>
                </a:r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0034E-0CA8-0148-807D-939AC790D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15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6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3527-5E49-DC4F-BC26-19BCD4FB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A19D1-F8F5-2844-9D5D-9BEAD720D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 </a:t>
                </a:r>
                <a:r>
                  <a:rPr lang="en-CN" sz="2800" dirty="0"/>
                  <a:t>=2 bidders: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[0,2]</m:t>
                    </m:r>
                  </m:oMath>
                </a14:m>
                <a:endParaRPr lang="en-CN" sz="2800" dirty="0"/>
              </a:p>
              <a:p>
                <a:r>
                  <a:rPr lang="en-CN" sz="2800" dirty="0"/>
                  <a:t>Optimal Myerson’s auction?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endParaRPr lang="en-CN" sz="2400" dirty="0"/>
              </a:p>
              <a:p>
                <a:pPr marL="514350" indent="-457200"/>
                <a:r>
                  <a:rPr lang="en-US" sz="2800" dirty="0"/>
                  <a:t>W</a:t>
                </a:r>
                <a:r>
                  <a:rPr lang="en-CN" sz="2800" dirty="0"/>
                  <a:t>ho wins when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=0.8,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CN" sz="2800" dirty="0"/>
                  <a:t>? 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0.6&gt;0.4=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</m:d>
                  </m:oMath>
                </a14:m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N" sz="2400" dirty="0"/>
                  <a:t> 1-st wins</a:t>
                </a:r>
              </a:p>
              <a:p>
                <a:pPr marL="514350" indent="-457200"/>
                <a:r>
                  <a:rPr lang="en-CN" sz="2800" dirty="0"/>
                  <a:t>How much 1-st bidder pays?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 2⋅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−1=0.4</m:t>
                    </m:r>
                  </m:oMath>
                </a14:m>
                <a:r>
                  <a:rPr lang="en-CN" sz="2400" dirty="0"/>
                  <a:t>    </a:t>
                </a:r>
                <a14:m>
                  <m:oMath xmlns:m="http://schemas.openxmlformats.org/officeDocument/2006/math">
                    <m:r>
                      <a:rPr lang="en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CN" sz="2400" dirty="0"/>
              </a:p>
              <a:p>
                <a:pPr marL="514350" indent="-457200"/>
                <a:r>
                  <a:rPr lang="en-CN" sz="2800" dirty="0"/>
                  <a:t>Is it easy to run in practice/explain to participants?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A19D1-F8F5-2844-9D5D-9BEAD720D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dirty="0"/>
              <a:t>Вопросы?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829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3225-6D24-9149-86FD-6147D060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Practical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D00A-9B0F-E444-937E-A0F6ECA2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CN" sz="2800" dirty="0"/>
              <a:t>Optimal Auctions</a:t>
            </a:r>
          </a:p>
          <a:p>
            <a:pPr lvl="1"/>
            <a:r>
              <a:rPr lang="en-CN" sz="2400" dirty="0"/>
              <a:t>Hard to run in practice</a:t>
            </a:r>
          </a:p>
          <a:p>
            <a:pPr lvl="1"/>
            <a:r>
              <a:rPr lang="en-US" sz="2400" dirty="0"/>
              <a:t>Hard to explain to people</a:t>
            </a:r>
          </a:p>
          <a:p>
            <a:pPr lvl="1"/>
            <a:r>
              <a:rPr lang="en-US" sz="2400" dirty="0"/>
              <a:t>Need to verify identity of the participants</a:t>
            </a:r>
          </a:p>
          <a:p>
            <a:pPr lvl="1"/>
            <a:r>
              <a:rPr lang="en-US" sz="2400" dirty="0"/>
              <a:t>Format depends a lot on the prior distributions</a:t>
            </a:r>
          </a:p>
          <a:p>
            <a:pPr lvl="1"/>
            <a:endParaRPr lang="en-CN" sz="2400" dirty="0"/>
          </a:p>
          <a:p>
            <a:r>
              <a:rPr lang="en-CN" sz="2800" dirty="0"/>
              <a:t>Practical (simple) auctions</a:t>
            </a:r>
          </a:p>
          <a:p>
            <a:pPr lvl="1"/>
            <a:r>
              <a:rPr lang="en-CN" sz="2400" dirty="0"/>
              <a:t>E.g. second price auctioin</a:t>
            </a:r>
          </a:p>
          <a:p>
            <a:pPr lvl="1"/>
            <a:r>
              <a:rPr lang="en-CN" sz="2400" dirty="0"/>
              <a:t>How much these formats loose compared to the optimum?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38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4E34-D14B-7C47-9038-771DE37C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Bulow-Klemperer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524D5-BC0E-9D47-9F4F-D1337B5CF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</p:spPr>
            <p:txBody>
              <a:bodyPr>
                <a:normAutofit/>
              </a:bodyPr>
              <a:lstStyle/>
              <a:p>
                <a:r>
                  <a:rPr lang="en-CN" sz="2800" dirty="0"/>
                  <a:t>If i.i.d. regular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8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N" sz="2800" dirty="0"/>
              </a:p>
              <a:p>
                <a:endParaRPr lang="en-CN" sz="2800" dirty="0"/>
              </a:p>
              <a:p>
                <a:r>
                  <a:rPr lang="en-CN" sz="2800" u="sng" dirty="0"/>
                  <a:t>Theorem</a:t>
                </a:r>
                <a:r>
                  <a:rPr lang="en-CN" sz="2800" dirty="0"/>
                  <a:t> [Bulow-Klemperer] revenue in 1-item auction for n regular i.i.d. bidders:  </a:t>
                </a:r>
              </a:p>
              <a:p>
                <a:pPr lvl="1"/>
                <a:r>
                  <a:rPr lang="en-CN" sz="2400" dirty="0">
                    <a:solidFill>
                      <a:srgbClr val="FF0000"/>
                    </a:solidFill>
                  </a:rPr>
                  <a:t>optimum </a:t>
                </a:r>
                <a:r>
                  <a:rPr lang="en-CN" sz="2400" dirty="0"/>
                  <a:t>for n bidders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chemeClr val="accent4"/>
                    </a:solidFill>
                  </a:rPr>
                  <a:t>2-nd price auction</a:t>
                </a:r>
                <a:r>
                  <a:rPr lang="en-CN" sz="2400" dirty="0"/>
                  <a:t> for n+1 bidders.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𝑆𝑃𝐴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CN" sz="2400" dirty="0"/>
              </a:p>
              <a:p>
                <a:r>
                  <a:rPr lang="en-CN" sz="2800" dirty="0"/>
                  <a:t>Interpretation: </a:t>
                </a:r>
              </a:p>
              <a:p>
                <a:pPr lvl="1"/>
                <a:r>
                  <a:rPr lang="en-CN" sz="2400" dirty="0"/>
                  <a:t>instead of optimizing auction &amp; learning F, we better attract just 1 more bidder and run prior-free simple format.</a:t>
                </a:r>
              </a:p>
              <a:p>
                <a:r>
                  <a:rPr lang="en-US" sz="2800" dirty="0"/>
                  <a:t>P</a:t>
                </a:r>
                <a:r>
                  <a:rPr lang="en-CN" sz="2800" dirty="0"/>
                  <a:t>roof on the board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524D5-BC0E-9D47-9F4F-D1337B5C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  <a:blipFill>
                <a:blip r:embed="rId2"/>
                <a:stretch>
                  <a:fillRect l="-1364" t="-1449" r="-7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E502-29BE-6B4D-A4E0-A0C7B00D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Sequential Posted Prices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553D8-3B83-BB41-AB86-FE7C51E64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az-Cyrl-AZ" sz="2400" dirty="0"/>
                  <a:t>1 товар на продажу, </a:t>
                </a:r>
                <a:r>
                  <a:rPr lang="en-US" sz="2400" dirty="0"/>
                  <a:t>n</a:t>
                </a:r>
                <a:r>
                  <a:rPr lang="az-Cyrl-AZ" sz="2400" dirty="0"/>
                  <a:t> покупателей, независимые типы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az-Cyrl-AZ" sz="2400" dirty="0"/>
                  <a:t>Покупатели </a:t>
                </a:r>
                <a:r>
                  <a:rPr lang="az-Cyrl-AZ" sz="2400" dirty="0">
                    <a:solidFill>
                      <a:srgbClr val="0070C0"/>
                    </a:solidFill>
                  </a:rPr>
                  <a:t>приходят по одному</a:t>
                </a:r>
                <a:r>
                  <a:rPr lang="az-Cyrl-AZ" sz="2400" dirty="0"/>
                  <a:t>, в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произвольном порядке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az-Cyrl-AZ" sz="2400" dirty="0">
                    <a:solidFill>
                      <a:schemeClr val="accent1"/>
                    </a:solidFill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покупателя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:</a:t>
                </a:r>
                <a:r>
                  <a:rPr lang="en-US" sz="2400" dirty="0"/>
                  <a:t> </a:t>
                </a:r>
                <a:r>
                  <a:rPr lang="az-Cyrl-AZ" sz="2400" dirty="0"/>
                  <a:t>понимаем происходит ли сделка и по какой цене.</a:t>
                </a:r>
                <a:endParaRPr lang="en-US" sz="2400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553D8-3B83-BB41-AB86-FE7C51E64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blipFill>
                <a:blip r:embed="rId2"/>
                <a:stretch>
                  <a:fillRect l="-987" t="-11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1109C050-BC58-344F-A5D7-6F0A062D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880" y="3381692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5" name="Picture 4" descr="C:\Documents and Settings\LENOVO USER\My Documents\My Pictures\Microsoft Clip Organizer\j0355943.wmf">
            <a:extLst>
              <a:ext uri="{FF2B5EF4-FFF2-40B4-BE49-F238E27FC236}">
                <a16:creationId xmlns:a16="http://schemas.microsoft.com/office/drawing/2014/main" id="{BDF5F1F8-DF59-5C46-9AF9-0FB6577A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45168" y="3412978"/>
            <a:ext cx="621012" cy="788555"/>
          </a:xfrm>
          <a:prstGeom prst="rect">
            <a:avLst/>
          </a:prstGeom>
          <a:noFill/>
        </p:spPr>
      </p:pic>
      <p:pic>
        <p:nvPicPr>
          <p:cNvPr id="6" name="Picture 4" descr="C:\Documents and Settings\LENOVO USER\My Documents\Downloads\MC900355937.WMF">
            <a:extLst>
              <a:ext uri="{FF2B5EF4-FFF2-40B4-BE49-F238E27FC236}">
                <a16:creationId xmlns:a16="http://schemas.microsoft.com/office/drawing/2014/main" id="{7CDED2E0-DDDD-784F-8EDB-89A44E81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672" y="3352800"/>
            <a:ext cx="664353" cy="843394"/>
          </a:xfrm>
          <a:prstGeom prst="rect">
            <a:avLst/>
          </a:prstGeom>
          <a:noFill/>
        </p:spPr>
      </p:pic>
      <p:pic>
        <p:nvPicPr>
          <p:cNvPr id="7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0188A2C9-AD80-344F-916F-FCB53B1E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575" y="3381692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5653-B483-344C-B81F-E8F080918EB0}"/>
                  </a:ext>
                </a:extLst>
              </p:cNvPr>
              <p:cNvSpPr txBox="1"/>
              <p:nvPr/>
            </p:nvSpPr>
            <p:spPr>
              <a:xfrm>
                <a:off x="2851182" y="4252795"/>
                <a:ext cx="9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5653-B483-344C-B81F-E8F08091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82" y="4252795"/>
                <a:ext cx="978858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0B52A7-E4E1-F14D-8FCF-43C288AFC155}"/>
                  </a:ext>
                </a:extLst>
              </p:cNvPr>
              <p:cNvSpPr txBox="1"/>
              <p:nvPr/>
            </p:nvSpPr>
            <p:spPr>
              <a:xfrm>
                <a:off x="4345566" y="4252795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0B52A7-E4E1-F14D-8FCF-43C288AFC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66" y="4252795"/>
                <a:ext cx="1020216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AE95A-AA7A-6E40-B47D-DAD58AFE5A77}"/>
                  </a:ext>
                </a:extLst>
              </p:cNvPr>
              <p:cNvSpPr txBox="1"/>
              <p:nvPr/>
            </p:nvSpPr>
            <p:spPr>
              <a:xfrm>
                <a:off x="5670582" y="4252795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AE95A-AA7A-6E40-B47D-DAD58AFE5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82" y="4252795"/>
                <a:ext cx="1020216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7376F-A0A7-2145-9CAB-7DC70EC3C3CB}"/>
                  </a:ext>
                </a:extLst>
              </p:cNvPr>
              <p:cNvSpPr txBox="1"/>
              <p:nvPr/>
            </p:nvSpPr>
            <p:spPr>
              <a:xfrm>
                <a:off x="7209384" y="4252795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7376F-A0A7-2145-9CAB-7DC70EC3C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384" y="4252795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4AAF513-8170-9A49-827E-7650FFAF0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1" y="3547439"/>
            <a:ext cx="1569409" cy="7527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1F9A0-A667-FB4D-9D30-B0FEBB90F767}"/>
                  </a:ext>
                </a:extLst>
              </p:cNvPr>
              <p:cNvSpPr txBox="1"/>
              <p:nvPr/>
            </p:nvSpPr>
            <p:spPr>
              <a:xfrm>
                <a:off x="392808" y="4724400"/>
                <a:ext cx="791730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az-Cyrl-AZ" sz="2800" dirty="0">
                    <a:solidFill>
                      <a:srgbClr val="00B050"/>
                    </a:solidFill>
                  </a:rPr>
                  <a:t>Следствие</a:t>
                </a:r>
                <a:r>
                  <a:rPr lang="en-US" sz="2800" dirty="0">
                    <a:solidFill>
                      <a:srgbClr val="00B050"/>
                    </a:solidFill>
                  </a:rPr>
                  <a:t> Prophet Inequality</a:t>
                </a:r>
                <a:r>
                  <a:rPr lang="en-US" sz="2800" dirty="0">
                    <a:solidFill>
                      <a:schemeClr val="bg2"/>
                    </a:solidFill>
                  </a:rPr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az-Cyrl-AZ" sz="2400" dirty="0"/>
                  <a:t>Предлагая подходящую цену можно получить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az-Cyrl-AZ" sz="240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az-Cyrl-AZ" sz="2400" dirty="0"/>
                  <a:t> от мат. ож. оптимального</a:t>
                </a:r>
                <a:r>
                  <a:rPr lang="en-US" sz="2400" dirty="0">
                    <a:solidFill>
                      <a:schemeClr val="tx1"/>
                    </a:solidFill>
                  </a:rPr>
                  <a:t> social welfare.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1F9A0-A667-FB4D-9D30-B0FEBB90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8" y="4724400"/>
                <a:ext cx="7917305" cy="1261884"/>
              </a:xfrm>
              <a:prstGeom prst="rect">
                <a:avLst/>
              </a:prstGeom>
              <a:blipFill>
                <a:blip r:embed="rId11"/>
                <a:stretch>
                  <a:fillRect l="-1440" t="-6000"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CAA2AE-D64D-3F4B-94BE-D5C9DAD58288}"/>
              </a:ext>
            </a:extLst>
          </p:cNvPr>
          <p:cNvSpPr txBox="1"/>
          <p:nvPr/>
        </p:nvSpPr>
        <p:spPr>
          <a:xfrm>
            <a:off x="4300188" y="5867400"/>
            <a:ext cx="469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[Hajiaghayi Kleinberg </a:t>
            </a:r>
            <a:r>
              <a:rPr lang="en-US" sz="2400" dirty="0" err="1">
                <a:solidFill>
                  <a:schemeClr val="accent1"/>
                </a:solidFill>
              </a:rPr>
              <a:t>Sandholm</a:t>
            </a:r>
            <a:r>
              <a:rPr lang="en-US" sz="2400" dirty="0">
                <a:solidFill>
                  <a:schemeClr val="accent1"/>
                </a:solidFill>
              </a:rPr>
              <a:t> ’07]</a:t>
            </a:r>
          </a:p>
        </p:txBody>
      </p:sp>
    </p:spTree>
    <p:extLst>
      <p:ext uri="{BB962C8B-B14F-4D97-AF65-F5344CB8AC3E}">
        <p14:creationId xmlns:p14="http://schemas.microsoft.com/office/powerpoint/2010/main" val="29968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9A8B-72DD-47D0-AD39-CFF033B2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371"/>
            <a:ext cx="9144000" cy="37772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6B7DA5-FD01-B14E-ADAC-C792EF94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z-Cyrl-AZ" dirty="0"/>
              <a:t>Неравенства пророка</a:t>
            </a:r>
            <a:r>
              <a:rPr lang="en-US" dirty="0"/>
              <a:t> (prophet)</a:t>
            </a:r>
            <a:endParaRPr lang="en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E5DE2-0A0F-9443-9DF9-776A343CFFFC}"/>
              </a:ext>
            </a:extLst>
          </p:cNvPr>
          <p:cNvSpPr txBox="1"/>
          <p:nvPr/>
        </p:nvSpPr>
        <p:spPr>
          <a:xfrm>
            <a:off x="794555" y="5440362"/>
            <a:ext cx="755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400" dirty="0"/>
              <a:t>Неравенство для онлайн + стохастической оптимизации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7299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25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1" y="1371600"/>
                <a:ext cx="8534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AutoNum type="arabicPeriod"/>
                </a:pPr>
                <a:r>
                  <a:rPr lang="en-US" sz="2800" dirty="0"/>
                  <a:t>Originally: optimal stopping problem.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Krengel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SG" sz="2000" dirty="0" err="1">
                    <a:solidFill>
                      <a:schemeClr val="accent1"/>
                    </a:solidFill>
                  </a:rPr>
                  <a:t>Sucheston</a:t>
                </a:r>
                <a:r>
                  <a:rPr lang="en-SG" sz="2000" dirty="0">
                    <a:solidFill>
                      <a:schemeClr val="accent1"/>
                    </a:solidFill>
                  </a:rPr>
                  <a:t> 74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]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 marL="514350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AutoNum type="arabicPeriod"/>
                </a:pPr>
                <a:r>
                  <a:rPr lang="en-US" sz="2800" dirty="0"/>
                  <a:t>Online process:</a:t>
                </a:r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One-by-one see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971550" lvl="1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Decision @ step i: </a:t>
                </a:r>
              </a:p>
              <a:p>
                <a:pPr marL="1428750" lvl="2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en-US" sz="2400" dirty="0"/>
                  <a:t>Stop (get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now) or </a:t>
                </a:r>
              </a:p>
              <a:p>
                <a:pPr marL="1428750" lvl="2" indent="-514350">
                  <a:spcBef>
                    <a:spcPts val="600"/>
                  </a:spcBef>
                  <a:spcAft>
                    <a:spcPts val="1800"/>
                  </a:spcAft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en-US" sz="2400" dirty="0"/>
                  <a:t>Continue (get 0 now)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71600"/>
                <a:ext cx="8534400" cy="3970318"/>
              </a:xfrm>
              <a:prstGeom prst="rect">
                <a:avLst/>
              </a:prstGeom>
              <a:blipFill>
                <a:blip r:embed="rId3"/>
                <a:stretch>
                  <a:fillRect l="-1637" t="-2236" r="-595" b="-2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8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az-Cyrl-AZ" sz="2800" dirty="0"/>
              <a:t>Задача для </a:t>
            </a:r>
            <a:r>
              <a:rPr lang="az-Cyrl-AZ" sz="2800" dirty="0">
                <a:solidFill>
                  <a:schemeClr val="accent4"/>
                </a:solidFill>
              </a:rPr>
              <a:t>игрока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az-Cyrl-AZ" sz="2800" dirty="0"/>
              <a:t>Задача для </a:t>
            </a:r>
            <a:r>
              <a:rPr lang="az-Cyrl-AZ" sz="2800" dirty="0">
                <a:solidFill>
                  <a:schemeClr val="accent4"/>
                </a:solidFill>
              </a:rPr>
              <a:t>игрока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261529" y="3074236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925" y="30742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99925" y="4754397"/>
            <a:ext cx="57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az-Cyrl-AZ" sz="2400" dirty="0">
                <a:solidFill>
                  <a:schemeClr val="accent3"/>
                </a:solidFill>
              </a:rPr>
              <a:t>Сохранить:</a:t>
            </a:r>
            <a:r>
              <a:rPr lang="az-Cyrl-AZ" sz="2400" dirty="0"/>
              <a:t> выигрыш</a:t>
            </a:r>
            <a:r>
              <a:rPr lang="en-US" sz="2400" dirty="0"/>
              <a:t> $20, </a:t>
            </a:r>
            <a:r>
              <a:rPr lang="az-Cyrl-AZ" sz="2400" dirty="0"/>
              <a:t>остановить игру</a:t>
            </a:r>
            <a:r>
              <a:rPr lang="en-US" sz="2400" dirty="0"/>
              <a:t>.</a:t>
            </a:r>
          </a:p>
          <a:p>
            <a:pPr>
              <a:buClr>
                <a:schemeClr val="tx1"/>
              </a:buClr>
            </a:pPr>
            <a:r>
              <a:rPr lang="az-Cyrl-AZ" sz="2400" dirty="0">
                <a:solidFill>
                  <a:srgbClr val="C00000"/>
                </a:solidFill>
              </a:rPr>
              <a:t>выбросить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/>
              <a:t> </a:t>
            </a:r>
            <a:r>
              <a:rPr lang="az-Cyrl-AZ" sz="2400" dirty="0"/>
              <a:t>потерять выигрыш</a:t>
            </a:r>
            <a:r>
              <a:rPr lang="en-US" sz="2400" dirty="0"/>
              <a:t>, </a:t>
            </a:r>
            <a:r>
              <a:rPr lang="az-Cyrl-AZ" sz="2400" dirty="0"/>
              <a:t>игра продолжается со следующей коробки</a:t>
            </a:r>
            <a:r>
              <a:rPr lang="en-US" sz="24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68CEE-6139-5142-A112-09E1839F5213}"/>
              </a:ext>
            </a:extLst>
          </p:cNvPr>
          <p:cNvSpPr txBox="1"/>
          <p:nvPr/>
        </p:nvSpPr>
        <p:spPr>
          <a:xfrm>
            <a:off x="381000" y="5259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Prophet Inequality</a:t>
            </a:r>
          </a:p>
        </p:txBody>
      </p:sp>
    </p:spTree>
    <p:extLst>
      <p:ext uri="{BB962C8B-B14F-4D97-AF65-F5344CB8AC3E}">
        <p14:creationId xmlns:p14="http://schemas.microsoft.com/office/powerpoint/2010/main" val="35309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42430</TotalTime>
  <Words>1205</Words>
  <Application>Microsoft Macintosh PowerPoint</Application>
  <PresentationFormat>On-screen Show (4:3)</PresentationFormat>
  <Paragraphs>187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Аукционы: Bayesian Approximation</vt:lpstr>
      <vt:lpstr>Example</vt:lpstr>
      <vt:lpstr>Practical Mechanisms</vt:lpstr>
      <vt:lpstr>Bulow-Klemperer Result</vt:lpstr>
      <vt:lpstr>Sequential Posted Prices</vt:lpstr>
      <vt:lpstr>Неравенства пророка (prophet)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Revenue?</vt:lpstr>
      <vt:lpstr>Вопросы?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1558</cp:revision>
  <cp:lastPrinted>2012-05-18T12:50:28Z</cp:lastPrinted>
  <dcterms:created xsi:type="dcterms:W3CDTF">2010-05-06T17:54:24Z</dcterms:created>
  <dcterms:modified xsi:type="dcterms:W3CDTF">2021-12-19T15:58:12Z</dcterms:modified>
</cp:coreProperties>
</file>