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handoutMasterIdLst>
    <p:handoutMasterId r:id="rId18"/>
  </p:handoutMasterIdLst>
  <p:sldIdLst>
    <p:sldId id="424" r:id="rId2"/>
    <p:sldId id="918" r:id="rId3"/>
    <p:sldId id="894" r:id="rId4"/>
    <p:sldId id="886" r:id="rId5"/>
    <p:sldId id="887" r:id="rId6"/>
    <p:sldId id="888" r:id="rId7"/>
    <p:sldId id="889" r:id="rId8"/>
    <p:sldId id="897" r:id="rId9"/>
    <p:sldId id="899" r:id="rId10"/>
    <p:sldId id="900" r:id="rId11"/>
    <p:sldId id="799" r:id="rId12"/>
    <p:sldId id="764" r:id="rId13"/>
    <p:sldId id="796" r:id="rId14"/>
    <p:sldId id="797" r:id="rId15"/>
    <p:sldId id="798" r:id="rId1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aus Carrot" initials="NC" lastIdx="3" clrIdx="0">
    <p:extLst>
      <p:ext uri="{19B8F6BF-5375-455C-9EA6-DF929625EA0E}">
        <p15:presenceInfo xmlns:p15="http://schemas.microsoft.com/office/powerpoint/2012/main" userId="2c8075133c621538" providerId="Windows Live"/>
      </p:ext>
    </p:extLst>
  </p:cmAuthor>
  <p:cmAuthor id="2" name="Microsoft Office User" initials="MOU" lastIdx="2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99694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656" autoAdjust="0"/>
    <p:restoredTop sz="96006" autoAdjust="0"/>
  </p:normalViewPr>
  <p:slideViewPr>
    <p:cSldViewPr>
      <p:cViewPr varScale="1">
        <p:scale>
          <a:sx n="97" d="100"/>
          <a:sy n="97" d="100"/>
        </p:scale>
        <p:origin x="200" y="5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714" cy="465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814" y="0"/>
            <a:ext cx="3042714" cy="465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41392-2E20-4440-8D25-5985116F8BD6}" type="datetimeFigureOut">
              <a:rPr lang="en-CA" smtClean="0"/>
              <a:pPr/>
              <a:t>2021-12-26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416"/>
            <a:ext cx="3042714" cy="465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814" y="8842416"/>
            <a:ext cx="3042714" cy="465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485AD-3962-45F0-B0D0-1F2169562E0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334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25D12-D5CC-4F58-B344-81231D99A28C}" type="datetimeFigureOut">
              <a:rPr lang="en-US" smtClean="0"/>
              <a:pPr/>
              <a:t>12/26/21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4505A-1B29-4261-B5D1-3E5D4D4E9F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4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2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5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4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7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1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1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9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0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2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9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9139C-1ABD-4662-B9C4-D8A9374562C7}" type="datetimeFigureOut">
              <a:rPr lang="en-US" smtClean="0"/>
              <a:pPr/>
              <a:t>12/26/21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21.jpe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20.png"/><Relationship Id="rId18" Type="http://schemas.openxmlformats.org/officeDocument/2006/relationships/image" Target="../media/image8.jpeg"/><Relationship Id="rId3" Type="http://schemas.openxmlformats.org/officeDocument/2006/relationships/image" Target="../media/image3.jpeg"/><Relationship Id="rId21" Type="http://schemas.openxmlformats.org/officeDocument/2006/relationships/image" Target="../media/image41.png"/><Relationship Id="rId7" Type="http://schemas.openxmlformats.org/officeDocument/2006/relationships/image" Target="../media/image5.png"/><Relationship Id="rId17" Type="http://schemas.openxmlformats.org/officeDocument/2006/relationships/image" Target="../media/image7.jpeg"/><Relationship Id="rId2" Type="http://schemas.openxmlformats.org/officeDocument/2006/relationships/image" Target="../media/image2.png"/><Relationship Id="rId16" Type="http://schemas.openxmlformats.org/officeDocument/2006/relationships/image" Target="../media/image150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4.png"/><Relationship Id="rId15" Type="http://schemas.openxmlformats.org/officeDocument/2006/relationships/image" Target="../media/image140.png"/><Relationship Id="rId19" Type="http://schemas.openxmlformats.org/officeDocument/2006/relationships/image" Target="../media/image9.jpeg"/><Relationship Id="rId4" Type="http://schemas.openxmlformats.org/officeDocument/2006/relationships/image" Target="../media/image310.png"/><Relationship Id="rId9" Type="http://schemas.openxmlformats.org/officeDocument/2006/relationships/image" Target="../media/image6.jpg"/><Relationship Id="rId14" Type="http://schemas.openxmlformats.org/officeDocument/2006/relationships/image" Target="../media/image130.png"/><Relationship Id="rId2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39.png"/><Relationship Id="rId12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5" Type="http://schemas.openxmlformats.org/officeDocument/2006/relationships/tags" Target="../tags/tag5.xml"/><Relationship Id="rId10" Type="http://schemas.openxmlformats.org/officeDocument/2006/relationships/image" Target="../media/image13.png"/><Relationship Id="rId4" Type="http://schemas.openxmlformats.org/officeDocument/2006/relationships/tags" Target="../tags/tag4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00.png"/><Relationship Id="rId1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2600.png"/><Relationship Id="rId12" Type="http://schemas.openxmlformats.org/officeDocument/2006/relationships/image" Target="../media/image290.png"/><Relationship Id="rId17" Type="http://schemas.openxmlformats.org/officeDocument/2006/relationships/image" Target="../media/image19.jpeg"/><Relationship Id="rId2" Type="http://schemas.openxmlformats.org/officeDocument/2006/relationships/image" Target="../media/image16.jpeg"/><Relationship Id="rId16" Type="http://schemas.openxmlformats.org/officeDocument/2006/relationships/image" Target="../media/image5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80.png"/><Relationship Id="rId5" Type="http://schemas.openxmlformats.org/officeDocument/2006/relationships/image" Target="../media/image250.png"/><Relationship Id="rId15" Type="http://schemas.openxmlformats.org/officeDocument/2006/relationships/image" Target="../media/image6.jpg"/><Relationship Id="rId10" Type="http://schemas.openxmlformats.org/officeDocument/2006/relationships/image" Target="../media/image18.jpeg"/><Relationship Id="rId4" Type="http://schemas.openxmlformats.org/officeDocument/2006/relationships/image" Target="../media/image17.jpg"/><Relationship Id="rId9" Type="http://schemas.openxmlformats.org/officeDocument/2006/relationships/image" Target="../media/image270.png"/><Relationship Id="rId14" Type="http://schemas.openxmlformats.org/officeDocument/2006/relationships/image" Target="../media/image3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2187446"/>
          </a:xfrm>
          <a:solidFill>
            <a:schemeClr val="accent4"/>
          </a:solidFill>
          <a:ln w="76200" cmpd="sng"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dirty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Послесловие про аукционы</a:t>
            </a:r>
            <a:endParaRPr lang="en-US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5200"/>
            <a:ext cx="9144000" cy="2513680"/>
          </a:xfrm>
        </p:spPr>
        <p:txBody>
          <a:bodyPr>
            <a:noAutofit/>
          </a:bodyPr>
          <a:lstStyle/>
          <a:p>
            <a:r>
              <a:rPr lang="ru-RU" sz="2800" cap="small" dirty="0">
                <a:solidFill>
                  <a:schemeClr val="accent4"/>
                </a:solidFill>
              </a:rPr>
              <a:t>Лекция </a:t>
            </a:r>
            <a:r>
              <a:rPr lang="en-US" sz="2800" cap="small" dirty="0">
                <a:solidFill>
                  <a:schemeClr val="accent4"/>
                </a:solidFill>
              </a:rPr>
              <a:t>7 (</a:t>
            </a:r>
            <a:r>
              <a:rPr lang="az-Cyrl-AZ" sz="2800" cap="small" dirty="0">
                <a:solidFill>
                  <a:schemeClr val="accent4"/>
                </a:solidFill>
              </a:rPr>
              <a:t>часть</a:t>
            </a:r>
            <a:r>
              <a:rPr lang="en-US" sz="2800" cap="small" dirty="0">
                <a:solidFill>
                  <a:schemeClr val="accent4"/>
                </a:solidFill>
              </a:rPr>
              <a:t> </a:t>
            </a:r>
            <a:r>
              <a:rPr lang="az-Cyrl-AZ" sz="2800" cap="small" dirty="0">
                <a:solidFill>
                  <a:schemeClr val="accent4"/>
                </a:solidFill>
              </a:rPr>
              <a:t>про </a:t>
            </a:r>
            <a:endParaRPr lang="en-US" sz="2800" cap="small" dirty="0">
              <a:solidFill>
                <a:schemeClr val="accent4"/>
              </a:solidFill>
            </a:endParaRPr>
          </a:p>
          <a:p>
            <a:r>
              <a:rPr lang="az-Cyrl-AZ" sz="2800" cap="small" dirty="0">
                <a:solidFill>
                  <a:schemeClr val="accent4"/>
                </a:solidFill>
              </a:rPr>
              <a:t>"максимизация прибыли: многомерные типы"</a:t>
            </a:r>
            <a:r>
              <a:rPr lang="en-US" sz="2800" cap="small" dirty="0">
                <a:solidFill>
                  <a:schemeClr val="accent4"/>
                </a:solidFill>
              </a:rPr>
              <a:t>)</a:t>
            </a:r>
            <a:endParaRPr lang="en-US" sz="3600" b="1" cap="small" dirty="0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  <a:p>
            <a:r>
              <a:rPr lang="en-US" sz="28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Nick </a:t>
            </a:r>
            <a:r>
              <a:rPr lang="en-US" sz="2800" cap="small" dirty="0" err="1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Gravin</a:t>
            </a:r>
            <a:r>
              <a:rPr lang="en-US" sz="28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 </a:t>
            </a:r>
            <a:r>
              <a:rPr lang="en-US" sz="20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(</a:t>
            </a:r>
            <a:r>
              <a:rPr lang="ru-RU" sz="20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Николай </a:t>
            </a:r>
            <a:r>
              <a:rPr lang="ru-RU" sz="2000" cap="small" dirty="0" err="1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Гравин</a:t>
            </a:r>
            <a:r>
              <a:rPr lang="en-US" sz="20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)</a:t>
            </a:r>
          </a:p>
          <a:p>
            <a:pPr algn="l"/>
            <a:r>
              <a:rPr lang="en-US" sz="2800" cap="small" dirty="0"/>
              <a:t>		</a:t>
            </a:r>
            <a:endParaRPr lang="en-US" sz="2000" cap="small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Mechanism and Game Design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3415843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2824E-38B2-F94B-85E9-E3B5E03C13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CN" sz="2800" dirty="0"/>
                  <a:t>2 </a:t>
                </a:r>
                <a:r>
                  <a:rPr lang="az-Cyrl-AZ" sz="2800" dirty="0"/>
                  <a:t>независимых товара</a:t>
                </a:r>
                <a:r>
                  <a:rPr lang="en-CN" sz="2800" dirty="0"/>
                  <a:t>:</a:t>
                </a:r>
              </a:p>
              <a:p>
                <a:r>
                  <a:rPr lang="az-Cyrl-AZ" sz="2800" dirty="0"/>
                  <a:t>Оптимум</a:t>
                </a:r>
                <a:r>
                  <a:rPr lang="en-CN" sz="2800" dirty="0"/>
                  <a:t>: </a:t>
                </a:r>
                <a:r>
                  <a:rPr lang="az-Cyrl-AZ" sz="2800" dirty="0"/>
                  <a:t>предложить следующие опции</a:t>
                </a:r>
                <a:r>
                  <a:rPr lang="en-CN" sz="2800" dirty="0"/>
                  <a:t> </a:t>
                </a:r>
              </a:p>
              <a:p>
                <a:pPr lvl="1"/>
                <a:r>
                  <a:rPr lang="en-CN" sz="2400" dirty="0"/>
                  <a:t>       </a:t>
                </a:r>
                <a:r>
                  <a:rPr lang="en-US" sz="2400" dirty="0"/>
                  <a:t>  </a:t>
                </a:r>
                <a:r>
                  <a:rPr lang="az-Cyrl-AZ" sz="2400" dirty="0"/>
                  <a:t>и</a:t>
                </a:r>
                <a:r>
                  <a:rPr lang="en-US" sz="2400" dirty="0"/>
                  <a:t>           </a:t>
                </a:r>
                <a:r>
                  <a:rPr lang="az-Cyrl-AZ" sz="2400" dirty="0"/>
                  <a:t>за</a:t>
                </a:r>
                <a:r>
                  <a:rPr lang="en-CN" sz="2400" dirty="0"/>
                  <a:t> 4$</a:t>
                </a:r>
              </a:p>
              <a:p>
                <a:pPr lvl="1"/>
                <a:r>
                  <a:rPr lang="en-US" sz="2400" dirty="0"/>
                  <a:t>         </a:t>
                </a:r>
                <a:r>
                  <a:rPr lang="az-Cyrl-AZ" sz="2400" dirty="0"/>
                  <a:t>и </a:t>
                </a:r>
                <a:r>
                  <a:rPr lang="en-US" sz="2400" dirty="0"/>
                  <a:t>     </a:t>
                </a:r>
                <a:r>
                  <a:rPr lang="az-Cyrl-AZ" sz="2400" dirty="0"/>
                  <a:t>с вер.</a:t>
                </a:r>
                <a:r>
                  <a:rPr lang="en-CN" sz="2400" dirty="0"/>
                  <a:t> ½              </a:t>
                </a:r>
                <a:r>
                  <a:rPr lang="az-Cyrl-AZ" sz="2400" dirty="0"/>
                  <a:t>за</a:t>
                </a:r>
                <a:r>
                  <a:rPr lang="en-CN" sz="2400" dirty="0"/>
                  <a:t> 2.5$</a:t>
                </a:r>
              </a:p>
              <a:p>
                <a:pPr lvl="1"/>
                <a:r>
                  <a:rPr lang="en-CN" sz="2400" dirty="0"/>
                  <a:t> </a:t>
                </a:r>
                <a:r>
                  <a:rPr lang="az-Cyrl-AZ" sz="2400" dirty="0"/>
                  <a:t>ничего</a:t>
                </a:r>
                <a:r>
                  <a:rPr lang="en-CN" sz="2400" dirty="0"/>
                  <a:t> </a:t>
                </a:r>
              </a:p>
              <a:p>
                <a:r>
                  <a:rPr lang="az-Cyrl-AZ" sz="2800" u="sng" dirty="0"/>
                  <a:t>Не</a:t>
                </a:r>
                <a:r>
                  <a:rPr lang="az-Cyrl-AZ" sz="2800" dirty="0"/>
                  <a:t> монотонность</a:t>
                </a:r>
                <a:r>
                  <a:rPr lang="en-CN" sz="2800" dirty="0"/>
                  <a:t>:</a:t>
                </a:r>
              </a:p>
              <a:p>
                <a:pPr lvl="1"/>
                <a:r>
                  <a:rPr lang="az-Cyrl-AZ" sz="2400" dirty="0"/>
                  <a:t>Если </a:t>
                </a:r>
                <a:r>
                  <a:rPr lang="en-CN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CN" sz="2400" dirty="0"/>
                  <a:t> </a:t>
                </a:r>
                <a:r>
                  <a:rPr lang="az-Cyrl-AZ" sz="2400" dirty="0"/>
                  <a:t>статистически выше чем в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CN" sz="2400" dirty="0"/>
              </a:p>
              <a:p>
                <a:pPr lvl="1"/>
                <a:r>
                  <a:rPr lang="az-Cyrl-AZ" sz="2400" dirty="0"/>
                  <a:t>Иногда</a:t>
                </a:r>
                <a:r>
                  <a:rPr lang="en-CN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𝑂𝑝𝑡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𝑂𝑝𝑡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2824E-38B2-F94B-85E9-E3B5E03C13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840BDA85-52C7-684D-BB95-B2167DE5E5A3}"/>
              </a:ext>
            </a:extLst>
          </p:cNvPr>
          <p:cNvGrpSpPr/>
          <p:nvPr/>
        </p:nvGrpSpPr>
        <p:grpSpPr>
          <a:xfrm>
            <a:off x="4419600" y="1803595"/>
            <a:ext cx="2471189" cy="461665"/>
            <a:chOff x="4419600" y="1803595"/>
            <a:chExt cx="2471189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78EDE6C-90DD-C340-8EE9-4A15843500B4}"/>
                    </a:ext>
                  </a:extLst>
                </p:cNvPr>
                <p:cNvSpPr txBox="1"/>
                <p:nvPr/>
              </p:nvSpPr>
              <p:spPr>
                <a:xfrm>
                  <a:off x="4419600" y="1803595"/>
                  <a:ext cx="247118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SG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sz="2400" b="0" i="1" dirty="0" smtClean="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{1,3}</m:t>
                        </m:r>
                      </m:oMath>
                    </m:oMathPara>
                  </a14:m>
                  <a:endParaRPr lang="en-SG" sz="28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78EDE6C-90DD-C340-8EE9-4A15843500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1803595"/>
                  <a:ext cx="2471189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C2CC7F9-E173-2A43-ABAC-F9BFCF52B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855" y="1842601"/>
              <a:ext cx="435408" cy="38098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5A1DB2-BD94-CE4B-BF93-17399433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Пример оптимума (2 товара)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1B6FCC-8DAC-4C43-9845-F2B26534F561}"/>
              </a:ext>
            </a:extLst>
          </p:cNvPr>
          <p:cNvGrpSpPr/>
          <p:nvPr/>
        </p:nvGrpSpPr>
        <p:grpSpPr>
          <a:xfrm>
            <a:off x="4419600" y="1256806"/>
            <a:ext cx="2403863" cy="504227"/>
            <a:chOff x="4419600" y="1256806"/>
            <a:chExt cx="2403863" cy="5042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5ED74A-F1EB-E84E-8ECA-706F21E73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015" y="1256806"/>
              <a:ext cx="486853" cy="48902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83C5D86-9F66-DD40-AABA-2FF2B3D6F293}"/>
                    </a:ext>
                  </a:extLst>
                </p:cNvPr>
                <p:cNvSpPr txBox="1"/>
                <p:nvPr/>
              </p:nvSpPr>
              <p:spPr>
                <a:xfrm>
                  <a:off x="4419600" y="1299368"/>
                  <a:ext cx="24038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SG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sz="2400" b="0" i="1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{1,2} </m:t>
                        </m:r>
                      </m:oMath>
                    </m:oMathPara>
                  </a14:m>
                  <a:endParaRPr lang="en-SG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83C5D86-9F66-DD40-AABA-2FF2B3D6F2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1299368"/>
                  <a:ext cx="2403863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E573F20-F237-0B4C-8374-459A1E66B6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67000"/>
            <a:ext cx="335131" cy="336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507AE5-2F71-CE4A-90CC-F212828C91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67000"/>
            <a:ext cx="384717" cy="3366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11263D-3E6F-F843-8B99-6B41657162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4" y="3092373"/>
            <a:ext cx="335131" cy="3366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434F0B-0148-3D4B-A97C-1AFDD27B02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83" y="3092373"/>
            <a:ext cx="384717" cy="336627"/>
          </a:xfrm>
          <a:prstGeom prst="rect">
            <a:avLst/>
          </a:prstGeom>
        </p:spPr>
      </p:pic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E356D04B-6CC2-E04F-B223-E170824C3752}"/>
              </a:ext>
            </a:extLst>
          </p:cNvPr>
          <p:cNvSpPr/>
          <p:nvPr/>
        </p:nvSpPr>
        <p:spPr>
          <a:xfrm>
            <a:off x="6695313" y="2660919"/>
            <a:ext cx="1948411" cy="599767"/>
          </a:xfrm>
          <a:prstGeom prst="wedgeRectCallout">
            <a:avLst>
              <a:gd name="adj1" fmla="val -78937"/>
              <a:gd name="adj2" fmla="val -482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dirty="0"/>
              <a:t>Requires </a:t>
            </a:r>
          </a:p>
          <a:p>
            <a:pPr algn="ctr"/>
            <a:r>
              <a:rPr lang="en-CN" dirty="0"/>
              <a:t>randomization</a:t>
            </a:r>
          </a:p>
        </p:txBody>
      </p:sp>
    </p:spTree>
    <p:extLst>
      <p:ext uri="{BB962C8B-B14F-4D97-AF65-F5344CB8AC3E}">
        <p14:creationId xmlns:p14="http://schemas.microsoft.com/office/powerpoint/2010/main" val="13235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45DDF-71D4-7246-BF31-4E10528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O(1) </a:t>
            </a:r>
            <a:r>
              <a:rPr lang="az-Cyrl-AZ" dirty="0"/>
              <a:t>от оптимума</a:t>
            </a:r>
            <a:endParaRPr lang="en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2FA09-93A3-2747-8EB8-535A369F59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4876800"/>
              </a:xfrm>
            </p:spPr>
            <p:txBody>
              <a:bodyPr>
                <a:normAutofit/>
              </a:bodyPr>
              <a:lstStyle/>
              <a:p>
                <a:r>
                  <a:rPr lang="en-CN" sz="2800" dirty="0"/>
                  <a:t>[</a:t>
                </a:r>
                <a:r>
                  <a:rPr lang="en-CN" sz="2800" dirty="0">
                    <a:solidFill>
                      <a:schemeClr val="tx2"/>
                    </a:solidFill>
                  </a:rPr>
                  <a:t>BILW FOCS’14</a:t>
                </a:r>
                <a:r>
                  <a:rPr lang="en-CN" sz="2800" dirty="0"/>
                  <a:t>]: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𝑆𝑟𝑒𝑣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𝐵𝑟𝑒𝑣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𝑂𝑝𝑡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/6</m:t>
                    </m:r>
                  </m:oMath>
                </a14:m>
                <a:endParaRPr lang="en-CN" sz="2800" dirty="0"/>
              </a:p>
              <a:p>
                <a:pPr lvl="1"/>
                <a:r>
                  <a:rPr lang="az-Cyrl-AZ" sz="2400" dirty="0"/>
                  <a:t>Лучший из: (а) продажа отдельно (б) продажа все вместе</a:t>
                </a:r>
                <a:endParaRPr lang="en-CN" sz="2400" dirty="0"/>
              </a:p>
              <a:p>
                <a:r>
                  <a:rPr lang="en-CN" sz="2800" dirty="0"/>
                  <a:t>Supermarket: best{Srev, Brev} </a:t>
                </a:r>
                <a:r>
                  <a:rPr lang="az-Cyrl-AZ" sz="2800" dirty="0"/>
                  <a:t>какой смысл</a:t>
                </a:r>
                <a:r>
                  <a:rPr lang="en-CN" sz="2800" dirty="0"/>
                  <a:t>?</a:t>
                </a:r>
              </a:p>
              <a:p>
                <a:pPr lvl="1"/>
                <a:r>
                  <a:rPr lang="az-Cyrl-AZ" sz="2400" dirty="0"/>
                  <a:t>Странность</a:t>
                </a:r>
                <a:r>
                  <a:rPr lang="en-CN" sz="2400" dirty="0"/>
                  <a:t> Brev: </a:t>
                </a:r>
                <a:r>
                  <a:rPr lang="az-Cyrl-AZ" sz="2400" dirty="0"/>
                  <a:t>себестоимость товара</a:t>
                </a:r>
                <a:r>
                  <a:rPr lang="en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N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N" sz="2400" dirty="0"/>
                  <a:t>)</a:t>
                </a:r>
              </a:p>
              <a:p>
                <a:pPr lvl="1"/>
                <a:r>
                  <a:rPr lang="az-Cyrl-AZ" sz="2400" dirty="0"/>
                  <a:t>Т.е.</a:t>
                </a:r>
                <a:r>
                  <a:rPr lang="en-CN" sz="2400" dirty="0"/>
                  <a:t>, </a:t>
                </a:r>
                <a14:m>
                  <m:oMath xmlns:m="http://schemas.openxmlformats.org/officeDocument/2006/math">
                    <m:r>
                      <a:rPr lang="az-Cyrl-AZ" sz="2400" i="1">
                        <a:latin typeface="Cambria Math" panose="02040503050406030204" pitchFamily="18" charset="0"/>
                      </a:rPr>
                      <m:t>Прибыль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CN" sz="2400" dirty="0"/>
              </a:p>
              <a:p>
                <a:pPr lvl="1"/>
                <a:r>
                  <a:rPr lang="az-Cyrl-AZ" sz="2400" dirty="0"/>
                  <a:t>Сведение</a:t>
                </a:r>
                <a:r>
                  <a:rPr lang="en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N" sz="2400" dirty="0"/>
                  <a:t> </a:t>
                </a:r>
                <a:r>
                  <a:rPr lang="az-Cyrl-AZ" sz="2400" dirty="0"/>
                  <a:t>к</a:t>
                </a:r>
                <a:r>
                  <a:rPr lang="en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CN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N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N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N" sz="24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CN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CN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N" sz="2400" dirty="0"/>
                  <a:t> </a:t>
                </a:r>
                <a:r>
                  <a:rPr lang="az-Cyrl-AZ" sz="2400" dirty="0"/>
                  <a:t>м.б. отрицательно</a:t>
                </a:r>
                <a:r>
                  <a:rPr lang="en-CN" sz="2400" dirty="0"/>
                  <a:t>.</a:t>
                </a:r>
              </a:p>
              <a:p>
                <a:pPr lvl="1"/>
                <a:r>
                  <a:rPr lang="az-Cyrl-AZ" sz="2300" dirty="0"/>
                  <a:t>Членский взнос</a:t>
                </a:r>
                <a:r>
                  <a:rPr lang="en-CN" sz="2300" dirty="0"/>
                  <a:t>: </a:t>
                </a:r>
                <a:r>
                  <a:rPr lang="az-Cyrl-AZ" sz="2300" dirty="0"/>
                  <a:t>цена за право войти в магазин</a:t>
                </a:r>
                <a:endParaRPr lang="en-CN" sz="2300" dirty="0"/>
              </a:p>
              <a:p>
                <a:pPr lvl="2"/>
                <a:r>
                  <a:rPr lang="az-Cyrl-AZ" dirty="0"/>
                  <a:t>совмещает</a:t>
                </a:r>
                <a:r>
                  <a:rPr lang="en-US" dirty="0"/>
                  <a:t> </a:t>
                </a:r>
                <a:r>
                  <a:rPr lang="en-US" dirty="0" err="1"/>
                  <a:t>Srev</a:t>
                </a:r>
                <a:r>
                  <a:rPr lang="en-US" dirty="0"/>
                  <a:t>, </a:t>
                </a:r>
                <a:r>
                  <a:rPr lang="en-US" dirty="0" err="1"/>
                  <a:t>Brev</a:t>
                </a:r>
                <a:r>
                  <a:rPr lang="en-US" dirty="0"/>
                  <a:t> + </a:t>
                </a:r>
                <a:r>
                  <a:rPr lang="az-Cyrl-AZ" dirty="0"/>
                  <a:t>можно свести к</a:t>
                </a:r>
                <a:r>
                  <a:rPr lang="en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⁡( </m:t>
                        </m:r>
                        <m:r>
                          <a:rPr lang="en-CN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N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endParaRPr lang="en-CN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2FA09-93A3-2747-8EB8-535A369F59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4876800"/>
              </a:xfrm>
              <a:blipFill>
                <a:blip r:embed="rId2"/>
                <a:stretch>
                  <a:fillRect l="-1304" t="-155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8B1C125-8922-C947-9B76-473D810A9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24400"/>
            <a:ext cx="863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6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ru-RU" dirty="0"/>
              <a:t>Вопросы?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8829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AC125-66E5-3549-A839-80725D25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az-Cyrl-AZ" dirty="0"/>
              <a:t>Простые </a:t>
            </a:r>
            <a:r>
              <a:rPr lang="en-US" dirty="0"/>
              <a:t>vs</a:t>
            </a:r>
            <a:r>
              <a:rPr lang="az-Cyrl-AZ" dirty="0"/>
              <a:t> оптимальные механизмы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1C76E-738F-594E-A448-AA4D1EDBA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z-Cyrl-AZ" sz="2800" dirty="0"/>
              <a:t>Оптимальные механизмы</a:t>
            </a:r>
            <a:endParaRPr lang="en-CN" sz="2800" dirty="0"/>
          </a:p>
          <a:p>
            <a:pPr lvl="1"/>
            <a:r>
              <a:rPr lang="az-Cyrl-AZ" sz="2400" dirty="0"/>
              <a:t>Могут использовать лотереи</a:t>
            </a:r>
            <a:r>
              <a:rPr lang="en-US" sz="2400" dirty="0"/>
              <a:t>,</a:t>
            </a:r>
            <a:r>
              <a:rPr lang="az-Cyrl-AZ" sz="2400" dirty="0"/>
              <a:t> даже когда типы</a:t>
            </a:r>
            <a:r>
              <a:rPr lang="en-CN" sz="2400" dirty="0"/>
              <a:t> i.i.d.</a:t>
            </a:r>
          </a:p>
          <a:p>
            <a:pPr lvl="1"/>
            <a:r>
              <a:rPr lang="az-Cyrl-AZ" sz="2400" dirty="0"/>
              <a:t>Не монотонны: большие </a:t>
            </a:r>
            <a:r>
              <a:rPr lang="en-US" sz="2400" dirty="0"/>
              <a:t>F</a:t>
            </a:r>
            <a:r>
              <a:rPr lang="az-Cyrl-AZ" sz="2400" dirty="0"/>
              <a:t> ведут к меньшей прибыли</a:t>
            </a:r>
            <a:endParaRPr lang="en-CN" sz="2400" dirty="0"/>
          </a:p>
          <a:p>
            <a:pPr lvl="1"/>
            <a:r>
              <a:rPr lang="az-Cyrl-AZ" sz="2400" dirty="0"/>
              <a:t>Другие сложности</a:t>
            </a:r>
            <a:r>
              <a:rPr lang="en-CN" sz="2400" dirty="0"/>
              <a:t>.</a:t>
            </a:r>
          </a:p>
          <a:p>
            <a:r>
              <a:rPr lang="az-Cyrl-AZ" sz="2800" dirty="0"/>
              <a:t>Простые и практичные механизмы</a:t>
            </a:r>
            <a:endParaRPr lang="en-CN" sz="2800" dirty="0"/>
          </a:p>
          <a:p>
            <a:pPr lvl="1"/>
            <a:r>
              <a:rPr lang="az-Cyrl-AZ" sz="2400" dirty="0"/>
              <a:t>Как много прибыли мы теряем по сравнению с</a:t>
            </a:r>
            <a:r>
              <a:rPr lang="en-CN" sz="2400" dirty="0"/>
              <a:t> opt?</a:t>
            </a:r>
          </a:p>
          <a:p>
            <a:pPr lvl="1"/>
            <a:r>
              <a:rPr lang="az-Cyrl-AZ" sz="2400" dirty="0"/>
              <a:t>Можно ли получить </a:t>
            </a:r>
            <a:r>
              <a:rPr lang="en-US" sz="2400" dirty="0"/>
              <a:t>O(1) </a:t>
            </a:r>
            <a:r>
              <a:rPr lang="az-Cyrl-AZ" sz="2400" dirty="0"/>
              <a:t>часть от</a:t>
            </a:r>
            <a:r>
              <a:rPr lang="en-US" sz="2400" dirty="0"/>
              <a:t> </a:t>
            </a:r>
            <a:r>
              <a:rPr lang="en-CN" sz="2400" dirty="0"/>
              <a:t>opt </a:t>
            </a:r>
            <a:r>
              <a:rPr lang="az-Cyrl-AZ" sz="2400" dirty="0"/>
              <a:t> прибыли</a:t>
            </a:r>
            <a:r>
              <a:rPr lang="en-CN" sz="2400" dirty="0"/>
              <a:t>?</a:t>
            </a:r>
          </a:p>
          <a:p>
            <a:pPr lvl="1"/>
            <a:r>
              <a:rPr lang="az-Cyrl-AZ" sz="2400" dirty="0"/>
              <a:t>Какие практичные механизмы хорошо себя ведут</a:t>
            </a:r>
            <a:r>
              <a:rPr lang="en-CN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807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E77FB-23E8-D945-9A5B-D0F14F19A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Selling separately is not good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5C0B8A-4125-8B49-9623-6B431B4B4E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CN" sz="2800" dirty="0"/>
                  <a:t>Item pricing – selling separately (revenue = Srev)</a:t>
                </a:r>
              </a:p>
              <a:p>
                <a:r>
                  <a:rPr lang="en-CN" sz="2800" dirty="0"/>
                  <a:t>[Hart/Nisan EC12] </a:t>
                </a:r>
                <a14:m>
                  <m:oMath xmlns:m="http://schemas.openxmlformats.org/officeDocument/2006/math">
                    <m:r>
                      <a:rPr lang="en-CN" sz="2800" i="1" dirty="0" smtClean="0">
                        <a:latin typeface="Cambria Math" panose="02040503050406030204" pitchFamily="18" charset="0"/>
                      </a:rPr>
                      <m:t>𝑆𝑟𝑒𝑣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𝑂𝑝𝑡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8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CN" sz="2800" dirty="0"/>
              </a:p>
              <a:p>
                <a:r>
                  <a:rPr lang="en-CN" sz="2800" dirty="0"/>
                  <a:t>n i.i.d. items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N" sz="28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CN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N" sz="2800" dirty="0"/>
                  <a:t> = equal revenue distribution</a:t>
                </a:r>
              </a:p>
              <a:p>
                <a:pPr lvl="1"/>
                <a:r>
                  <a:rPr lang="en-US" sz="2400" b="0" dirty="0"/>
                  <a:t>Support [1,H],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CN" sz="2400" dirty="0"/>
              </a:p>
              <a:p>
                <a:pPr lvl="1"/>
                <a:r>
                  <a:rPr lang="en-CN" sz="2400" dirty="0"/>
                  <a:t>Let </a:t>
                </a:r>
                <a14:m>
                  <m:oMath xmlns:m="http://schemas.openxmlformats.org/officeDocument/2006/math"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N" sz="2400" dirty="0"/>
                  <a:t>:  </a:t>
                </a:r>
                <a14:m>
                  <m:oMath xmlns:m="http://schemas.openxmlformats.org/officeDocument/2006/math"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CN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N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N" sz="240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N" sz="24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CN" sz="24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brk m:alnAt="63"/>
                          </m:rP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box>
                          <m:boxPr>
                            <m:ctrlPr>
                              <a:rPr lang="en-CN" sz="2400" i="1" dirty="0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CN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r>
                                  <m:rPr>
                                    <m:brk m:alnAt="63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func>
                      <m:funcPr>
                        <m:ctrlPr>
                          <a:rPr lang="en-CN" sz="24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N" sz="2400" i="0" dirty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CN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N" sz="240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CN" sz="2400" dirty="0"/>
                  <a:t>Selling separately: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𝑅𝑒</m:t>
                    </m:r>
                    <m:sSub>
                      <m:sSubPr>
                        <m:ctrlPr>
                          <a:rPr lang="en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N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𝑅𝑒𝑣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⋅1=</m:t>
                    </m:r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CN" sz="2400" dirty="0"/>
              </a:p>
              <a:p>
                <a:pPr lvl="1"/>
                <a:r>
                  <a:rPr lang="en-CN" sz="2400" dirty="0"/>
                  <a:t>Selling 1 bundle @</a:t>
                </a:r>
                <a14:m>
                  <m:oMath xmlns:m="http://schemas.openxmlformats.org/officeDocument/2006/math"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CN" sz="2400" i="1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CN" sz="2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N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N" sz="24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CN" sz="2400" i="1" dirty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CN" sz="2400" i="1" dirty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CN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N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CN" sz="24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</m:e>
                        </m:nary>
                        <m:r>
                          <a:rPr lang="en-CN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&gt;</m:t>
                    </m:r>
                    <m:box>
                      <m:box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&gt;</m:t>
                    </m:r>
                    <m:box>
                      <m:box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lang="en-US" sz="2400" b="0" dirty="0"/>
              </a:p>
              <a:p>
                <a:pPr lvl="1"/>
                <a:r>
                  <a:rPr lang="en-CN" sz="2400" dirty="0"/>
                  <a:t>Thus </a:t>
                </a:r>
                <a14:m>
                  <m:oMath xmlns:m="http://schemas.openxmlformats.org/officeDocument/2006/math"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𝑂𝑝𝑡</m:t>
                    </m:r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&gt; 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5C0B8A-4125-8B49-9623-6B431B4B4E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81" b="-392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98417A-05E0-3543-B11D-E4CF2795AD81}"/>
                  </a:ext>
                </a:extLst>
              </p:cNvPr>
              <p:cNvSpPr txBox="1"/>
              <p:nvPr/>
            </p:nvSpPr>
            <p:spPr>
              <a:xfrm>
                <a:off x="5410200" y="3401516"/>
                <a:ext cx="26728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N" sz="2400" i="1" dirty="0">
                          <a:latin typeface="Cambria Math" panose="02040503050406030204" pitchFamily="18" charset="0"/>
                        </a:rPr>
                        <m:t>𝑑𝑓</m:t>
                      </m:r>
                      <m:d>
                        <m:dPr>
                          <m:ctrlPr>
                            <a:rPr lang="en-C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N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N" sz="2400" i="1" dirty="0">
                          <a:latin typeface="Cambria Math" panose="02040503050406030204" pitchFamily="18" charset="0"/>
                        </a:rPr>
                        <m:t>=1/</m:t>
                      </m:r>
                      <m:sSup>
                        <m:sSupPr>
                          <m:ctrlPr>
                            <a:rPr lang="en-CN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N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N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98417A-05E0-3543-B11D-E4CF2795A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401516"/>
                <a:ext cx="2672848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30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DC34-A441-8C45-9B3D-9DC0BC15C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Selling 1 bundle is not good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AE932-95B4-DF42-AB5D-39AB609121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N" sz="2800" dirty="0"/>
                  <a:t>[Hart/Nisan 12] (revenue 1 bundle)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N" sz="2800" i="1" dirty="0">
                        <a:latin typeface="Cambria Math" panose="02040503050406030204" pitchFamily="18" charset="0"/>
                      </a:rPr>
                      <m:t>𝑟𝑒𝑣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𝑂𝑝𝑡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CN" dirty="0"/>
              </a:p>
              <a:p>
                <a:r>
                  <a:rPr lang="en-US" sz="2600" dirty="0"/>
                  <a:t>n</a:t>
                </a:r>
                <a:r>
                  <a:rPr lang="en-CN" sz="2600" dirty="0"/>
                  <a:t> independent items: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N" sz="26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∼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. 1−</m:t>
                        </m:r>
                        <m:box>
                          <m:box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6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6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,  </m:t>
                        </m:r>
                        <m:sSup>
                          <m:sSupPr>
                            <m:ctrlP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.  </m:t>
                        </m:r>
                        <m:box>
                          <m:box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6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6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e>
                    </m:d>
                  </m:oMath>
                </a14:m>
                <a:endParaRPr lang="en-CN" sz="2600" dirty="0"/>
              </a:p>
              <a:p>
                <a:pPr lvl="1"/>
                <a:r>
                  <a:rPr lang="en-CN" sz="2400" dirty="0"/>
                  <a:t>Brev @p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CN" sz="2400" dirty="0"/>
                  <a:t> </a:t>
                </a:r>
                <a14:m>
                  <m:oMath xmlns:m="http://schemas.openxmlformats.org/officeDocument/2006/math"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𝐵𝑟𝑒𝑣</m:t>
                    </m:r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…+</m:t>
                        </m: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CN" sz="2400" dirty="0"/>
              </a:p>
              <a:p>
                <a:pPr lvl="1"/>
                <a:r>
                  <a:rPr lang="en-CN" sz="2400" dirty="0"/>
                  <a:t>Thus </a:t>
                </a:r>
                <a14:m>
                  <m:oMath xmlns:m="http://schemas.openxmlformats.org/officeDocument/2006/math">
                    <m:r>
                      <a:rPr lang="en-CN" sz="2400" i="1" dirty="0">
                        <a:latin typeface="Cambria Math" panose="02040503050406030204" pitchFamily="18" charset="0"/>
                      </a:rPr>
                      <m:t>𝐵𝑟𝑒𝑣</m:t>
                    </m:r>
                    <m:r>
                      <a:rPr lang="en-CN" sz="2400" i="1" dirty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N" sz="2400" dirty="0"/>
                  <a:t> </a:t>
                </a:r>
                <a:r>
                  <a:rPr lang="en-CN" sz="2400" dirty="0">
                    <a:solidFill>
                      <a:srgbClr val="00B0F0"/>
                    </a:solidFill>
                  </a:rPr>
                  <a:t>2</a:t>
                </a:r>
              </a:p>
              <a:p>
                <a:pPr lvl="1"/>
                <a:r>
                  <a:rPr lang="en-CN" sz="2400" dirty="0"/>
                  <a:t>Selling separately:</a:t>
                </a:r>
                <a14:m>
                  <m:oMath xmlns:m="http://schemas.openxmlformats.org/officeDocument/2006/math"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𝑆𝑟𝑒𝑣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nary>
                  </m:oMath>
                </a14:m>
                <a:endParaRPr lang="en-CN" sz="2400" dirty="0"/>
              </a:p>
              <a:p>
                <a:pPr lvl="1"/>
                <a:r>
                  <a:rPr lang="en-CN" sz="2400" dirty="0"/>
                  <a:t>Thus </a:t>
                </a:r>
                <a14:m>
                  <m:oMath xmlns:m="http://schemas.openxmlformats.org/officeDocument/2006/math">
                    <m:r>
                      <a:rPr lang="en-CN" sz="2400" i="1" dirty="0">
                        <a:latin typeface="Cambria Math" panose="02040503050406030204" pitchFamily="18" charset="0"/>
                      </a:rPr>
                      <m:t>𝑂𝑝𝑡</m:t>
                    </m:r>
                    <m:r>
                      <a:rPr lang="en-CN" sz="2400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AE932-95B4-DF42-AB5D-39AB609121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73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9225A-8F82-4F45-AE1E-FBD028D2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В прошлый раз</a:t>
            </a:r>
            <a:endParaRPr lang="en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A64198-DD8A-8A45-830C-D8048159F3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az-Cyrl-AZ" sz="2800" dirty="0"/>
                  <a:t>Максимизировать </a:t>
                </a:r>
                <a:r>
                  <a:rPr lang="en-US" sz="2800" dirty="0"/>
                  <a:t>welfare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N" sz="2800" dirty="0"/>
                  <a:t> VCG</a:t>
                </a:r>
              </a:p>
              <a:p>
                <a:pPr lvl="1"/>
                <a:r>
                  <a:rPr lang="en-US" sz="2400" dirty="0"/>
                  <a:t>max</a:t>
                </a:r>
                <a:r>
                  <a:rPr lang="az-Cyrl-AZ" sz="2400" dirty="0"/>
                  <a:t> </a:t>
                </a:r>
                <a:r>
                  <a:rPr lang="en-US" sz="2400" dirty="0"/>
                  <a:t>welfare </a:t>
                </a:r>
                <a:r>
                  <a:rPr lang="az-Cyrl-AZ" sz="2400" dirty="0"/>
                  <a:t>для каждого</a:t>
                </a:r>
                <a:r>
                  <a:rPr lang="en-US" sz="2400" dirty="0"/>
                  <a:t> </a:t>
                </a:r>
                <a:r>
                  <a:rPr lang="az-Cyrl-AZ" sz="2400" dirty="0"/>
                  <a:t>вектора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z-Cyrl-AZ" sz="2400" dirty="0"/>
                  <a:t> типов</a:t>
                </a:r>
                <a:endParaRPr lang="en-US" sz="2400" dirty="0"/>
              </a:p>
              <a:p>
                <a:pPr lvl="1"/>
                <a:r>
                  <a:rPr lang="az-Cyrl-AZ" sz="2400" dirty="0"/>
                  <a:t>работает для многомерных типов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en-CN" sz="2400" dirty="0"/>
              </a:p>
              <a:p>
                <a:pPr lvl="1"/>
                <a:endParaRPr lang="en-CN" sz="2400" dirty="0"/>
              </a:p>
              <a:p>
                <a:r>
                  <a:rPr lang="en-US" sz="2800" dirty="0"/>
                  <a:t>Max </a:t>
                </a:r>
                <a:r>
                  <a:rPr lang="az-Cyrl-AZ" sz="2800" dirty="0"/>
                  <a:t>прибыль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N" sz="2800" dirty="0"/>
                  <a:t> Myerson (</a:t>
                </a:r>
                <a:r>
                  <a:rPr lang="az-Cyrl-AZ" sz="2800" dirty="0"/>
                  <a:t>одномерные типы</a:t>
                </a:r>
                <a:r>
                  <a:rPr lang="en-CN" sz="2800" dirty="0"/>
                  <a:t>)</a:t>
                </a:r>
              </a:p>
              <a:p>
                <a:pPr lvl="1"/>
                <a:r>
                  <a:rPr lang="en-US" sz="2400" dirty="0"/>
                  <a:t>max</a:t>
                </a:r>
                <a:r>
                  <a:rPr lang="az-Cyrl-AZ" sz="2400" dirty="0"/>
                  <a:t> мат. ож. для распределения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N" sz="2400" dirty="0"/>
                  <a:t> </a:t>
                </a:r>
                <a:r>
                  <a:rPr lang="az-Cyrl-AZ" sz="2400" dirty="0"/>
                  <a:t>типов</a:t>
                </a:r>
                <a:endParaRPr lang="en-US" sz="2400" dirty="0"/>
              </a:p>
              <a:p>
                <a:pPr lvl="1"/>
                <a:r>
                  <a:rPr lang="az-Cyrl-AZ" sz="2400" dirty="0"/>
                  <a:t>работает только для одномерных типов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CN" sz="2400" dirty="0"/>
              </a:p>
              <a:p>
                <a:pPr lvl="1"/>
                <a:endParaRPr lang="en-CN" sz="2400" dirty="0"/>
              </a:p>
              <a:p>
                <a:r>
                  <a:rPr lang="az-Cyrl-AZ" sz="2800" dirty="0"/>
                  <a:t>А что с прибылью для многомерных типов?</a:t>
                </a:r>
                <a:endParaRPr lang="en-CN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A64198-DD8A-8A45-830C-D8048159F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05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Покупатели с многомерными типами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5434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Пример: 1 покупатель</a:t>
            </a: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6675688" y="1981200"/>
            <a:ext cx="1477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Продавец</a:t>
            </a:r>
            <a:endParaRPr lang="en-SG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85800" y="1976133"/>
            <a:ext cx="1692386" cy="2875998"/>
            <a:chOff x="494585" y="1295400"/>
            <a:chExt cx="1692386" cy="2875998"/>
          </a:xfrm>
        </p:grpSpPr>
        <p:sp>
          <p:nvSpPr>
            <p:cNvPr id="6" name="TextBox 5"/>
            <p:cNvSpPr txBox="1"/>
            <p:nvPr/>
          </p:nvSpPr>
          <p:spPr>
            <a:xfrm>
              <a:off x="494585" y="1295400"/>
              <a:ext cx="1692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Покупатель</a:t>
              </a:r>
              <a:endParaRPr lang="en-SG" sz="24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28" y="1852638"/>
              <a:ext cx="1159380" cy="231876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943532" y="2553906"/>
            <a:ext cx="2016321" cy="526118"/>
            <a:chOff x="1726611" y="1873173"/>
            <a:chExt cx="2016321" cy="52611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9" y="1873173"/>
              <a:ext cx="486853" cy="48902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726611" y="1937626"/>
                  <a:ext cx="20163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SG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sz="2400" b="0" i="1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d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SG" sz="2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6611" y="1937626"/>
                  <a:ext cx="2016321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1939664" y="3420903"/>
            <a:ext cx="2017347" cy="461665"/>
            <a:chOff x="1748449" y="2770189"/>
            <a:chExt cx="2017347" cy="46166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348" y="2770652"/>
              <a:ext cx="531817" cy="4612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748449" y="2770189"/>
                  <a:ext cx="201734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(        )</m:t>
                        </m:r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 =$</m:t>
                        </m:r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SG" sz="2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449" y="2770189"/>
                  <a:ext cx="2017347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1939536" y="4191448"/>
            <a:ext cx="2017347" cy="461665"/>
            <a:chOff x="1748321" y="3842961"/>
            <a:chExt cx="2017347" cy="46166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7576" y="3881967"/>
              <a:ext cx="435408" cy="38098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748321" y="3842961"/>
                  <a:ext cx="201734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(        )</m:t>
                        </m:r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 =$</m:t>
                        </m:r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SG" sz="28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321" y="3842961"/>
                  <a:ext cx="2017347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/>
          <p:cNvSpPr txBox="1"/>
          <p:nvPr/>
        </p:nvSpPr>
        <p:spPr>
          <a:xfrm>
            <a:off x="4798014" y="2014175"/>
            <a:ext cx="1678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Меню цен</a:t>
            </a:r>
            <a:r>
              <a:rPr lang="en-SG" sz="2400" dirty="0"/>
              <a:t>  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50" y="2406922"/>
            <a:ext cx="1743075" cy="26289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4635166" y="2521872"/>
            <a:ext cx="1865191" cy="526118"/>
            <a:chOff x="1726611" y="1873173"/>
            <a:chExt cx="1865191" cy="526118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9" y="1873173"/>
              <a:ext cx="486853" cy="48902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726611" y="1937626"/>
                  <a:ext cx="186519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SG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400" b="0" i="1" dirty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SG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a14:m>
                  <a:r>
                    <a:rPr lang="en-SG" sz="2400" dirty="0"/>
                    <a:t>2</a:t>
                  </a: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6611" y="1937626"/>
                  <a:ext cx="1865191" cy="4616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980" t="-10667" r="-3922" b="-3066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4629473" y="3047424"/>
            <a:ext cx="1866217" cy="461665"/>
            <a:chOff x="1748449" y="2770189"/>
            <a:chExt cx="1866217" cy="461665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348" y="2770652"/>
              <a:ext cx="531817" cy="4612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748449" y="2770189"/>
                  <a:ext cx="186621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SG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SG" sz="2400" b="0" i="1" dirty="0" smtClean="0">
                          <a:latin typeface="Cambria Math" panose="02040503050406030204" pitchFamily="18" charset="0"/>
                        </a:rPr>
                        <m:t>(        )=$</m:t>
                      </m:r>
                    </m:oMath>
                  </a14:m>
                  <a:r>
                    <a:rPr lang="en-SG" sz="2400" dirty="0"/>
                    <a:t>1</a:t>
                  </a: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449" y="2770189"/>
                  <a:ext cx="1866217" cy="4616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980" t="-10526" r="-4248" b="-2894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4629473" y="3535017"/>
            <a:ext cx="1960793" cy="523220"/>
            <a:chOff x="1748321" y="3842961"/>
            <a:chExt cx="1960793" cy="52322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7576" y="3881967"/>
              <a:ext cx="435408" cy="38098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748321" y="3842961"/>
                  <a:ext cx="1960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SG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SG" sz="2400" b="0" i="1" dirty="0" smtClean="0">
                          <a:latin typeface="Cambria Math" panose="02040503050406030204" pitchFamily="18" charset="0"/>
                        </a:rPr>
                        <m:t>(        )=$</m:t>
                      </m:r>
                    </m:oMath>
                  </a14:m>
                  <a:r>
                    <a:rPr lang="en-SG" sz="2800" dirty="0"/>
                    <a:t>1</a:t>
                  </a: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321" y="3842961"/>
                  <a:ext cx="1960793" cy="52322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10465" r="-1863" b="-3255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4629473" y="4093527"/>
            <a:ext cx="2017347" cy="543657"/>
            <a:chOff x="4381704" y="3412794"/>
            <a:chExt cx="2017347" cy="5436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4381704" y="3434515"/>
                  <a:ext cx="201734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(        ) =$3</m:t>
                        </m:r>
                      </m:oMath>
                    </m:oMathPara>
                  </a14:m>
                  <a:endParaRPr lang="en-SG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1704" y="3434515"/>
                  <a:ext cx="2017347" cy="4616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906" b="-17105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867" y="3412794"/>
              <a:ext cx="453048" cy="54365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15411" y="5182935"/>
            <a:ext cx="4715009" cy="574418"/>
            <a:chOff x="-116590" y="5865100"/>
            <a:chExt cx="4715009" cy="57441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387" y="5949136"/>
              <a:ext cx="296496" cy="35579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380" y="5949136"/>
              <a:ext cx="296496" cy="355795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1792" y="5865100"/>
              <a:ext cx="478682" cy="57441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-116590" y="5894796"/>
                  <a:ext cx="471500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400" dirty="0"/>
                    <a:t>Покупает</a:t>
                  </a:r>
                  <a:r>
                    <a:rPr lang="en-SG" sz="2400" dirty="0"/>
                    <a:t>        </a:t>
                  </a:r>
                  <a:r>
                    <a:rPr lang="ru-RU" sz="2400" dirty="0"/>
                    <a:t>с </a:t>
                  </a:r>
                  <a:r>
                    <a:rPr lang="en-US" sz="2400" dirty="0"/>
                    <a:t> </a:t>
                  </a:r>
                  <a:r>
                    <a:rPr lang="en-SG" sz="2400" dirty="0"/>
                    <a:t>max </a:t>
                  </a:r>
                  <a14:m>
                    <m:oMath xmlns:m="http://schemas.openxmlformats.org/officeDocument/2006/math"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SG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d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(    )</m:t>
                      </m:r>
                    </m:oMath>
                  </a14:m>
                  <a:endParaRPr lang="en-SG" sz="24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6590" y="5894796"/>
                  <a:ext cx="4715009" cy="461665"/>
                </a:xfrm>
                <a:prstGeom prst="rect">
                  <a:avLst/>
                </a:prstGeom>
                <a:blipFill>
                  <a:blip r:embed="rId20"/>
                  <a:stretch>
                    <a:fillRect l="-1938" t="-10526" b="-2894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3657600" y="6005484"/>
            <a:ext cx="5395066" cy="738664"/>
            <a:chOff x="4127740" y="5118365"/>
            <a:chExt cx="4608512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127740" y="5118365"/>
                  <a:ext cx="4608512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400" dirty="0"/>
                    <a:t>Хочет максимизировать прибыль</a:t>
                  </a:r>
                  <a:r>
                    <a:rPr lang="en-SG" sz="2400" dirty="0"/>
                    <a:t> </a:t>
                  </a:r>
                  <a14:m>
                    <m:oMath xmlns:m="http://schemas.openxmlformats.org/officeDocument/2006/math">
                      <m:r>
                        <a:rPr lang="en-SG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SG" sz="2400" i="1">
                          <a:latin typeface="Cambria Math" panose="02040503050406030204" pitchFamily="18" charset="0"/>
                        </a:rPr>
                        <m:t>(     )</m:t>
                      </m:r>
                    </m:oMath>
                  </a14:m>
                  <a:endParaRPr lang="en-SG" sz="2400" dirty="0"/>
                </a:p>
                <a:p>
                  <a:r>
                    <a:rPr lang="en-SG" dirty="0"/>
                    <a:t> </a:t>
                  </a: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7740" y="5118365"/>
                  <a:ext cx="4608512" cy="738664"/>
                </a:xfrm>
                <a:prstGeom prst="rect">
                  <a:avLst/>
                </a:prstGeom>
                <a:blipFill>
                  <a:blip r:embed="rId21"/>
                  <a:stretch>
                    <a:fillRect l="-1695" t="-6612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8454" y="5154319"/>
              <a:ext cx="308493" cy="370191"/>
            </a:xfrm>
            <a:prstGeom prst="rect">
              <a:avLst/>
            </a:prstGeom>
          </p:spPr>
        </p:pic>
      </p:grpSp>
      <p:sp>
        <p:nvSpPr>
          <p:cNvPr id="7" name="Rounded Rectangular Callout 6"/>
          <p:cNvSpPr/>
          <p:nvPr/>
        </p:nvSpPr>
        <p:spPr>
          <a:xfrm>
            <a:off x="247328" y="5160312"/>
            <a:ext cx="4477072" cy="619665"/>
          </a:xfrm>
          <a:prstGeom prst="wedgeRoundRectCallout">
            <a:avLst>
              <a:gd name="adj1" fmla="val -19356"/>
              <a:gd name="adj2" fmla="val -107302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0" name="Rounded Rectangular Callout 59"/>
          <p:cNvSpPr/>
          <p:nvPr/>
        </p:nvSpPr>
        <p:spPr>
          <a:xfrm>
            <a:off x="3657600" y="5917102"/>
            <a:ext cx="5265491" cy="619665"/>
          </a:xfrm>
          <a:prstGeom prst="wedgeRoundRectCallout">
            <a:avLst>
              <a:gd name="adj1" fmla="val 17745"/>
              <a:gd name="adj2" fmla="val -182476"/>
              <a:gd name="adj3" fmla="val 16667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0964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  <p:bldP spid="7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монополиста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>
                <a:normAutofit/>
              </a:bodyPr>
              <a:lstStyle/>
              <a:p>
                <a:r>
                  <a:rPr lang="ru-RU" sz="2800" dirty="0"/>
                  <a:t>1 продавец (монополист)</a:t>
                </a:r>
                <a:r>
                  <a:rPr lang="en-SG" sz="2800"/>
                  <a:t>, n </a:t>
                </a:r>
                <a:r>
                  <a:rPr lang="ru-RU" sz="2800"/>
                  <a:t>товаров</a:t>
                </a:r>
                <a:r>
                  <a:rPr lang="ru-RU" sz="2800" dirty="0"/>
                  <a:t>, 1 покупатель.</a:t>
                </a:r>
                <a:endParaRPr lang="en-SG" sz="2800" dirty="0"/>
              </a:p>
              <a:p>
                <a:r>
                  <a:rPr lang="ru-RU" sz="2800" dirty="0"/>
                  <a:t>Покупатель</a:t>
                </a:r>
                <a:r>
                  <a:rPr lang="en-SG" sz="2800" dirty="0"/>
                  <a:t>:  </a:t>
                </a:r>
                <a:r>
                  <a:rPr lang="ru-RU" sz="2800" dirty="0"/>
                  <a:t>ценности товаров</a:t>
                </a:r>
                <a:r>
                  <a:rPr lang="en-SG" sz="2800" dirty="0"/>
                  <a:t> </a:t>
                </a:r>
                <a:endParaRPr lang="en-SG" sz="2400" dirty="0"/>
              </a:p>
              <a:p>
                <a:pPr lvl="1"/>
                <a:r>
                  <a:rPr lang="ru-RU" sz="2400" dirty="0"/>
                  <a:t>линейные</a:t>
                </a:r>
                <a:r>
                  <a:rPr lang="en-SG" sz="2400" dirty="0"/>
                  <a:t>:</a:t>
                </a:r>
              </a:p>
              <a:p>
                <a:pPr lvl="1"/>
                <a:r>
                  <a:rPr lang="ru-RU" sz="2400" dirty="0"/>
                  <a:t>независимые</a:t>
                </a:r>
                <a:r>
                  <a:rPr lang="en-SG" sz="2400" dirty="0"/>
                  <a:t>: </a:t>
                </a:r>
              </a:p>
              <a:p>
                <a:r>
                  <a:rPr lang="ru-RU" sz="2800" dirty="0"/>
                  <a:t>Продавец:</a:t>
                </a:r>
                <a:r>
                  <a:rPr lang="en-SG" sz="2800" dirty="0"/>
                  <a:t> DSIC </a:t>
                </a:r>
                <a:r>
                  <a:rPr lang="ru-RU" sz="2800" dirty="0"/>
                  <a:t>аукцион</a:t>
                </a:r>
                <a:r>
                  <a:rPr lang="en-SG" sz="2800" dirty="0"/>
                  <a:t> </a:t>
                </a:r>
                <a14:m>
                  <m:oMath xmlns:m="http://schemas.openxmlformats.org/officeDocument/2006/math">
                    <m:r>
                      <a:rPr lang="en-SG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SG" sz="2800" dirty="0"/>
                  <a:t> </a:t>
                </a:r>
                <a:r>
                  <a:rPr lang="ru-RU" sz="2800" dirty="0"/>
                  <a:t>Меню (товары, платеж)</a:t>
                </a:r>
                <a:endParaRPr lang="en-SG" sz="2800" dirty="0"/>
              </a:p>
              <a:p>
                <a:pPr lvl="1"/>
                <a:r>
                  <a:rPr lang="ru-RU" sz="2400" dirty="0"/>
                  <a:t>покупатель выбирает</a:t>
                </a:r>
                <a:r>
                  <a:rPr lang="en-SG" sz="2400" dirty="0"/>
                  <a:t>: </a:t>
                </a:r>
              </a:p>
              <a:p>
                <a:pPr lvl="1"/>
                <a:endParaRPr lang="en-SG" sz="2400" dirty="0"/>
              </a:p>
              <a:p>
                <a:pPr lvl="1"/>
                <a:r>
                  <a:rPr lang="ru-RU" sz="2400" dirty="0"/>
                  <a:t>продавец</a:t>
                </a:r>
                <a:r>
                  <a:rPr lang="en-SG" sz="2400" dirty="0"/>
                  <a:t> max. </a:t>
                </a:r>
                <a:r>
                  <a:rPr lang="ru-RU" sz="2400" dirty="0"/>
                  <a:t>прибыль</a:t>
                </a:r>
                <a:r>
                  <a:rPr lang="en-SG" sz="2400" dirty="0"/>
                  <a:t>:  </a:t>
                </a:r>
              </a:p>
              <a:p>
                <a:endParaRPr lang="en-SG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>
                <a:blip r:embed="rId7"/>
                <a:stretch>
                  <a:fillRect l="-1309" t="-1348" r="-87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678136"/>
            <a:ext cx="4288231" cy="4475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82" y="2291576"/>
            <a:ext cx="3074518" cy="2531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175675"/>
            <a:ext cx="2715768" cy="2430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121351"/>
            <a:ext cx="4211116" cy="5045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008" y="4995392"/>
            <a:ext cx="2868320" cy="4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</a:t>
            </a: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6388671" y="960941"/>
            <a:ext cx="1477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Продавец</a:t>
            </a:r>
            <a:endParaRPr lang="en-SG" sz="24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296" y="1417638"/>
            <a:ext cx="3116634" cy="2337476"/>
          </a:xfrm>
        </p:spPr>
      </p:pic>
      <p:grpSp>
        <p:nvGrpSpPr>
          <p:cNvPr id="15" name="Group 14"/>
          <p:cNvGrpSpPr/>
          <p:nvPr/>
        </p:nvGrpSpPr>
        <p:grpSpPr>
          <a:xfrm>
            <a:off x="537853" y="972429"/>
            <a:ext cx="1692386" cy="2864510"/>
            <a:chOff x="397582" y="1306888"/>
            <a:chExt cx="1692386" cy="2864510"/>
          </a:xfrm>
        </p:grpSpPr>
        <p:sp>
          <p:nvSpPr>
            <p:cNvPr id="6" name="TextBox 5"/>
            <p:cNvSpPr txBox="1"/>
            <p:nvPr/>
          </p:nvSpPr>
          <p:spPr>
            <a:xfrm>
              <a:off x="397582" y="1306888"/>
              <a:ext cx="1692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Покупатель</a:t>
              </a:r>
              <a:endParaRPr lang="en-SG" sz="24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28" y="1852638"/>
              <a:ext cx="1159380" cy="231876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888720" y="1538714"/>
            <a:ext cx="2324611" cy="614363"/>
            <a:chOff x="1722743" y="1873173"/>
            <a:chExt cx="2324611" cy="61436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9" y="1873173"/>
              <a:ext cx="611632" cy="61436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722743" y="1964316"/>
                  <a:ext cx="232461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SG" sz="28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SG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sz="2800" b="0" i="1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d>
                        <m:r>
                          <a:rPr lang="en-SG" sz="280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SG" sz="2800" b="0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SG" sz="2800" i="1" dirty="0" smtClean="0"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a:rPr lang="en-SG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SG" sz="28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2743" y="1964316"/>
                  <a:ext cx="2324611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1888720" y="2405711"/>
            <a:ext cx="2246064" cy="543233"/>
            <a:chOff x="1748449" y="2770189"/>
            <a:chExt cx="2246064" cy="54323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348" y="2770652"/>
              <a:ext cx="625874" cy="5427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748449" y="2770189"/>
                  <a:ext cx="224606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SG" sz="28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SG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sz="2800" b="0" i="1" dirty="0" smtClean="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</m:e>
                        </m:d>
                        <m:r>
                          <a:rPr lang="en-SG" sz="2800" i="1" dirty="0" smtClean="0">
                            <a:latin typeface="Cambria Math" panose="02040503050406030204" pitchFamily="18" charset="0"/>
                          </a:rPr>
                          <m:t>=$</m:t>
                        </m:r>
                        <m:r>
                          <a:rPr lang="en-SG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SG" sz="28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449" y="2770189"/>
                  <a:ext cx="2246064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1888592" y="3181565"/>
            <a:ext cx="2246064" cy="532658"/>
            <a:chOff x="1748321" y="3842961"/>
            <a:chExt cx="2246064" cy="53265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7575" y="3881966"/>
              <a:ext cx="564175" cy="493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748321" y="3842961"/>
                  <a:ext cx="224606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SG" sz="28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SG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sz="2800" b="0" i="1" dirty="0" smtClean="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</m:e>
                        </m:d>
                        <m:r>
                          <a:rPr lang="en-SG" sz="2800" i="1" dirty="0" smtClean="0">
                            <a:latin typeface="Cambria Math" panose="02040503050406030204" pitchFamily="18" charset="0"/>
                          </a:rPr>
                          <m:t>=$</m:t>
                        </m:r>
                        <m:r>
                          <a:rPr lang="en-SG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SG" sz="28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321" y="3842961"/>
                  <a:ext cx="2246064" cy="52322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52400" y="3821542"/>
            <a:ext cx="6905480" cy="523220"/>
            <a:chOff x="457200" y="4329811"/>
            <a:chExt cx="6905480" cy="52322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97" y="4391450"/>
              <a:ext cx="398164" cy="39994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762" y="4459964"/>
              <a:ext cx="378775" cy="33142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761" y="4414217"/>
              <a:ext cx="506001" cy="43881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669" y="4391450"/>
              <a:ext cx="398164" cy="39994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0821" y="4391450"/>
              <a:ext cx="506001" cy="43881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688" y="4467910"/>
              <a:ext cx="378775" cy="3314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57200" y="4329811"/>
                  <a:ext cx="69054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SG" sz="28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SG" sz="2800" b="0" i="1" dirty="0" smtClean="0">
                          <a:latin typeface="Cambria Math" panose="02040503050406030204" pitchFamily="18" charset="0"/>
                        </a:rPr>
                        <m:t>(               )</m:t>
                      </m:r>
                      <m:r>
                        <a:rPr lang="en-SG" sz="2800" i="1" dirty="0" smtClean="0">
                          <a:latin typeface="Cambria Math" panose="02040503050406030204" pitchFamily="18" charset="0"/>
                        </a:rPr>
                        <m:t> =</m:t>
                      </m:r>
                    </m:oMath>
                  </a14:m>
                  <a:r>
                    <a:rPr lang="en-SG" sz="2800" dirty="0"/>
                    <a:t> </a:t>
                  </a:r>
                  <a14:m>
                    <m:oMath xmlns:m="http://schemas.openxmlformats.org/officeDocument/2006/math">
                      <m:r>
                        <a:rPr lang="en-SG" sz="2800" i="1" dirty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SG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800" i="1" dirty="0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d>
                      <m:r>
                        <a:rPr lang="en-SG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</m:e>
                      </m:d>
                      <m:r>
                        <a:rPr lang="en-SG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SG" sz="2800" b="0" i="1" dirty="0" smtClean="0">
                          <a:latin typeface="Cambria Math" panose="02040503050406030204" pitchFamily="18" charset="0"/>
                        </a:rPr>
                        <m:t>(   )</m:t>
                      </m:r>
                    </m:oMath>
                  </a14:m>
                  <a:endParaRPr lang="en-SG" sz="28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4329811"/>
                  <a:ext cx="6905480" cy="52322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44072" y="1629857"/>
                <a:ext cx="9619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800" i="1" dirty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SG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SG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072" y="1629857"/>
                <a:ext cx="961930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944072" y="2405711"/>
                <a:ext cx="9619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800" i="1" dirty="0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SG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072" y="2405711"/>
                <a:ext cx="961930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944072" y="3181565"/>
                <a:ext cx="9619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800" i="1" dirty="0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SG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072" y="3181565"/>
                <a:ext cx="961930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114836" y="3916009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[</a:t>
            </a:r>
            <a:r>
              <a:rPr lang="ru-RU" sz="2400" dirty="0"/>
              <a:t>линейная</a:t>
            </a:r>
            <a:r>
              <a:rPr lang="en-SG" sz="2400" dirty="0"/>
              <a:t>]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31" y="1363109"/>
            <a:ext cx="1586003" cy="2392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90500" y="4492430"/>
                <a:ext cx="8763000" cy="1732283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sz="2400" u="sng" dirty="0"/>
                  <a:t>Цены</a:t>
                </a:r>
                <a:endParaRPr lang="en-SG" sz="2400" u="sng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Отдельные цены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на каждый товар</a:t>
                </a:r>
                <a:r>
                  <a:rPr lang="en-SG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Можно купить любое множество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и заплатить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SG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SG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SG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Берет</a:t>
                </a:r>
                <a:r>
                  <a:rPr lang="en-SG" sz="2400" dirty="0"/>
                  <a:t>          : </a:t>
                </a:r>
                <a:r>
                  <a:rPr lang="ru-RU" sz="2400" dirty="0"/>
                  <a:t>фрукты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d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d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d>
                    <m:r>
                      <a:rPr lang="en-SG" sz="24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SG" sz="2400" dirty="0"/>
              </a:p>
              <a:p>
                <a:endParaRPr lang="en-SG" sz="2000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4492430"/>
                <a:ext cx="8763000" cy="1732283"/>
              </a:xfrm>
              <a:prstGeom prst="roundRect">
                <a:avLst/>
              </a:prstGeom>
              <a:blipFill>
                <a:blip r:embed="rId16"/>
                <a:stretch>
                  <a:fillRect t="-5903" r="-2843" b="-1631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46" y="5630955"/>
            <a:ext cx="268877" cy="24682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44" y="5500325"/>
            <a:ext cx="489986" cy="61687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94" y="5602641"/>
            <a:ext cx="276985" cy="2918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60" y="5608423"/>
            <a:ext cx="276985" cy="29189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34" y="5651161"/>
            <a:ext cx="268877" cy="24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1" grpId="0"/>
      <p:bldP spid="42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Оптимальный механизм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800" dirty="0"/>
                  <a:t>Оптимально ли продавать по отдельности</a:t>
                </a:r>
                <a:r>
                  <a:rPr lang="en-SG" sz="2800" dirty="0"/>
                  <a:t> </a:t>
                </a:r>
                <a:r>
                  <a:rPr lang="ru-RU" sz="2800" dirty="0"/>
                  <a:t>для</a:t>
                </a:r>
                <a:r>
                  <a:rPr lang="en-SG" sz="2800" dirty="0"/>
                  <a:t>  </a:t>
                </a:r>
                <a14:m>
                  <m:oMath xmlns:m="http://schemas.openxmlformats.org/officeDocument/2006/math"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SG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SG" sz="2800" dirty="0"/>
                  <a:t>?</a:t>
                </a:r>
              </a:p>
              <a:p>
                <a:endParaRPr lang="en-SG" sz="2800" dirty="0"/>
              </a:p>
              <a:p>
                <a:endParaRPr lang="en-SG" sz="2800" dirty="0"/>
              </a:p>
              <a:p>
                <a:endParaRPr lang="en-SG" sz="2800" dirty="0"/>
              </a:p>
              <a:p>
                <a:endParaRPr lang="en-SG" sz="2800" dirty="0"/>
              </a:p>
              <a:p>
                <a:endParaRPr lang="en-SG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34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762000" y="2865437"/>
                <a:ext cx="7620000" cy="1858963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sz="2400" dirty="0"/>
                  <a:t>Например</a:t>
                </a:r>
                <a:r>
                  <a:rPr lang="en-SG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SG" sz="2400" dirty="0"/>
                  <a:t> i.i.d.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𝑛𝑖</m:t>
                    </m:r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SG" sz="2400" dirty="0"/>
                  <a:t>, </a:t>
                </a:r>
                <a:r>
                  <a:rPr lang="ru-RU" sz="2400" dirty="0"/>
                  <a:t>т.е.</a:t>
                </a:r>
                <a:r>
                  <a:rPr lang="en-SG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SG" sz="2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SG" sz="24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𝑈𝑛𝑖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SG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sz="2400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SG" sz="24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Цены</a:t>
                </a:r>
                <a:r>
                  <a:rPr lang="en-SG" sz="2400" dirty="0"/>
                  <a:t>: max </a:t>
                </a:r>
                <a:r>
                  <a:rPr lang="ru-RU" sz="2400" dirty="0"/>
                  <a:t>прибыль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когда каждая цена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SG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Продавать все вместе</a:t>
                </a:r>
                <a:r>
                  <a:rPr lang="en-SG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∼</m:t>
                    </m:r>
                    <m:box>
                      <m:box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SG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SG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SG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SG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SG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(0,1)</m:t>
                        </m:r>
                      </m:e>
                    </m:box>
                  </m:oMath>
                </a14:m>
                <a:r>
                  <a:rPr lang="en-SG" sz="24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1 цена на весь сет</a:t>
                </a:r>
                <a:r>
                  <a:rPr lang="en-SG" sz="2400" dirty="0"/>
                  <a:t>: </a:t>
                </a:r>
                <a:r>
                  <a:rPr lang="ru-RU" sz="2400" dirty="0"/>
                  <a:t>прибыль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≈</m:t>
                    </m:r>
                    <m:box>
                      <m:box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SG" sz="2400" dirty="0"/>
                  <a:t>, </a:t>
                </a:r>
                <a:r>
                  <a:rPr lang="ru-RU" sz="2400" dirty="0"/>
                  <a:t>почти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SG" sz="2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65437"/>
                <a:ext cx="7620000" cy="1858963"/>
              </a:xfrm>
              <a:prstGeom prst="roundRect">
                <a:avLst/>
              </a:prstGeom>
              <a:blipFill>
                <a:blip r:embed="rId3"/>
                <a:stretch>
                  <a:fillRect b="-4045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768510" y="1915180"/>
            <a:ext cx="842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Нет</a:t>
            </a:r>
            <a:r>
              <a:rPr lang="en-SG" sz="2800" dirty="0">
                <a:solidFill>
                  <a:srgbClr val="FF0000"/>
                </a:solidFill>
              </a:rPr>
              <a:t>!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9205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Оптимальный механизм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800" dirty="0"/>
                  <a:t>Продавать все вместе</a:t>
                </a:r>
                <a:r>
                  <a:rPr lang="en-SG" sz="2800" dirty="0"/>
                  <a:t> </a:t>
                </a:r>
                <a:r>
                  <a:rPr lang="ru-RU" sz="2800" dirty="0"/>
                  <a:t>для</a:t>
                </a:r>
                <a:r>
                  <a:rPr lang="en-SG" sz="2800" dirty="0"/>
                  <a:t>  </a:t>
                </a:r>
                <a14:m>
                  <m:oMath xmlns:m="http://schemas.openxmlformats.org/officeDocument/2006/math">
                    <m:r>
                      <a:rPr lang="en-SG" sz="2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SG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SG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800" i="1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SG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SG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SG" sz="2800" dirty="0"/>
                  <a:t>?</a:t>
                </a:r>
              </a:p>
              <a:p>
                <a:endParaRPr lang="en-US" sz="2800" dirty="0"/>
              </a:p>
              <a:p>
                <a:r>
                  <a:rPr lang="ru-RU" sz="2700" dirty="0"/>
                  <a:t>Например</a:t>
                </a:r>
                <a:r>
                  <a:rPr lang="en-SG" sz="27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7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7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7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SG" sz="2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7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SG" sz="2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7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~{</m:t>
                    </m:r>
                    <m:sSup>
                      <m:sSupPr>
                        <m:ctrlPr>
                          <a:rPr lang="en-US" sz="27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700" i="1" dirty="0">
                        <a:latin typeface="Cambria Math" panose="02040503050406030204" pitchFamily="18" charset="0"/>
                      </a:rPr>
                      <m:t>с вер.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7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,  0 </m:t>
                    </m:r>
                    <m:r>
                      <a:rPr lang="ru-RU" sz="2700" i="1" dirty="0">
                        <a:latin typeface="Cambria Math" panose="02040503050406030204" pitchFamily="18" charset="0"/>
                      </a:rPr>
                      <m:t>иначе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SG" sz="2700" dirty="0"/>
              </a:p>
              <a:p>
                <a:pPr lvl="1"/>
                <a:r>
                  <a:rPr lang="ru-RU" sz="2300" dirty="0"/>
                  <a:t>очевидно, продавать отдельно – оптимум</a:t>
                </a:r>
                <a:endParaRPr lang="en-US" sz="2300" dirty="0"/>
              </a:p>
              <a:p>
                <a:pPr lvl="1"/>
                <a:r>
                  <a:rPr lang="ru-RU" sz="2300" dirty="0"/>
                  <a:t>продавать все вместе</a:t>
                </a:r>
                <a:r>
                  <a:rPr lang="en-US" sz="2300" dirty="0"/>
                  <a:t>:</a:t>
                </a:r>
                <a:r>
                  <a:rPr lang="ru-RU" sz="2300" dirty="0"/>
                  <a:t>  какая цена?</a:t>
                </a:r>
                <a:endParaRPr lang="en-US" sz="2300" dirty="0"/>
              </a:p>
              <a:p>
                <a:endParaRPr lang="en-US" sz="2700" dirty="0"/>
              </a:p>
              <a:p>
                <a:r>
                  <a:rPr lang="ru-RU" sz="2700" dirty="0"/>
                  <a:t>Во многих случаях, оптимальный аукцион</a:t>
                </a:r>
                <a:endParaRPr lang="en-US" sz="2700" dirty="0"/>
              </a:p>
              <a:p>
                <a:pPr lvl="1"/>
                <a:r>
                  <a:rPr lang="ru-RU" sz="2300" dirty="0"/>
                  <a:t>предлагает большие меню</a:t>
                </a:r>
                <a:endParaRPr lang="en-US" sz="2300" dirty="0"/>
              </a:p>
              <a:p>
                <a:pPr lvl="1"/>
                <a:r>
                  <a:rPr lang="ru-RU" sz="2300" dirty="0"/>
                  <a:t>использует лотерейные билеты (рандом</a:t>
                </a:r>
                <a:r>
                  <a:rPr lang="en-US" sz="2300" dirty="0"/>
                  <a:t>.</a:t>
                </a:r>
                <a:r>
                  <a:rPr lang="ru-RU" sz="2300" dirty="0"/>
                  <a:t> набор)</a:t>
                </a:r>
                <a:endParaRPr lang="en-SG" sz="23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34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8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D4271-76F6-AC4F-B9DD-B346B1A6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Линейная Программа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F403E-27CF-A948-A7F1-C7DB4C5E5A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(⋅)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×…×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</m:oMath>
                  </m:oMathPara>
                </a14:m>
                <a:endParaRPr lang="en-US" sz="2400" b="0" i="1" dirty="0"/>
              </a:p>
              <a:p>
                <a:r>
                  <a:rPr lang="en-US" sz="2400" i="1" dirty="0"/>
                  <a:t>s</a:t>
                </a:r>
                <a:r>
                  <a:rPr lang="en-CN" sz="2400" i="1" dirty="0"/>
                  <a:t>.t.   </a:t>
                </a:r>
                <a:r>
                  <a:rPr lang="en-CN" sz="2400" dirty="0"/>
                  <a:t>(IC)</a:t>
                </a:r>
                <a:r>
                  <a:rPr lang="en-CN" sz="2400" i="1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⟨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∀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400" b="1" i="1" dirty="0"/>
              </a:p>
              <a:p>
                <a:r>
                  <a:rPr lang="en-CN" sz="2400" b="1" dirty="0"/>
                  <a:t>         </a:t>
                </a:r>
                <a:r>
                  <a:rPr lang="en-CN" sz="2400" dirty="0"/>
                  <a:t>(IR)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                  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endParaRPr lang="en-CN" sz="2400" dirty="0"/>
              </a:p>
              <a:p>
                <a:endParaRPr lang="en-CN" sz="2400" dirty="0"/>
              </a:p>
              <a:p>
                <a:r>
                  <a:rPr lang="az-Cyrl-AZ" sz="2400" dirty="0"/>
                  <a:t>Можно решить эту ЛП за полиномиальное время</a:t>
                </a:r>
                <a:r>
                  <a:rPr lang="en-CN" sz="2400" dirty="0"/>
                  <a:t> (</a:t>
                </a:r>
                <a:r>
                  <a:rPr lang="az-Cyrl-AZ" sz="2400" dirty="0"/>
                  <a:t>по</a:t>
                </a:r>
                <a:r>
                  <a:rPr lang="en-CN" sz="2400" dirty="0"/>
                  <a:t> n)</a:t>
                </a:r>
              </a:p>
              <a:p>
                <a:pPr lvl="1"/>
                <a:r>
                  <a:rPr lang="az-Cyrl-AZ" sz="2400" dirty="0"/>
                  <a:t>Когда</a:t>
                </a:r>
                <a:r>
                  <a:rPr lang="en-CN" sz="2400" dirty="0"/>
                  <a:t> </a:t>
                </a:r>
                <a:r>
                  <a:rPr lang="az-Cyrl-AZ" sz="2400" dirty="0"/>
                  <a:t>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N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N" sz="2400" dirty="0"/>
                  <a:t> </a:t>
                </a:r>
                <a:r>
                  <a:rPr lang="az-Cyrl-AZ" sz="2400" dirty="0"/>
                  <a:t>размер носителя</a:t>
                </a:r>
                <a:r>
                  <a:rPr lang="en-US" sz="2400" dirty="0"/>
                  <a:t> O(1).</a:t>
                </a:r>
                <a:endParaRPr lang="en-CN" sz="2400" dirty="0"/>
              </a:p>
              <a:p>
                <a:pPr lvl="1"/>
                <a:r>
                  <a:rPr lang="az-Cyrl-AZ" sz="2400" dirty="0"/>
                  <a:t>Как: умное использование двойственности</a:t>
                </a:r>
                <a:r>
                  <a:rPr lang="en-US" sz="2400" dirty="0"/>
                  <a:t> </a:t>
                </a:r>
                <a:r>
                  <a:rPr lang="az-Cyrl-AZ" sz="2400" dirty="0"/>
                  <a:t>ЛП</a:t>
                </a:r>
                <a:r>
                  <a:rPr lang="en-CN" sz="2400" dirty="0"/>
                  <a:t>.</a:t>
                </a:r>
              </a:p>
              <a:p>
                <a:pPr lvl="1"/>
                <a:endParaRPr lang="en-CN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F403E-27CF-A948-A7F1-C7DB4C5E5A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32" t="-288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36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.25"/>
  <p:tag name="ORIGINALWIDTH" val="1918.5"/>
  <p:tag name="LATEXADDIN" val="\documentclass{article}&#10;\usepackage{amsmath}&#10;\pagestyle{empty}&#10;\begin{document}&#10;&#10;\[&#10;v(S)=\sum\nolimits_{i\in S}v_i \quad\text{or}\quad v(\vec{x})= \langle \vec{v},\vec{x}\rangle&#10;\]&#10;&#10;&#10;\end{document}"/>
  <p:tag name="IGUANATEXSIZE" val="22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5"/>
  <p:tag name="ORIGINALWIDTH" val="1375.5"/>
  <p:tag name="LATEXADDIN" val="\documentclass{article}&#10;\usepackage{amsmath}&#10;\pagestyle{empty}&#10;\begin{document}&#10;&#10;\[&#10;\vec{v}=v_1\sim F_1,\cdots,v_n\sim F_n&#10;\]&#10;&#10;&#10;\end{document}"/>
  <p:tag name="IGUANATEXSIZE" val="22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5"/>
  <p:tag name="ORIGINALWIDTH" val="1215"/>
  <p:tag name="LATEXADDIN" val="\documentclass{article}&#10;\usepackage{amsmath}&#10;\pagestyle{empty}&#10;\begin{document}&#10;&#10;\[&#10;\vec{v}\sim F=F_1\times\cdots\times F_n&#10;\]&#10;&#10;&#10;\end{document}"/>
  <p:tag name="IGUANATEXSIZE" val="22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5"/>
  <p:tag name="ORIGINALWIDTH" val="1884"/>
  <p:tag name="LATEXADDIN" val="\documentclass{article}&#10;\usepackage{amsmath}&#10;\pagestyle{empty}&#10;\begin{document}&#10;&#10;\[&#10;(\vec{x}^*(\vec{v}),p^*(\vec{v}))=&#10;\operatornamewithlimits{arg\,max}_{(\vec{x},p)\in M} \left[\langle \vec{v},\vec{x}\rangle - p \right] &#10;\]&#10;&#10;&#10;\end{document}"/>
  <p:tag name="IGUANATEXSIZE" val="22"/>
  <p:tag name="IGUANATEXCURSOR" val="2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2.5"/>
  <p:tag name="ORIGINALWIDTH" val="1283.25"/>
  <p:tag name="LATEXADDIN" val="\documentclass{article}&#10;\usepackage{amsmath}&#10;\pagestyle{empty}&#10;\begin{document}&#10;&#10;\[&#10;\max_M \operatornamewithlimits{\mathbf E}\limits_{\vec{v}\sim F_1\times\cdots\times F_n}&#10;\left[p_{_M}^*(\vec{v})\right] &#10;\]&#10;&#10;&#10;\end{document}"/>
  <p:tag name="IGUANATEXSIZE" val="22"/>
  <p:tag name="IGUANATEXCURSOR" val="1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00000"/>
      </a:accent3>
      <a:accent4>
        <a:srgbClr val="01AF05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42053</TotalTime>
  <Words>873</Words>
  <Application>Microsoft Macintosh PowerPoint</Application>
  <PresentationFormat>On-screen Show (4:3)</PresentationFormat>
  <Paragraphs>133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Office Theme</vt:lpstr>
      <vt:lpstr>Послесловие про аукционы</vt:lpstr>
      <vt:lpstr>В прошлый раз</vt:lpstr>
      <vt:lpstr>Покупатели с многомерными типами</vt:lpstr>
      <vt:lpstr>Пример: 1 покупатель</vt:lpstr>
      <vt:lpstr>Проблема монополиста</vt:lpstr>
      <vt:lpstr>Пример</vt:lpstr>
      <vt:lpstr>Оптимальный механизм</vt:lpstr>
      <vt:lpstr>Оптимальный механизм</vt:lpstr>
      <vt:lpstr>Линейная Программа</vt:lpstr>
      <vt:lpstr>Пример оптимума (2 товара)</vt:lpstr>
      <vt:lpstr>O(1) от оптимума</vt:lpstr>
      <vt:lpstr>Вопросы?</vt:lpstr>
      <vt:lpstr>Простые vs оптимальные механизмы</vt:lpstr>
      <vt:lpstr>Selling separately is not good</vt:lpstr>
      <vt:lpstr>Selling 1 bundle is not good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Algorithmic Mechanism Design</dc:title>
  <dc:creator>Brendan Lucier</dc:creator>
  <cp:lastModifiedBy>Microsoft Office User</cp:lastModifiedBy>
  <cp:revision>1560</cp:revision>
  <cp:lastPrinted>2012-05-18T12:50:28Z</cp:lastPrinted>
  <dcterms:created xsi:type="dcterms:W3CDTF">2010-05-06T17:54:24Z</dcterms:created>
  <dcterms:modified xsi:type="dcterms:W3CDTF">2021-12-26T12:42:31Z</dcterms:modified>
</cp:coreProperties>
</file>