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424" r:id="rId2"/>
    <p:sldId id="901" r:id="rId3"/>
    <p:sldId id="902" r:id="rId4"/>
    <p:sldId id="864" r:id="rId5"/>
    <p:sldId id="863" r:id="rId6"/>
    <p:sldId id="866" r:id="rId7"/>
    <p:sldId id="907" r:id="rId8"/>
    <p:sldId id="908" r:id="rId9"/>
    <p:sldId id="909" r:id="rId10"/>
    <p:sldId id="869" r:id="rId11"/>
    <p:sldId id="865" r:id="rId12"/>
    <p:sldId id="912" r:id="rId13"/>
    <p:sldId id="911" r:id="rId14"/>
    <p:sldId id="914" r:id="rId15"/>
    <p:sldId id="915" r:id="rId16"/>
    <p:sldId id="918" r:id="rId17"/>
    <p:sldId id="903" r:id="rId18"/>
    <p:sldId id="904" r:id="rId19"/>
    <p:sldId id="905" r:id="rId20"/>
    <p:sldId id="906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80" r:id="rId30"/>
    <p:sldId id="882" r:id="rId31"/>
    <p:sldId id="884" r:id="rId32"/>
    <p:sldId id="764" r:id="rId33"/>
    <p:sldId id="879" r:id="rId3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us Carrot" initials="NC" lastIdx="3" clrIdx="0">
    <p:extLst>
      <p:ext uri="{19B8F6BF-5375-455C-9EA6-DF929625EA0E}">
        <p15:presenceInfo xmlns:p15="http://schemas.microsoft.com/office/powerpoint/2012/main" userId="2c8075133c621538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7" autoAdjust="0"/>
    <p:restoredTop sz="96006" autoAdjust="0"/>
  </p:normalViewPr>
  <p:slideViewPr>
    <p:cSldViewPr>
      <p:cViewPr varScale="1">
        <p:scale>
          <a:sx n="115" d="100"/>
          <a:sy n="115" d="100"/>
        </p:scale>
        <p:origin x="88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g"/><Relationship Id="rId7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00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187446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Аукционы оптимизирующие</a:t>
            </a:r>
            <a:br>
              <a:rPr lang="en-US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welfare </a:t>
            </a:r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или прибыль</a:t>
            </a:r>
            <a:r>
              <a:rPr lang="en-SG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3680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chemeClr val="accent4"/>
                </a:solidFill>
              </a:rPr>
              <a:t>Лекция </a:t>
            </a:r>
            <a:r>
              <a:rPr lang="en-US" sz="2800" cap="small" dirty="0">
                <a:solidFill>
                  <a:schemeClr val="accent4"/>
                </a:solidFill>
              </a:rPr>
              <a:t>4</a:t>
            </a:r>
            <a:endParaRPr lang="en-US" sz="3600" b="1" cap="small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(</a:t>
            </a:r>
            <a:r>
              <a:rPr lang="ru-RU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</a:t>
            </a:r>
            <a:r>
              <a:rPr lang="ru-RU" sz="20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Гравин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pPr algn="l"/>
            <a:r>
              <a:rPr lang="en-US" sz="2800" cap="small" dirty="0"/>
              <a:t>		</a:t>
            </a:r>
            <a:endParaRPr lang="en-US" sz="2000" cap="small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 </a:t>
            </a:r>
            <a:r>
              <a:rPr lang="ru-RU" dirty="0"/>
              <a:t>механизм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[VCG </a:t>
                </a:r>
                <a:r>
                  <a:rPr lang="ru-RU" sz="2800" dirty="0"/>
                  <a:t>механизм</a:t>
                </a:r>
                <a:r>
                  <a:rPr lang="en-US" sz="2800" dirty="0"/>
                  <a:t>]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max. Welfare</a:t>
                </a:r>
                <a:r>
                  <a:rPr lang="en-US" sz="2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Получаем закрытые</a:t>
                </a:r>
                <a:r>
                  <a:rPr lang="en-US" sz="2800" dirty="0"/>
                  <a:t> bids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SG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Находим оптимальный результат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Берем платежи</a:t>
                </a:r>
                <a:endParaRPr lang="en-US" sz="2800" dirty="0"/>
              </a:p>
              <a:p>
                <a:pPr lvl="1"/>
                <a:r>
                  <a:rPr lang="ru-RU" sz="2400" dirty="0"/>
                  <a:t>Если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6" y="4267200"/>
            <a:ext cx="7776001" cy="10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334000" y="3405981"/>
                <a:ext cx="3505200" cy="457200"/>
              </a:xfrm>
              <a:prstGeom prst="wedgeRectCallout">
                <a:avLst>
                  <a:gd name="adj1" fmla="val -2843"/>
                  <a:gd name="adj2" fmla="val -111238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arg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Welfare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05981"/>
                <a:ext cx="3505200" cy="457200"/>
              </a:xfrm>
              <a:prstGeom prst="wedgeRectCallout">
                <a:avLst>
                  <a:gd name="adj1" fmla="val -2843"/>
                  <a:gd name="adj2" fmla="val -111238"/>
                </a:avLst>
              </a:prstGeom>
              <a:blipFill>
                <a:blip r:embed="rId5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Замечания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Оптимизируем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rgbClr val="0070C0"/>
                    </a:solidFill>
                  </a:rPr>
                  <a:t>по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ru-RU" dirty="0">
                    <a:solidFill>
                      <a:srgbClr val="0070C0"/>
                    </a:solidFill>
                  </a:rPr>
                  <a:t>точечно</a:t>
                </a:r>
                <a:r>
                  <a:rPr lang="ru-RU" dirty="0"/>
                  <a:t> (для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ru-RU" dirty="0"/>
                  <a:t>)</a:t>
                </a:r>
                <a:endParaRPr lang="en-US" dirty="0"/>
              </a:p>
              <a:p>
                <a:pPr lvl="1"/>
                <a:r>
                  <a:rPr lang="ru-RU" dirty="0"/>
                  <a:t>Обычно получается, что результат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монотонен</a:t>
                </a:r>
                <a:endParaRPr lang="en-US" dirty="0"/>
              </a:p>
              <a:p>
                <a:endParaRPr lang="en-US" dirty="0"/>
              </a:p>
              <a:p>
                <a:r>
                  <a:rPr lang="ru-RU" dirty="0"/>
                  <a:t>Типы размерности 1: платежи выводятся из монотонной долевой функции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VCG </a:t>
                </a:r>
                <a:r>
                  <a:rPr lang="ru-RU" dirty="0"/>
                  <a:t>обобщается на многомерные типы</a:t>
                </a:r>
                <a:r>
                  <a:rPr lang="en-US" dirty="0"/>
                  <a:t>.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3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auction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Payments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dirty="0"/>
                  <a:t> do not matter for the objective</a:t>
                </a:r>
              </a:p>
              <a:p>
                <a:endParaRPr lang="en-US" dirty="0"/>
              </a:p>
              <a:p>
                <a:r>
                  <a:rPr lang="en-US" dirty="0"/>
                  <a:t>Monotonicity of allocation:</a:t>
                </a:r>
              </a:p>
              <a:p>
                <a:pPr marL="0" indent="0">
                  <a:buNone/>
                </a:pPr>
                <a:r>
                  <a:rPr lang="en-US" u="sng" dirty="0"/>
                  <a:t>Lemma</a:t>
                </a:r>
                <a:r>
                  <a:rPr lang="en-US" sz="2800" dirty="0"/>
                  <a:t> For each agent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800" dirty="0"/>
                  <a:t> allocation rule of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 is a step function. </a:t>
                </a:r>
                <a:r>
                  <a:rPr lang="en-SG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/>
                  <a:t>Proof</a:t>
                </a:r>
                <a:r>
                  <a:rPr lang="en-US" dirty="0"/>
                  <a:t> On the board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solution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Optimal set (allocation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maximizes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OPT</m:t>
                      </m:r>
                      <m:r>
                        <m:rPr>
                          <m:nor/>
                        </m:rPr>
                        <a:rPr lang="en-US" sz="2800" dirty="0"/>
                        <m:t>(</m:t>
                      </m:r>
                      <m:r>
                        <m:rPr>
                          <m:nor/>
                        </m:rPr>
                        <a:rPr lang="en-US" sz="2800" b="1" dirty="0"/>
                        <m:t>v</m:t>
                      </m:r>
                      <m:r>
                        <m:rPr>
                          <m:nor/>
                        </m:rPr>
                        <a:rPr lang="en-US" sz="2800" dirty="0"/>
                        <m:t>) =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limLow>
                        <m:limLow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G" sz="2800" dirty="0"/>
              </a:p>
              <a:p>
                <a:pPr marL="0" indent="0">
                  <a:buNone/>
                </a:pPr>
                <a:endParaRPr lang="en-SG" sz="2800" dirty="0"/>
              </a:p>
              <a:p>
                <a:r>
                  <a:rPr lang="en-US" sz="2800" dirty="0"/>
                  <a:t>Optimum social surplus (max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OPT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b="1" dirty="0"/>
                        <m:t>v</m:t>
                      </m:r>
                      <m:r>
                        <m:rPr>
                          <m:nor/>
                        </m:rPr>
                        <a:rPr lang="en-US" dirty="0"/>
                        <m:t>) 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u="sng" dirty="0"/>
                  <a:t>Rem</a:t>
                </a:r>
                <a:r>
                  <a:rPr lang="en-US" sz="2800" dirty="0"/>
                  <a:t> No mention of BNE and incentive constraints.</a:t>
                </a: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4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7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 mechanism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Theorem</a:t>
            </a:r>
            <a:r>
              <a:rPr lang="en-US" sz="2800" dirty="0"/>
              <a:t> Surplus maximization mechanism (VCG) is dominant strategy incentive compatible (DSIC)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u="sng" dirty="0"/>
              <a:t>Corollary</a:t>
            </a:r>
            <a:r>
              <a:rPr lang="en-US" sz="2800" dirty="0"/>
              <a:t> VCG maximizes social surplus in dominant strategy equilibrium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733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en-SG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5" y="3198019"/>
            <a:ext cx="995363" cy="99536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32282" y="36957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/>
          <p:cNvSpPr/>
          <p:nvPr/>
        </p:nvSpPr>
        <p:spPr>
          <a:xfrm>
            <a:off x="2555194" y="25051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/>
          <p:cNvSpPr/>
          <p:nvPr/>
        </p:nvSpPr>
        <p:spPr>
          <a:xfrm>
            <a:off x="2588672" y="4995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4114800" y="3695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35759"/>
            <a:ext cx="566738" cy="10248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7" y="3350418"/>
            <a:ext cx="919163" cy="919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5" y="4618832"/>
            <a:ext cx="876300" cy="876300"/>
          </a:xfrm>
          <a:prstGeom prst="rect">
            <a:avLst/>
          </a:prstGeom>
        </p:spPr>
      </p:pic>
      <p:cxnSp>
        <p:nvCxnSpPr>
          <p:cNvPr id="41" name="Straight Connector 40"/>
          <p:cNvCxnSpPr>
            <a:stCxn id="31" idx="7"/>
            <a:endCxn id="33" idx="3"/>
          </p:cNvCxnSpPr>
          <p:nvPr/>
        </p:nvCxnSpPr>
        <p:spPr>
          <a:xfrm flipV="1">
            <a:off x="2027404" y="2700250"/>
            <a:ext cx="561268" cy="1028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7"/>
            <a:endCxn id="54" idx="1"/>
          </p:cNvCxnSpPr>
          <p:nvPr/>
        </p:nvCxnSpPr>
        <p:spPr>
          <a:xfrm flipV="1">
            <a:off x="4309922" y="2619428"/>
            <a:ext cx="1818955" cy="110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6"/>
            <a:endCxn id="36" idx="2"/>
          </p:cNvCxnSpPr>
          <p:nvPr/>
        </p:nvCxnSpPr>
        <p:spPr>
          <a:xfrm flipV="1">
            <a:off x="2060882" y="3810000"/>
            <a:ext cx="205391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1" idx="5"/>
            <a:endCxn id="34" idx="1"/>
          </p:cNvCxnSpPr>
          <p:nvPr/>
        </p:nvCxnSpPr>
        <p:spPr>
          <a:xfrm>
            <a:off x="2027404" y="3890823"/>
            <a:ext cx="594746" cy="1138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6"/>
            <a:endCxn id="55" idx="1"/>
          </p:cNvCxnSpPr>
          <p:nvPr/>
        </p:nvCxnSpPr>
        <p:spPr>
          <a:xfrm>
            <a:off x="4343400" y="3810000"/>
            <a:ext cx="1791846" cy="9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6" idx="1"/>
          </p:cNvCxnSpPr>
          <p:nvPr/>
        </p:nvCxnSpPr>
        <p:spPr>
          <a:xfrm>
            <a:off x="4283627" y="3890049"/>
            <a:ext cx="1851619" cy="1212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6"/>
            <a:endCxn id="56" idx="1"/>
          </p:cNvCxnSpPr>
          <p:nvPr/>
        </p:nvCxnSpPr>
        <p:spPr>
          <a:xfrm flipV="1">
            <a:off x="2817272" y="5102715"/>
            <a:ext cx="3317974" cy="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6"/>
            <a:endCxn id="54" idx="1"/>
          </p:cNvCxnSpPr>
          <p:nvPr/>
        </p:nvCxnSpPr>
        <p:spPr>
          <a:xfrm>
            <a:off x="2783794" y="2619428"/>
            <a:ext cx="33450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5" idx="0"/>
            <a:endCxn id="54" idx="2"/>
          </p:cNvCxnSpPr>
          <p:nvPr/>
        </p:nvCxnSpPr>
        <p:spPr>
          <a:xfrm flipH="1" flipV="1">
            <a:off x="6283018" y="2790878"/>
            <a:ext cx="6369" cy="857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6" idx="0"/>
            <a:endCxn id="55" idx="2"/>
          </p:cNvCxnSpPr>
          <p:nvPr/>
        </p:nvCxnSpPr>
        <p:spPr>
          <a:xfrm flipV="1">
            <a:off x="6289387" y="3991133"/>
            <a:ext cx="0" cy="940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28877" y="2447978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Rectangle 54"/>
          <p:cNvSpPr/>
          <p:nvPr/>
        </p:nvSpPr>
        <p:spPr>
          <a:xfrm>
            <a:off x="6135246" y="3648233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Rectangle 55"/>
          <p:cNvSpPr/>
          <p:nvPr/>
        </p:nvSpPr>
        <p:spPr>
          <a:xfrm>
            <a:off x="6135246" y="4931265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/>
          <p:cNvSpPr txBox="1"/>
          <p:nvPr/>
        </p:nvSpPr>
        <p:spPr>
          <a:xfrm>
            <a:off x="3829176" y="20962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9$</a:t>
            </a:r>
            <a:endParaRPr lang="en-SG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599274" y="2395918"/>
            <a:ext cx="96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Costs</a:t>
            </a:r>
            <a:endParaRPr lang="en-SG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2394418" y="288103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3089778" y="322532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15$</a:t>
            </a:r>
            <a:endParaRPr lang="en-SG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347074" y="427215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825809" y="462141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5778530" y="417369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4553113" y="27908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5$</a:t>
            </a:r>
            <a:endParaRPr lang="en-SG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5152417" y="412194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45279" y="29535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304817" y="34898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4$</a:t>
            </a:r>
            <a:endParaRPr lang="en-S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22413" y="2430158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3" y="2440408"/>
            <a:ext cx="277994" cy="50271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22413" y="3524495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7522413" y="4750945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95" y="3632117"/>
            <a:ext cx="350570" cy="3505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6" y="4896150"/>
            <a:ext cx="322186" cy="322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8555" y="5766404"/>
            <a:ext cx="697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Who are the winners and how much they pay?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7" grpId="0"/>
      <p:bldP spid="7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65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  <a:endParaRPr lang="en-SG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5" y="3198019"/>
            <a:ext cx="995363" cy="99536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32282" y="369570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/>
          <p:cNvSpPr/>
          <p:nvPr/>
        </p:nvSpPr>
        <p:spPr>
          <a:xfrm>
            <a:off x="2555194" y="25051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/>
          <p:cNvSpPr/>
          <p:nvPr/>
        </p:nvSpPr>
        <p:spPr>
          <a:xfrm>
            <a:off x="2588672" y="4995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4114800" y="3695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35759"/>
            <a:ext cx="566738" cy="10248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7" y="3350418"/>
            <a:ext cx="919163" cy="919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5" y="4618832"/>
            <a:ext cx="876300" cy="876300"/>
          </a:xfrm>
          <a:prstGeom prst="rect">
            <a:avLst/>
          </a:prstGeom>
        </p:spPr>
      </p:pic>
      <p:cxnSp>
        <p:nvCxnSpPr>
          <p:cNvPr id="41" name="Straight Connector 40"/>
          <p:cNvCxnSpPr>
            <a:stCxn id="31" idx="7"/>
            <a:endCxn id="33" idx="3"/>
          </p:cNvCxnSpPr>
          <p:nvPr/>
        </p:nvCxnSpPr>
        <p:spPr>
          <a:xfrm flipV="1">
            <a:off x="2027404" y="2700250"/>
            <a:ext cx="561268" cy="1028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7"/>
            <a:endCxn id="54" idx="1"/>
          </p:cNvCxnSpPr>
          <p:nvPr/>
        </p:nvCxnSpPr>
        <p:spPr>
          <a:xfrm flipV="1">
            <a:off x="4309922" y="2619428"/>
            <a:ext cx="1818955" cy="110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6"/>
            <a:endCxn id="36" idx="2"/>
          </p:cNvCxnSpPr>
          <p:nvPr/>
        </p:nvCxnSpPr>
        <p:spPr>
          <a:xfrm flipV="1">
            <a:off x="2060882" y="3810000"/>
            <a:ext cx="205391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1" idx="5"/>
            <a:endCxn id="34" idx="1"/>
          </p:cNvCxnSpPr>
          <p:nvPr/>
        </p:nvCxnSpPr>
        <p:spPr>
          <a:xfrm>
            <a:off x="2027404" y="3890823"/>
            <a:ext cx="594746" cy="1138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6"/>
            <a:endCxn id="55" idx="1"/>
          </p:cNvCxnSpPr>
          <p:nvPr/>
        </p:nvCxnSpPr>
        <p:spPr>
          <a:xfrm>
            <a:off x="4343400" y="3810000"/>
            <a:ext cx="1791846" cy="9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6" idx="1"/>
          </p:cNvCxnSpPr>
          <p:nvPr/>
        </p:nvCxnSpPr>
        <p:spPr>
          <a:xfrm>
            <a:off x="4283627" y="3890049"/>
            <a:ext cx="1851619" cy="1212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6"/>
            <a:endCxn id="56" idx="1"/>
          </p:cNvCxnSpPr>
          <p:nvPr/>
        </p:nvCxnSpPr>
        <p:spPr>
          <a:xfrm flipV="1">
            <a:off x="2817272" y="5102715"/>
            <a:ext cx="3317974" cy="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6"/>
            <a:endCxn id="54" idx="1"/>
          </p:cNvCxnSpPr>
          <p:nvPr/>
        </p:nvCxnSpPr>
        <p:spPr>
          <a:xfrm>
            <a:off x="2783794" y="2619428"/>
            <a:ext cx="33450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5" idx="0"/>
            <a:endCxn id="54" idx="2"/>
          </p:cNvCxnSpPr>
          <p:nvPr/>
        </p:nvCxnSpPr>
        <p:spPr>
          <a:xfrm flipH="1" flipV="1">
            <a:off x="6283018" y="2790878"/>
            <a:ext cx="6369" cy="857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6" idx="0"/>
            <a:endCxn id="55" idx="2"/>
          </p:cNvCxnSpPr>
          <p:nvPr/>
        </p:nvCxnSpPr>
        <p:spPr>
          <a:xfrm flipV="1">
            <a:off x="6289387" y="3991133"/>
            <a:ext cx="0" cy="940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28877" y="2447978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Rectangle 54"/>
          <p:cNvSpPr/>
          <p:nvPr/>
        </p:nvSpPr>
        <p:spPr>
          <a:xfrm>
            <a:off x="6135246" y="3648233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Rectangle 55"/>
          <p:cNvSpPr/>
          <p:nvPr/>
        </p:nvSpPr>
        <p:spPr>
          <a:xfrm>
            <a:off x="6135246" y="4931265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TextBox 62"/>
          <p:cNvSpPr txBox="1"/>
          <p:nvPr/>
        </p:nvSpPr>
        <p:spPr>
          <a:xfrm>
            <a:off x="3829176" y="20962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9$</a:t>
            </a:r>
            <a:endParaRPr lang="en-SG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599274" y="2395918"/>
            <a:ext cx="96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Costs</a:t>
            </a:r>
            <a:endParaRPr lang="en-SG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2394418" y="288103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3089778" y="322532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15$</a:t>
            </a:r>
            <a:endParaRPr lang="en-SG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347074" y="427215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825809" y="462141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5778530" y="417369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4553113" y="27908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5$</a:t>
            </a:r>
            <a:endParaRPr lang="en-SG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5152417" y="412194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45279" y="29535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5304817" y="34898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4$</a:t>
            </a:r>
            <a:endParaRPr lang="en-S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22413" y="2430158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3" y="2440408"/>
            <a:ext cx="277994" cy="50271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22413" y="3524495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7522413" y="4750945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v(    )=10</a:t>
            </a:r>
            <a:endParaRPr lang="en-SG" sz="28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95" y="3632117"/>
            <a:ext cx="350570" cy="3505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6" y="4896150"/>
            <a:ext cx="322186" cy="322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8555" y="5766404"/>
            <a:ext cx="697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Who are the winners and how much they pay?</a:t>
            </a:r>
            <a:endParaRPr lang="en-SG" sz="2800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021035" y="2696399"/>
            <a:ext cx="561268" cy="102892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6"/>
            <a:endCxn id="54" idx="1"/>
          </p:cNvCxnSpPr>
          <p:nvPr/>
        </p:nvCxnSpPr>
        <p:spPr>
          <a:xfrm>
            <a:off x="2783794" y="2619428"/>
            <a:ext cx="334508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0"/>
          </p:cNvCxnSpPr>
          <p:nvPr/>
        </p:nvCxnSpPr>
        <p:spPr>
          <a:xfrm flipH="1" flipV="1">
            <a:off x="6281277" y="2771828"/>
            <a:ext cx="8110" cy="87640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6" idx="0"/>
            <a:endCxn id="55" idx="2"/>
          </p:cNvCxnSpPr>
          <p:nvPr/>
        </p:nvCxnSpPr>
        <p:spPr>
          <a:xfrm flipV="1">
            <a:off x="6289387" y="3991133"/>
            <a:ext cx="0" cy="9401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59923" y="1175628"/>
            <a:ext cx="3705473" cy="523220"/>
            <a:chOff x="1018926" y="1508702"/>
            <a:chExt cx="3705473" cy="523220"/>
          </a:xfrm>
        </p:grpSpPr>
        <p:sp>
          <p:nvSpPr>
            <p:cNvPr id="59" name="TextBox 58"/>
            <p:cNvSpPr txBox="1"/>
            <p:nvPr/>
          </p:nvSpPr>
          <p:spPr>
            <a:xfrm>
              <a:off x="1018926" y="1508702"/>
              <a:ext cx="3705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v(         ) = 20 </a:t>
              </a:r>
              <a:r>
                <a:rPr lang="en-US" sz="2800" dirty="0">
                  <a:solidFill>
                    <a:schemeClr val="accent3"/>
                  </a:solidFill>
                </a:rPr>
                <a:t>&lt; cost = 24</a:t>
              </a:r>
              <a:endParaRPr lang="en-SG" sz="2800" dirty="0">
                <a:solidFill>
                  <a:schemeClr val="accent3"/>
                </a:solidFill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277" y="1508702"/>
              <a:ext cx="263918" cy="47726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195" y="1579282"/>
              <a:ext cx="389276" cy="38927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59922" y="1697395"/>
            <a:ext cx="5371280" cy="523220"/>
            <a:chOff x="659922" y="1697395"/>
            <a:chExt cx="5371280" cy="523220"/>
          </a:xfrm>
        </p:grpSpPr>
        <p:sp>
          <p:nvSpPr>
            <p:cNvPr id="75" name="TextBox 74"/>
            <p:cNvSpPr txBox="1"/>
            <p:nvPr/>
          </p:nvSpPr>
          <p:spPr>
            <a:xfrm>
              <a:off x="659922" y="1697395"/>
              <a:ext cx="5371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v(            ) = 30 </a:t>
              </a:r>
              <a:r>
                <a:rPr lang="en-US" sz="2800" dirty="0">
                  <a:solidFill>
                    <a:schemeClr val="accent3"/>
                  </a:solidFill>
                </a:rPr>
                <a:t>&gt; cost = 29</a:t>
              </a:r>
              <a:endParaRPr lang="en-SG" sz="2800" dirty="0">
                <a:solidFill>
                  <a:schemeClr val="accent3"/>
                </a:solidFill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73" y="1697395"/>
              <a:ext cx="263918" cy="4772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91" y="1767975"/>
              <a:ext cx="389276" cy="38927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168" y="1795006"/>
              <a:ext cx="350228" cy="350228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 rot="20875598">
            <a:off x="4731036" y="1447357"/>
            <a:ext cx="573404" cy="43336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Group 15"/>
          <p:cNvGrpSpPr/>
          <p:nvPr/>
        </p:nvGrpSpPr>
        <p:grpSpPr>
          <a:xfrm>
            <a:off x="5476222" y="1232013"/>
            <a:ext cx="5371280" cy="961594"/>
            <a:chOff x="5476222" y="1232013"/>
            <a:chExt cx="5371280" cy="961594"/>
          </a:xfrm>
        </p:grpSpPr>
        <p:sp>
          <p:nvSpPr>
            <p:cNvPr id="85" name="TextBox 84"/>
            <p:cNvSpPr txBox="1"/>
            <p:nvPr/>
          </p:nvSpPr>
          <p:spPr>
            <a:xfrm>
              <a:off x="5476222" y="1232013"/>
              <a:ext cx="5371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allocate to {            }</a:t>
              </a:r>
            </a:p>
            <a:p>
              <a:r>
                <a:rPr lang="en-US" sz="2800" dirty="0"/>
                <a:t>p(    ), p(     ), p(    ) ?   </a:t>
              </a:r>
              <a:endParaRPr lang="en-SG" sz="2800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477" y="1232013"/>
              <a:ext cx="263918" cy="47726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95" y="1302593"/>
              <a:ext cx="389276" cy="38927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372" y="1329624"/>
              <a:ext cx="350228" cy="35022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774" y="1716342"/>
              <a:ext cx="263918" cy="47726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510" y="1751341"/>
              <a:ext cx="389276" cy="38927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446" y="1767975"/>
              <a:ext cx="350228" cy="350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6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1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457200" y="3505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2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457200" y="4267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3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4</a:t>
            </a:r>
            <a:endParaRPr lang="en-SG" dirty="0"/>
          </a:p>
        </p:txBody>
      </p:sp>
      <p:grpSp>
        <p:nvGrpSpPr>
          <p:cNvPr id="10" name="Group 9"/>
          <p:cNvGrpSpPr/>
          <p:nvPr/>
        </p:nvGrpSpPr>
        <p:grpSpPr>
          <a:xfrm>
            <a:off x="4147457" y="1417638"/>
            <a:ext cx="4082143" cy="2286000"/>
            <a:chOff x="4038600" y="1417638"/>
            <a:chExt cx="4082143" cy="2286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417638"/>
              <a:ext cx="4082143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4400" y="2373868"/>
              <a:ext cx="185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Lawyer + Credible</a:t>
              </a:r>
              <a:endParaRPr lang="en-SG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 rot="20339631">
            <a:off x="2551041" y="2596419"/>
            <a:ext cx="1351633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ight Arrow 11"/>
          <p:cNvSpPr/>
          <p:nvPr/>
        </p:nvSpPr>
        <p:spPr>
          <a:xfrm rot="20339631">
            <a:off x="2549847" y="3317956"/>
            <a:ext cx="1387555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ight Arrow 12"/>
          <p:cNvSpPr/>
          <p:nvPr/>
        </p:nvSpPr>
        <p:spPr>
          <a:xfrm rot="19362270">
            <a:off x="2439292" y="3953971"/>
            <a:ext cx="1639774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ight Arrow 13"/>
          <p:cNvSpPr/>
          <p:nvPr/>
        </p:nvSpPr>
        <p:spPr>
          <a:xfrm rot="18903720">
            <a:off x="2307527" y="4434876"/>
            <a:ext cx="1910257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TextBox 14"/>
          <p:cNvSpPr txBox="1"/>
          <p:nvPr/>
        </p:nvSpPr>
        <p:spPr>
          <a:xfrm>
            <a:off x="2514600" y="205740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Bids</a:t>
            </a:r>
            <a:endParaRPr lang="en-SG" dirty="0"/>
          </a:p>
        </p:txBody>
      </p:sp>
      <p:sp>
        <p:nvSpPr>
          <p:cNvPr id="16" name="Rectangle 15"/>
          <p:cNvSpPr/>
          <p:nvPr/>
        </p:nvSpPr>
        <p:spPr>
          <a:xfrm>
            <a:off x="4114800" y="3886200"/>
            <a:ext cx="4156393" cy="533400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Вероятности клика</a:t>
            </a:r>
            <a:r>
              <a:rPr lang="en-US" sz="2800" dirty="0"/>
              <a:t>:</a:t>
            </a:r>
            <a:endParaRPr lang="en-SG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14352" y="4953000"/>
            <a:ext cx="1768415" cy="1600200"/>
            <a:chOff x="4098985" y="4800600"/>
            <a:chExt cx="1768415" cy="1600200"/>
          </a:xfrm>
        </p:grpSpPr>
        <p:sp>
          <p:nvSpPr>
            <p:cNvPr id="18" name="Rectangle 17"/>
            <p:cNvSpPr/>
            <p:nvPr/>
          </p:nvSpPr>
          <p:spPr>
            <a:xfrm>
              <a:off x="4099397" y="48006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1:  0.5</a:t>
              </a:r>
              <a:endParaRPr lang="en-SG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8985" y="53340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2:  0.3</a:t>
              </a:r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8985" y="58674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3:  0.2</a:t>
              </a:r>
              <a:endParaRPr lang="en-SG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19764" y="4947577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0.6</a:t>
            </a:r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>
            <a:off x="4919352" y="5480977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2:  0.3</a:t>
            </a:r>
            <a:endParaRPr lang="en-SG" dirty="0"/>
          </a:p>
        </p:txBody>
      </p:sp>
      <p:sp>
        <p:nvSpPr>
          <p:cNvPr id="27" name="Rectangle 26"/>
          <p:cNvSpPr/>
          <p:nvPr/>
        </p:nvSpPr>
        <p:spPr>
          <a:xfrm>
            <a:off x="6824352" y="494617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0.7</a:t>
            </a:r>
            <a:endParaRPr lang="en-SG" dirty="0"/>
          </a:p>
        </p:txBody>
      </p:sp>
      <p:sp>
        <p:nvSpPr>
          <p:cNvPr id="30" name="TextBox 29"/>
          <p:cNvSpPr txBox="1"/>
          <p:nvPr/>
        </p:nvSpPr>
        <p:spPr>
          <a:xfrm>
            <a:off x="2996931" y="4484166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1</a:t>
            </a:r>
            <a:endParaRPr lang="en-SG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77598" y="4480777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2</a:t>
            </a:r>
            <a:endParaRPr lang="en-SG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815813" y="4487782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3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5118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23" grpId="0" animBg="1"/>
      <p:bldP spid="24" grpId="0" animBg="1"/>
      <p:bldP spid="27" grpId="0" animBg="1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1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2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457200" y="28956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3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4</a:t>
            </a:r>
            <a:endParaRPr lang="en-SG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447800"/>
            <a:ext cx="4156393" cy="533400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Вероятности клика</a:t>
            </a:r>
            <a:r>
              <a:rPr lang="en-US" sz="2800" dirty="0"/>
              <a:t>:</a:t>
            </a:r>
            <a:endParaRPr lang="en-SG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95352" y="2605823"/>
            <a:ext cx="1768415" cy="1600200"/>
            <a:chOff x="4098985" y="4800600"/>
            <a:chExt cx="1768415" cy="1600200"/>
          </a:xfrm>
        </p:grpSpPr>
        <p:sp>
          <p:nvSpPr>
            <p:cNvPr id="18" name="Rectangle 17"/>
            <p:cNvSpPr/>
            <p:nvPr/>
          </p:nvSpPr>
          <p:spPr>
            <a:xfrm>
              <a:off x="4099397" y="48006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1:  0.5</a:t>
              </a:r>
              <a:endParaRPr lang="en-SG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8985" y="53340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2:  0.3</a:t>
              </a:r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8985" y="58674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3:  0.2</a:t>
              </a:r>
              <a:endParaRPr lang="en-SG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0764" y="260040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0.6</a:t>
            </a:r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>
            <a:off x="5300352" y="313380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2:  0.3</a:t>
            </a:r>
            <a:endParaRPr lang="en-SG" dirty="0"/>
          </a:p>
        </p:txBody>
      </p:sp>
      <p:sp>
        <p:nvSpPr>
          <p:cNvPr id="27" name="Rectangle 26"/>
          <p:cNvSpPr/>
          <p:nvPr/>
        </p:nvSpPr>
        <p:spPr>
          <a:xfrm>
            <a:off x="7205352" y="2598993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0.7</a:t>
            </a:r>
            <a:endParaRPr lang="en-SG" dirty="0"/>
          </a:p>
        </p:txBody>
      </p:sp>
      <p:sp>
        <p:nvSpPr>
          <p:cNvPr id="30" name="TextBox 29"/>
          <p:cNvSpPr txBox="1"/>
          <p:nvPr/>
        </p:nvSpPr>
        <p:spPr>
          <a:xfrm>
            <a:off x="3377931" y="2136989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Outcome 1</a:t>
            </a:r>
            <a:endParaRPr lang="en-SG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8598" y="2133600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Outcome 2</a:t>
            </a:r>
            <a:endParaRPr lang="en-SG" sz="28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6813" y="2140605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Outcome 3</a:t>
            </a:r>
            <a:endParaRPr lang="en-SG" sz="28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7200" y="4417358"/>
                <a:ext cx="5562600" cy="198344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ценность клика для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прямое раскрытие</a:t>
                </a:r>
                <a:r>
                  <a:rPr lang="en-US" sz="2800" dirty="0"/>
                  <a:t>: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Adv.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SG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sz="2800" i="1" dirty="0">
                        <a:latin typeface="Cambria Math" panose="02040503050406030204" pitchFamily="18" charset="0"/>
                      </a:rPr>
                      <m:t> [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7358"/>
                <a:ext cx="5562600" cy="1983442"/>
              </a:xfrm>
              <a:prstGeom prst="rect">
                <a:avLst/>
              </a:prstGeom>
              <a:blipFill>
                <a:blip r:embed="rId2"/>
                <a:stretch>
                  <a:fillRect l="-1814" t="-8228" b="-75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7268183" y="4445933"/>
            <a:ext cx="1642340" cy="838200"/>
          </a:xfrm>
          <a:prstGeom prst="wedgeRectCallout">
            <a:avLst>
              <a:gd name="adj1" fmla="val -134409"/>
              <a:gd name="adj2" fmla="val 667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Мат. Ож.</a:t>
            </a:r>
            <a:r>
              <a:rPr lang="en-US" sz="2800" dirty="0"/>
              <a:t> </a:t>
            </a:r>
            <a:r>
              <a:rPr lang="az-Cyrl-AZ" sz="2800" dirty="0"/>
              <a:t>выгоды</a:t>
            </a:r>
            <a:endParaRPr lang="en-SG" sz="2800" dirty="0"/>
          </a:p>
        </p:txBody>
      </p:sp>
      <p:sp>
        <p:nvSpPr>
          <p:cNvPr id="28" name="Rectangular Callout 27"/>
          <p:cNvSpPr/>
          <p:nvPr/>
        </p:nvSpPr>
        <p:spPr>
          <a:xfrm>
            <a:off x="6705600" y="5409079"/>
            <a:ext cx="2176348" cy="838200"/>
          </a:xfrm>
          <a:prstGeom prst="wedgeRectCallout">
            <a:avLst>
              <a:gd name="adj1" fmla="val -170938"/>
              <a:gd name="adj2" fmla="val 28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Мат. Ож.</a:t>
            </a:r>
            <a:r>
              <a:rPr lang="en-US" sz="2800" dirty="0"/>
              <a:t> </a:t>
            </a:r>
            <a:r>
              <a:rPr lang="az-Cyrl-AZ" sz="2800" dirty="0"/>
              <a:t>платежа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8833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u="sng" dirty="0"/>
                  <a:t>VCG </a:t>
                </a:r>
                <a:r>
                  <a:rPr lang="az-Cyrl-AZ" sz="2800" u="sng" dirty="0"/>
                  <a:t>механизм</a:t>
                </a:r>
                <a:r>
                  <a:rPr lang="en-US" sz="2800" dirty="0"/>
                  <a:t>: </a:t>
                </a:r>
              </a:p>
              <a:p>
                <a:r>
                  <a:rPr lang="az-Cyrl-AZ" sz="2800" dirty="0"/>
                  <a:t>долевое правило</a:t>
                </a:r>
                <a:r>
                  <a:rPr lang="en-US" sz="2800" dirty="0"/>
                  <a:t> (outcome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</a:t>
                </a:r>
                <a:r>
                  <a:rPr lang="en-US" sz="2800" dirty="0"/>
                  <a:t> + </a:t>
                </a:r>
                <a:r>
                  <a:rPr lang="az-Cyrl-AZ" sz="2800" dirty="0"/>
                  <a:t>кто какой слот получил</a:t>
                </a:r>
                <a:r>
                  <a:rPr lang="en-US" sz="2800" dirty="0"/>
                  <a:t>) </a:t>
                </a:r>
                <a:r>
                  <a:rPr lang="az-Cyrl-AZ" sz="2800" dirty="0"/>
                  <a:t>с макс.</a:t>
                </a:r>
                <a:r>
                  <a:rPr lang="en-US" sz="2800" dirty="0"/>
                  <a:t> Social Welfare</a:t>
                </a:r>
              </a:p>
              <a:p>
                <a:r>
                  <a:rPr lang="az-Cyrl-AZ" sz="2800" dirty="0"/>
                  <a:t>платеж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1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4151433"/>
                <a:ext cx="5562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sz="2800" dirty="0"/>
                  <a:t>Для данного</a:t>
                </a:r>
                <a:r>
                  <a:rPr lang="en-US" sz="2800" dirty="0"/>
                  <a:t> 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 </a:t>
                </a:r>
              </a:p>
              <a:p>
                <a:r>
                  <a:rPr lang="en-US" sz="2800" dirty="0"/>
                  <a:t>max Social Welfare </a:t>
                </a:r>
                <a:r>
                  <a:rPr lang="az-Cyrl-AZ" sz="2800" dirty="0"/>
                  <a:t>когда</a:t>
                </a:r>
                <a:endParaRPr lang="en-US" sz="2800" dirty="0"/>
              </a:p>
              <a:p>
                <a:r>
                  <a:rPr lang="az-Cyrl-AZ" sz="2800" dirty="0"/>
                  <a:t>верхние слоты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высоким типам</a:t>
                </a:r>
                <a:endParaRPr lang="en-SG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151433"/>
                <a:ext cx="5562600" cy="1384995"/>
              </a:xfrm>
              <a:prstGeom prst="rect">
                <a:avLst/>
              </a:prstGeom>
              <a:blipFill>
                <a:blip r:embed="rId7"/>
                <a:stretch>
                  <a:fillRect l="-2283" t="-4545" b="-109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1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Single-dimensional Setting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agents</a:t>
                </a:r>
              </a:p>
              <a:p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G" dirty="0"/>
                  <a:t> for abstract service.</a:t>
                </a:r>
              </a:p>
              <a:p>
                <a:r>
                  <a:rPr lang="en-US" dirty="0"/>
                  <a:t>Outcome:</a:t>
                </a:r>
              </a:p>
              <a:p>
                <a:pPr lvl="1"/>
                <a:r>
                  <a:rPr lang="en-US" dirty="0"/>
                  <a:t>allocation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dirty="0"/>
                  <a:t> if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is served.</a:t>
                </a:r>
              </a:p>
              <a:p>
                <a:pPr lvl="1"/>
                <a:r>
                  <a:rPr lang="en-US" dirty="0"/>
                  <a:t>payment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Cost environment</a:t>
                </a:r>
                <a:r>
                  <a:rPr lang="en-US" sz="2800" dirty="0"/>
                  <a:t>: </a:t>
                </a:r>
                <a:r>
                  <a:rPr lang="en-SG" sz="2800" dirty="0"/>
                  <a:t>designer pays cost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SG" dirty="0"/>
                  <a:t> </a:t>
                </a:r>
                <a:r>
                  <a:rPr lang="en-SG" sz="2800" dirty="0"/>
                  <a:t>for </a:t>
                </a:r>
                <a:r>
                  <a:rPr lang="en-US" sz="2800" dirty="0"/>
                  <a:t> allocation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SG" sz="2800" dirty="0"/>
                  <a:t>. </a:t>
                </a:r>
                <a:endParaRPr lang="en-SG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Feasibility environment</a:t>
                </a:r>
                <a:r>
                  <a:rPr lang="en-US" sz="2800" dirty="0"/>
                  <a:t>: constraint on allowed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SG" sz="2800" dirty="0"/>
                  <a:t>.</a:t>
                </a:r>
              </a:p>
              <a:p>
                <a:pPr marL="0" indent="0">
                  <a:buNone/>
                </a:pPr>
                <a:endParaRPr lang="en-SG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b="-84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Position auction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u="sng" dirty="0"/>
                  <a:t>VCG </a:t>
                </a:r>
                <a:r>
                  <a:rPr lang="az-Cyrl-AZ" sz="2800" u="sng" dirty="0"/>
                  <a:t>механизм </a:t>
                </a:r>
                <a:r>
                  <a:rPr lang="en-US" sz="2800" dirty="0"/>
                  <a:t>: </a:t>
                </a:r>
              </a:p>
              <a:p>
                <a:r>
                  <a:rPr lang="az-Cyrl-AZ" sz="2800" dirty="0"/>
                  <a:t>долевое правило</a:t>
                </a:r>
                <a:r>
                  <a:rPr lang="en-US" sz="2800" dirty="0"/>
                  <a:t> (outcome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</a:t>
                </a:r>
                <a:r>
                  <a:rPr lang="en-US" sz="2800" dirty="0"/>
                  <a:t> + </a:t>
                </a:r>
                <a:r>
                  <a:rPr lang="az-Cyrl-AZ" sz="2800" dirty="0"/>
                  <a:t>кто какой слот получил</a:t>
                </a:r>
                <a:r>
                  <a:rPr lang="en-US" sz="2800" dirty="0"/>
                  <a:t>) </a:t>
                </a:r>
                <a:r>
                  <a:rPr lang="az-Cyrl-AZ" sz="2800" dirty="0"/>
                  <a:t>с макс.</a:t>
                </a:r>
                <a:r>
                  <a:rPr lang="en-US" sz="2800" dirty="0"/>
                  <a:t> Social Welfare</a:t>
                </a:r>
              </a:p>
              <a:p>
                <a:r>
                  <a:rPr lang="az-Cyrl-AZ" sz="2800" dirty="0"/>
                  <a:t>платеж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1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276600" y="6126163"/>
            <a:ext cx="4343400" cy="76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3848804"/>
            <a:ext cx="0" cy="227735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6600" y="5564843"/>
                <a:ext cx="1424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:r>
                  <a:rPr lang="az-Cyrl-AZ" sz="2800" dirty="0"/>
                  <a:t>для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564843"/>
                <a:ext cx="1424621" cy="523220"/>
              </a:xfrm>
              <a:prstGeom prst="rect">
                <a:avLst/>
              </a:prstGeom>
              <a:blipFill>
                <a:blip r:embed="rId7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2019" y="3505200"/>
                <a:ext cx="1083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19" y="3505200"/>
                <a:ext cx="108318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89096" y="4495800"/>
            <a:ext cx="892703" cy="1620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6506724" y="611663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</a:t>
            </a:r>
            <a:endParaRPr lang="en-SG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1270" y="61337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15</a:t>
            </a:r>
            <a:endParaRPr lang="en-SG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7724" y="426496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</a:t>
            </a:r>
            <a:endParaRPr lang="en-SG" sz="16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276598" y="4495799"/>
            <a:ext cx="2612499" cy="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64581" y="4757410"/>
            <a:ext cx="1224513" cy="135922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276598" y="4757772"/>
            <a:ext cx="1425192" cy="1717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452913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  <a:endParaRPr lang="en-SG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79467" y="61166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SG" sz="2400" dirty="0"/>
          </a:p>
        </p:txBody>
      </p:sp>
      <p:sp>
        <p:nvSpPr>
          <p:cNvPr id="29" name="Rectangle 28"/>
          <p:cNvSpPr/>
          <p:nvPr/>
        </p:nvSpPr>
        <p:spPr>
          <a:xfrm>
            <a:off x="4340747" y="5015311"/>
            <a:ext cx="307445" cy="1101326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276600" y="5021687"/>
            <a:ext cx="1064146" cy="202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02080" y="478447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  <a:endParaRPr lang="en-SG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9029" y="61166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endParaRPr lang="en-SG" sz="2400" dirty="0"/>
          </a:p>
        </p:txBody>
      </p:sp>
      <p:sp>
        <p:nvSpPr>
          <p:cNvPr id="34" name="Rectangle 33"/>
          <p:cNvSpPr/>
          <p:nvPr/>
        </p:nvSpPr>
        <p:spPr>
          <a:xfrm>
            <a:off x="3951206" y="5412443"/>
            <a:ext cx="390863" cy="704193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305111" y="5412443"/>
            <a:ext cx="627485" cy="1290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90800" y="518605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  <a:endParaRPr lang="en-SG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797624" y="61166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SG" sz="2400" dirty="0"/>
          </a:p>
        </p:txBody>
      </p:sp>
      <p:sp>
        <p:nvSpPr>
          <p:cNvPr id="39" name="Rectangle 38"/>
          <p:cNvSpPr/>
          <p:nvPr/>
        </p:nvSpPr>
        <p:spPr>
          <a:xfrm>
            <a:off x="3713081" y="5650224"/>
            <a:ext cx="228600" cy="45911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286126" y="5645429"/>
            <a:ext cx="435796" cy="479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90800" y="54450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  <a:endParaRPr lang="en-SG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560553" y="61166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6595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  <p:bldP spid="18" grpId="0"/>
      <p:bldP spid="21" grpId="0" animBg="1"/>
      <p:bldP spid="26" grpId="0"/>
      <p:bldP spid="28" grpId="0"/>
      <p:bldP spid="29" grpId="0" animBg="1"/>
      <p:bldP spid="32" grpId="0"/>
      <p:bldP spid="33" grpId="0"/>
      <p:bldP spid="34" grpId="0" animBg="1"/>
      <p:bldP spid="37" grpId="0"/>
      <p:bldP spid="38" grpId="0"/>
      <p:bldP spid="39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dirty="0"/>
              <a:t>Максимизация прибыли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551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 </a:t>
            </a:r>
            <a:r>
              <a:rPr lang="en-US" dirty="0"/>
              <a:t>Welfare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Welfare: </a:t>
                </a:r>
                <a:r>
                  <a:rPr lang="ru-RU" sz="2800" dirty="0"/>
                  <a:t>любой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- </a:t>
                </a:r>
                <a:r>
                  <a:rPr lang="ru-RU" sz="2800" dirty="0"/>
                  <a:t>лучший результат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*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должно быть монотонным</a:t>
                </a:r>
                <a:endParaRPr lang="en-US" sz="2400" dirty="0"/>
              </a:p>
              <a:p>
                <a:r>
                  <a:rPr lang="ru-RU" sz="2800" dirty="0"/>
                  <a:t>Прибыль</a:t>
                </a:r>
                <a:r>
                  <a:rPr lang="en-US" sz="2800" dirty="0"/>
                  <a:t>: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SG" sz="2800" dirty="0"/>
                  <a:t> </a:t>
                </a:r>
                <a:r>
                  <a:rPr lang="ru-RU" sz="2800" dirty="0"/>
                  <a:t>для вектора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SG" sz="2800" dirty="0"/>
              </a:p>
              <a:p>
                <a:pPr lvl="1"/>
                <a:r>
                  <a:rPr lang="ru-RU" sz="2400" dirty="0"/>
                  <a:t>нельзя оптимизировать одновременно для всех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SG" sz="2400" dirty="0"/>
              </a:p>
              <a:p>
                <a:pPr lvl="1"/>
                <a:r>
                  <a:rPr lang="ru-RU" sz="2400" dirty="0"/>
                  <a:t>например, 1 товар и 1 покупатель </a:t>
                </a:r>
                <a:r>
                  <a:rPr lang="en-US" sz="2400" dirty="0"/>
                  <a:t>: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SG" sz="2400" dirty="0"/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400" dirty="0"/>
              </a:p>
              <a:p>
                <a:pPr marL="914400" lvl="1" indent="-457200">
                  <a:buFont typeface="+mj-lt"/>
                  <a:buAutoNum type="alphaLcPeriod"/>
                </a:pPr>
                <a:endParaRPr lang="en-SG" sz="2400" dirty="0"/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SG" sz="2400" dirty="0">
                    <a:solidFill>
                      <a:srgbClr val="FF0000"/>
                    </a:solidFill>
                  </a:rPr>
                  <a:t>7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3200" y="3907820"/>
                <a:ext cx="6096000" cy="48021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 </a:t>
                </a:r>
                <a:r>
                  <a:rPr lang="en-SG" sz="2300" dirty="0">
                    <a:solidFill>
                      <a:schemeClr val="accent4"/>
                    </a:solidFill>
                  </a:rPr>
                  <a:t>M1</a:t>
                </a:r>
                <a:r>
                  <a:rPr lang="en-SG" sz="2300" dirty="0"/>
                  <a:t>: </a:t>
                </a:r>
                <a:r>
                  <a:rPr lang="ru-RU" sz="2300" dirty="0"/>
                  <a:t>продаем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sz="2300" dirty="0"/>
                  <a:t> </a:t>
                </a:r>
                <a:r>
                  <a:rPr lang="ru-RU" sz="2300" dirty="0"/>
                  <a:t>по цене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SG" sz="23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907820"/>
                <a:ext cx="6096000" cy="480219"/>
              </a:xfrm>
              <a:prstGeom prst="rect">
                <a:avLst/>
              </a:prstGeom>
              <a:blipFill>
                <a:blip r:embed="rId3"/>
                <a:stretch>
                  <a:fillRect l="-100" t="-2410" b="-216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43200" y="5234781"/>
                <a:ext cx="6096000" cy="48021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300" dirty="0"/>
                  <a:t> </a:t>
                </a:r>
                <a:r>
                  <a:rPr lang="en-SG" sz="2300" dirty="0">
                    <a:solidFill>
                      <a:schemeClr val="accent4"/>
                    </a:solidFill>
                  </a:rPr>
                  <a:t>M1</a:t>
                </a:r>
                <a:r>
                  <a:rPr lang="en-SG" sz="2300" dirty="0"/>
                  <a:t>: </a:t>
                </a:r>
                <a:r>
                  <a:rPr lang="ru-RU" sz="2300" dirty="0"/>
                  <a:t>продаем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sz="2300" dirty="0"/>
                  <a:t> </a:t>
                </a:r>
                <a:r>
                  <a:rPr lang="ru-RU" sz="2300" dirty="0"/>
                  <a:t>по цене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SG" sz="23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34781"/>
                <a:ext cx="6096000" cy="480219"/>
              </a:xfrm>
              <a:prstGeom prst="rect">
                <a:avLst/>
              </a:prstGeom>
              <a:blipFill>
                <a:blip r:embed="rId4"/>
                <a:stretch>
                  <a:fillRect l="-100" t="-3614" b="-204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3200" y="5816897"/>
                <a:ext cx="6096000" cy="48021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 </a:t>
                </a:r>
                <a:r>
                  <a:rPr lang="en-SG" sz="2300" dirty="0">
                    <a:solidFill>
                      <a:schemeClr val="accent3"/>
                    </a:solidFill>
                  </a:rPr>
                  <a:t>M2</a:t>
                </a:r>
                <a:r>
                  <a:rPr lang="en-SG" sz="2300" dirty="0"/>
                  <a:t>: </a:t>
                </a:r>
                <a:r>
                  <a:rPr lang="ru-RU" sz="2300" dirty="0"/>
                  <a:t>продаем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sz="2300" dirty="0"/>
                  <a:t> </a:t>
                </a:r>
                <a:r>
                  <a:rPr lang="ru-RU" sz="2300" dirty="0"/>
                  <a:t>по цене</a:t>
                </a:r>
                <a:r>
                  <a:rPr lang="en-SG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SG" sz="23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816897"/>
                <a:ext cx="6096000" cy="480219"/>
              </a:xfrm>
              <a:prstGeom prst="rect">
                <a:avLst/>
              </a:prstGeom>
              <a:blipFill>
                <a:blip r:embed="rId5"/>
                <a:stretch>
                  <a:fillRect l="-100" t="-1205" b="-2168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3200" y="4479320"/>
                <a:ext cx="6096000" cy="48021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G" sz="2400" dirty="0"/>
                  <a:t> </a:t>
                </a:r>
                <a:r>
                  <a:rPr lang="en-SG" sz="2400" dirty="0">
                    <a:solidFill>
                      <a:schemeClr val="accent3"/>
                    </a:solidFill>
                  </a:rPr>
                  <a:t>M2</a:t>
                </a:r>
                <a:r>
                  <a:rPr lang="en-SG" sz="2400" dirty="0"/>
                  <a:t>: </a:t>
                </a:r>
                <a:r>
                  <a:rPr lang="ru-RU" sz="2400" dirty="0"/>
                  <a:t>продаем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G" sz="2400" dirty="0"/>
                  <a:t>0 </a:t>
                </a:r>
                <a:r>
                  <a:rPr lang="ru-RU" sz="2400" dirty="0"/>
                  <a:t>по цене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SG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79320"/>
                <a:ext cx="6096000" cy="480219"/>
              </a:xfrm>
              <a:prstGeom prst="rect">
                <a:avLst/>
              </a:prstGeom>
              <a:blipFill>
                <a:blip r:embed="rId6"/>
                <a:stretch>
                  <a:fillRect l="-199" t="-4819" b="-2289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9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Байесовская Оптимизация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не можем оптимизировать по</a:t>
                </a:r>
                <a:r>
                  <a:rPr lang="en-US" dirty="0"/>
                  <a:t> </a:t>
                </a:r>
                <a:r>
                  <a:rPr lang="ru-RU" dirty="0"/>
                  <a:t>точечно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ru-RU" dirty="0"/>
                  <a:t>каждое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 (</a:t>
                </a:r>
                <a:r>
                  <a:rPr lang="ru-RU" dirty="0"/>
                  <a:t>аукционер знает все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) </a:t>
                </a:r>
              </a:p>
              <a:p>
                <a:endParaRPr lang="en-SG" dirty="0"/>
              </a:p>
              <a:p>
                <a:r>
                  <a:rPr lang="ru-RU" dirty="0"/>
                  <a:t>вектор типов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endParaRPr lang="en-SG" dirty="0"/>
              </a:p>
              <a:p>
                <a:endParaRPr lang="en-SG" dirty="0"/>
              </a:p>
              <a:p>
                <a:r>
                  <a:rPr lang="ru-RU" dirty="0"/>
                  <a:t>Аукционер</a:t>
                </a:r>
                <a:r>
                  <a:rPr lang="en-US" dirty="0"/>
                  <a:t>: </a:t>
                </a:r>
                <a:r>
                  <a:rPr lang="ru-RU" dirty="0"/>
                  <a:t>оптимизирует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>
                <a:blip r:embed="rId2"/>
                <a:stretch>
                  <a:fillRect l="-1687" t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4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/>
                  <a:t>Амортизированный анализ</a:t>
                </a:r>
                <a:r>
                  <a:rPr lang="en-US" sz="2800" dirty="0"/>
                  <a:t>:</a:t>
                </a:r>
              </a:p>
              <a:p>
                <a:pPr lvl="1"/>
                <a:r>
                  <a:rPr lang="ru-RU" sz="2400" dirty="0"/>
                  <a:t>переписать мат. </a:t>
                </a:r>
                <a:r>
                  <a:rPr lang="ru-RU" sz="2400" dirty="0" err="1"/>
                  <a:t>ож</a:t>
                </a:r>
                <a:r>
                  <a:rPr lang="ru-RU" sz="2400" dirty="0"/>
                  <a:t>. платежа через долевую функцию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где</a:t>
                </a:r>
                <a:endParaRPr lang="en-SG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sz="2400" dirty="0"/>
                  <a:t> : </a:t>
                </a:r>
                <a:r>
                  <a:rPr lang="ru-RU" sz="2400" u="sng" dirty="0">
                    <a:solidFill>
                      <a:srgbClr val="FF0000"/>
                    </a:solidFill>
                  </a:rPr>
                  <a:t>трансформация в виртуальный тип</a:t>
                </a:r>
                <a:endParaRPr lang="en-SG" sz="2400" u="sng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ru-RU" sz="2400" dirty="0"/>
                  <a:t>верно для</a:t>
                </a:r>
                <a:r>
                  <a:rPr lang="en-US" sz="2400" dirty="0"/>
                  <a:t> BNE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):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sz="2400" dirty="0"/>
                  <a:t>-</a:t>
                </a:r>
                <a:r>
                  <a:rPr lang="ru-RU" sz="2400" dirty="0"/>
                  <a:t>монотоно</a:t>
                </a:r>
                <a:r>
                  <a:rPr lang="en-SG" sz="2400" dirty="0"/>
                  <a:t> + </a:t>
                </a:r>
                <a:r>
                  <a:rPr lang="ru-RU" sz="2400" dirty="0"/>
                  <a:t>платежное </a:t>
                </a:r>
                <a:r>
                  <a:rPr lang="ru-RU" sz="2400" dirty="0" err="1"/>
                  <a:t>тожд</a:t>
                </a:r>
                <a:r>
                  <a:rPr lang="en-SG" sz="2400" dirty="0"/>
                  <a:t>.</a:t>
                </a:r>
              </a:p>
              <a:p>
                <a:r>
                  <a:rPr lang="ru-RU" sz="2800" dirty="0"/>
                  <a:t>Интуиция для виртуальных типов</a:t>
                </a:r>
                <a:r>
                  <a:rPr lang="en-US" sz="2800" dirty="0"/>
                  <a:t>:</a:t>
                </a:r>
              </a:p>
              <a:p>
                <a:pPr lvl="1"/>
                <a:r>
                  <a:rPr lang="ru-RU" sz="2400" dirty="0"/>
                  <a:t>часть с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G" sz="2400" dirty="0"/>
                  <a:t> := </a:t>
                </a:r>
                <a:r>
                  <a:rPr lang="ru-RU" sz="2400" dirty="0"/>
                  <a:t>сколько можно получить обслужив тип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SG" sz="2400" dirty="0"/>
              </a:p>
              <a:p>
                <a:pPr lvl="1"/>
                <a:r>
                  <a:rPr lang="ru-RU" sz="2400" dirty="0"/>
                  <a:t>часть с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потери с более высоких типов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>
                <a:blip r:embed="rId2"/>
                <a:stretch>
                  <a:fillRect l="-1263" t="-1348" r="-6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56F9DD-6C44-6943-855B-3B985556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181769"/>
            <a:ext cx="1155700" cy="173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3810000" y="1143000"/>
                <a:ext cx="4865255" cy="990600"/>
              </a:xfrm>
              <a:prstGeom prst="wedgeRectCallout">
                <a:avLst>
                  <a:gd name="adj1" fmla="val -65589"/>
                  <a:gd name="adj2" fmla="val 11326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400" dirty="0"/>
                  <a:t>напомним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43000"/>
                <a:ext cx="4865255" cy="990600"/>
              </a:xfrm>
              <a:prstGeom prst="wedgeRectCallout">
                <a:avLst>
                  <a:gd name="adj1" fmla="val -65589"/>
                  <a:gd name="adj2" fmla="val 11326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733800" y="4419600"/>
            <a:ext cx="4343400" cy="990600"/>
          </a:xfrm>
          <a:prstGeom prst="wedgeRectCallout">
            <a:avLst>
              <a:gd name="adj1" fmla="val -69124"/>
              <a:gd name="adj2" fmla="val -674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Проинтегрировать по частям платежное тождество.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704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Мат. </a:t>
            </a:r>
            <a:r>
              <a:rPr lang="ru-RU" dirty="0" err="1"/>
              <a:t>ож</a:t>
            </a:r>
            <a:r>
              <a:rPr lang="ru-RU" dirty="0"/>
              <a:t>. платежа</a:t>
            </a:r>
            <a:r>
              <a:rPr lang="en-US" dirty="0"/>
              <a:t>:</a:t>
            </a:r>
          </a:p>
          <a:p>
            <a:endParaRPr lang="en-SG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749400"/>
            <a:ext cx="8031086" cy="8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8" y="3661371"/>
            <a:ext cx="7963429" cy="91062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1752600" y="2107208"/>
            <a:ext cx="533400" cy="642192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23"/>
          <p:cNvSpPr/>
          <p:nvPr/>
        </p:nvSpPr>
        <p:spPr>
          <a:xfrm>
            <a:off x="4191000" y="1828800"/>
            <a:ext cx="4495800" cy="685800"/>
          </a:xfrm>
          <a:prstGeom prst="wedgeRectCallout">
            <a:avLst>
              <a:gd name="adj1" fmla="val -17426"/>
              <a:gd name="adj2" fmla="val 10672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Платеж через виртуальный тип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ular Callout 24"/>
              <p:cNvSpPr/>
              <p:nvPr/>
            </p:nvSpPr>
            <p:spPr>
              <a:xfrm>
                <a:off x="609600" y="5006181"/>
                <a:ext cx="4038600" cy="1119982"/>
              </a:xfrm>
              <a:prstGeom prst="wedgeRectCallout">
                <a:avLst>
                  <a:gd name="adj1" fmla="val -41407"/>
                  <a:gd name="adj2" fmla="val -9281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Interim </a:t>
                </a:r>
                <a:r>
                  <a:rPr lang="ru-RU" sz="2400" dirty="0"/>
                  <a:t>вероятность по всем случайным типам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6181"/>
                <a:ext cx="4038600" cy="1119982"/>
              </a:xfrm>
              <a:prstGeom prst="wedgeRectCallout">
                <a:avLst>
                  <a:gd name="adj1" fmla="val -41407"/>
                  <a:gd name="adj2" fmla="val -92819"/>
                </a:avLst>
              </a:prstGeom>
              <a:blipFill>
                <a:blip r:embed="rId6"/>
                <a:stretch>
                  <a:fillRect r="-10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/>
              <p:cNvSpPr/>
              <p:nvPr/>
            </p:nvSpPr>
            <p:spPr>
              <a:xfrm>
                <a:off x="4788281" y="5022345"/>
                <a:ext cx="4038600" cy="1119982"/>
              </a:xfrm>
              <a:prstGeom prst="wedgeRectCallout">
                <a:avLst>
                  <a:gd name="adj1" fmla="val 20199"/>
                  <a:gd name="adj2" fmla="val -8522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Можно оптимизировать</a:t>
                </a:r>
                <a:r>
                  <a:rPr lang="en-US" sz="2400" dirty="0"/>
                  <a:t> </a:t>
                </a:r>
                <a:r>
                  <a:rPr lang="en-US" sz="2400" u="sng" dirty="0"/>
                  <a:t>virtual welfare</a:t>
                </a:r>
                <a:r>
                  <a:rPr lang="en-US" sz="2400" dirty="0"/>
                  <a:t> </a:t>
                </a:r>
                <a:r>
                  <a:rPr lang="ru-RU" sz="2400" dirty="0"/>
                  <a:t>по точечно </a:t>
                </a:r>
                <a:endParaRPr lang="en-US" sz="2400" dirty="0"/>
              </a:p>
              <a:p>
                <a:pPr algn="ctr"/>
                <a:r>
                  <a:rPr lang="ru-RU" sz="2400" dirty="0"/>
                  <a:t>для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типа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SG" sz="2400" dirty="0"/>
                  <a:t>!</a:t>
                </a:r>
              </a:p>
            </p:txBody>
          </p:sp>
        </mc:Choice>
        <mc:Fallback xmlns=""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81" y="5022345"/>
                <a:ext cx="4038600" cy="1119982"/>
              </a:xfrm>
              <a:prstGeom prst="wedgeRectCallout">
                <a:avLst>
                  <a:gd name="adj1" fmla="val 20199"/>
                  <a:gd name="adj2" fmla="val -85224"/>
                </a:avLst>
              </a:prstGeom>
              <a:blipFill>
                <a:blip r:embed="rId7"/>
                <a:stretch>
                  <a:fillRect b="-102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4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Монотонность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Max. virtual welfare                                        </a:t>
                </a:r>
                <a:r>
                  <a:rPr lang="ru-RU" sz="2800" dirty="0"/>
                  <a:t>для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SG" sz="2800" dirty="0"/>
                  <a:t>, </a:t>
                </a:r>
              </a:p>
              <a:p>
                <a:r>
                  <a:rPr lang="ru-RU" sz="2800" dirty="0"/>
                  <a:t>Находим лучший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SG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SG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SG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SG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dirty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SG" sz="2800" dirty="0"/>
              </a:p>
              <a:p>
                <a:r>
                  <a:rPr lang="ru-RU" sz="2800" dirty="0"/>
                  <a:t>Нужно:</a:t>
                </a:r>
                <a:r>
                  <a:rPr lang="en-US" sz="2800" dirty="0"/>
                  <a:t> interim </a:t>
                </a:r>
                <a:r>
                  <a:rPr lang="ru-RU" sz="2800" dirty="0"/>
                  <a:t>долевая функция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 </a:t>
                </a:r>
                <a:r>
                  <a:rPr lang="ru-RU" sz="2800" u="sng" dirty="0">
                    <a:solidFill>
                      <a:srgbClr val="FF0000"/>
                    </a:solidFill>
                  </a:rPr>
                  <a:t>монотонна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u="sng" dirty="0"/>
                  <a:t>Lemma</a:t>
                </a:r>
                <a:r>
                  <a:rPr lang="en-US" sz="2800" dirty="0"/>
                  <a:t> </a:t>
                </a:r>
                <a:r>
                  <a:rPr lang="ru-RU" sz="2800" dirty="0"/>
                  <a:t>Если все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монотонно возрастают</a:t>
                </a:r>
                <a:r>
                  <a:rPr lang="en-US" sz="2800" dirty="0"/>
                  <a:t> </a:t>
                </a:r>
                <a:r>
                  <a:rPr lang="ru-RU" sz="2800" dirty="0"/>
                  <a:t>по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:r>
                  <a:rPr lang="ru-RU" sz="2800" dirty="0"/>
                  <a:t>то и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монотонно возрастает</a:t>
                </a:r>
                <a:r>
                  <a:rPr lang="en-US" sz="2800" dirty="0"/>
                  <a:t>. </a:t>
                </a:r>
              </a:p>
              <a:p>
                <a:r>
                  <a:rPr lang="ru-RU" sz="2800" dirty="0"/>
                  <a:t>Если все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монотонны, то механизм макс</a:t>
                </a:r>
                <a:r>
                  <a:rPr lang="en-US" sz="2800" dirty="0"/>
                  <a:t>.</a:t>
                </a:r>
                <a:r>
                  <a:rPr lang="ru-RU" sz="2800" dirty="0"/>
                  <a:t> </a:t>
                </a:r>
                <a:r>
                  <a:rPr lang="en-US" sz="2800" dirty="0"/>
                  <a:t>virtual welfare - </a:t>
                </a:r>
                <a:r>
                  <a:rPr lang="ru-RU" sz="2800" dirty="0"/>
                  <a:t>оптимальный</a:t>
                </a:r>
                <a:r>
                  <a:rPr lang="en-US" sz="2800" dirty="0"/>
                  <a:t> BIC </a:t>
                </a:r>
                <a:r>
                  <a:rPr lang="ru-RU" sz="2800" dirty="0"/>
                  <a:t>механизм</a:t>
                </a:r>
                <a:r>
                  <a:rPr lang="en-US" sz="2800" dirty="0"/>
                  <a:t>!</a:t>
                </a:r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3"/>
                <a:stretch>
                  <a:fillRect l="-1309" t="-1348" r="-13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2958933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Регулярные распределения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u="sng" dirty="0"/>
                  <a:t>Def</a:t>
                </a:r>
                <a:r>
                  <a:rPr lang="en-US" sz="2800" dirty="0"/>
                  <a:t>[Regular distribution]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</a:t>
                </a:r>
                <a:r>
                  <a:rPr lang="ru-RU" sz="2800" dirty="0"/>
                  <a:t>монотонно возрастающая функция</a:t>
                </a:r>
                <a:r>
                  <a:rPr lang="en-US" sz="2800" dirty="0"/>
                  <a:t>.</a:t>
                </a:r>
              </a:p>
              <a:p>
                <a:r>
                  <a:rPr lang="ru-RU" sz="2800" dirty="0"/>
                  <a:t>Пример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- </a:t>
                </a:r>
                <a:r>
                  <a:rPr lang="ru-RU" sz="2800" dirty="0"/>
                  <a:t>равномерно</a:t>
                </a:r>
                <a:r>
                  <a:rPr lang="en-US" sz="2800" dirty="0"/>
                  <a:t> </a:t>
                </a:r>
                <a:r>
                  <a:rPr lang="ru-RU" sz="2800" dirty="0"/>
                  <a:t>на отрезке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(U[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]):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box>
                            <m:box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70" r="-1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регулярных распределений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- </a:t>
                </a:r>
                <a:r>
                  <a:rPr lang="ru-RU" sz="2800" dirty="0"/>
                  <a:t>экспоненциальное на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0,+∞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/>
                      <m:t>exp</m:t>
                    </m:r>
                    <m:r>
                      <m:rPr>
                        <m:nor/>
                      </m:rPr>
                      <a:rPr lang="en-US" sz="2800" dirty="0"/>
                      <m:t>(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sz="2800" dirty="0"/>
                      <m:t>)</m:t>
                    </m:r>
                  </m:oMath>
                </a14:m>
                <a:r>
                  <a:rPr lang="en-SG" dirty="0"/>
                  <a:t>:</a:t>
                </a:r>
              </a:p>
              <a:p>
                <a:pPr lvl="1"/>
                <a:r>
                  <a:rPr lang="ru-RU" dirty="0"/>
                  <a:t>плотность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box>
                  </m:oMath>
                </a14:m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i="1" dirty="0"/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SG" sz="2800" dirty="0"/>
                  <a:t> - </a:t>
                </a:r>
                <a:r>
                  <a:rPr lang="ru-RU" sz="2800" dirty="0"/>
                  <a:t>Нормальное распределение</a:t>
                </a: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1604674"/>
                <a:ext cx="3733800" cy="914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04674"/>
                <a:ext cx="3733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Оптимальный механизм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регулярные распределения</a:t>
            </a:r>
            <a:r>
              <a:rPr lang="en-US" dirty="0"/>
              <a:t>)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dirty="0"/>
                  <a:t>Virtual Welfare Maximization: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Собираем закрытые</a:t>
                </a:r>
                <a:r>
                  <a:rPr lang="en-US" sz="2800" dirty="0"/>
                  <a:t> bids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SG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Максимизируем </a:t>
                </a:r>
                <a:r>
                  <a:rPr lang="en-SG" sz="2800" dirty="0"/>
                  <a:t>welfare </a:t>
                </a:r>
                <a:r>
                  <a:rPr lang="ru-RU" sz="2800" dirty="0"/>
                  <a:t>на </a:t>
                </a:r>
                <a:r>
                  <a:rPr lang="en-US" sz="2800" dirty="0"/>
                  <a:t>virtual bids</a:t>
                </a:r>
                <a:endParaRPr lang="en-SG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sz="2800" i="1" dirty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SG" sz="2800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lim>
                            </m:limLow>
                          </m:fName>
                          <m:e>
                            <m:r>
                              <a:rPr lang="en-SG" sz="28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SG" sz="28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l-G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sz="2800" b="1" dirty="0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SG" sz="2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SG" sz="28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SG" sz="2800" dirty="0"/>
              </a:p>
              <a:p>
                <a:pPr marL="0" indent="0">
                  <a:buNone/>
                </a:pPr>
                <a:r>
                  <a:rPr lang="en-SG" sz="2800" dirty="0"/>
                  <a:t>3. </a:t>
                </a:r>
                <a:r>
                  <a:rPr lang="ru-RU" sz="2800" dirty="0"/>
                  <a:t>Считаем платежи из критических значений </a:t>
                </a:r>
                <a:endParaRPr lang="en-SG" sz="2800" dirty="0"/>
              </a:p>
              <a:p>
                <a:endParaRPr lang="en-SG" sz="2800" dirty="0"/>
              </a:p>
              <a:p>
                <a:endParaRPr lang="en-SG" sz="2800" dirty="0"/>
              </a:p>
              <a:p>
                <a:pPr marL="0" indent="0">
                  <a:buNone/>
                </a:pPr>
                <a:r>
                  <a:rPr lang="en-SG" sz="2800" dirty="0"/>
                  <a:t>4. </a:t>
                </a:r>
                <a:r>
                  <a:rPr lang="ru-RU" sz="2800" dirty="0"/>
                  <a:t>механизм: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800" b="1" i="0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SG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800" b="1" i="0" dirty="0" err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SG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4838401" cy="10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Environment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General Feasibility Environment – a special case of General Cost Environment: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∈{0,∞}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en-US" sz="2800" b="1" dirty="0"/>
                  <a:t>Downward closed</a:t>
                </a:r>
                <a:r>
                  <a:rPr lang="en-US" sz="2800" dirty="0"/>
                  <a:t> feasibility constraint: subsets of feasible sets are feasible: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sz="2800" dirty="0"/>
                  <a:t>, if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G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SG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8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r>
              <a:rPr lang="en-US" dirty="0"/>
              <a:t>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n=2 bidders,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sz="2800" dirty="0"/>
                  <a:t>, </a:t>
                </a:r>
                <a:r>
                  <a:rPr lang="ru-RU" sz="2800" dirty="0"/>
                  <a:t>аукцион для 1 товара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SG" sz="2800" dirty="0"/>
                  <a:t>: </a:t>
                </a:r>
                <a:r>
                  <a:rPr lang="ru-RU" sz="2800" dirty="0"/>
                  <a:t>монотонны</a:t>
                </a:r>
                <a:endParaRPr lang="en-SG" sz="2800" dirty="0"/>
              </a:p>
              <a:p>
                <a:r>
                  <a:rPr lang="ru-RU" sz="2800" dirty="0"/>
                  <a:t>максимизируем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SG" sz="2800" dirty="0"/>
              </a:p>
              <a:p>
                <a:r>
                  <a:rPr lang="ru-RU" sz="2800" dirty="0"/>
                  <a:t>Пусть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/>
                  <a:t>.   3 </a:t>
                </a:r>
                <a:r>
                  <a:rPr lang="ru-RU" sz="2800" dirty="0"/>
                  <a:t>Случая</a:t>
                </a:r>
                <a:r>
                  <a:rPr lang="en-US" sz="2800" dirty="0"/>
                  <a:t> </a:t>
                </a:r>
                <a:r>
                  <a:rPr lang="ru-RU" sz="2800" dirty="0"/>
                  <a:t>для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sz="2800" dirty="0"/>
                  <a:t>:</a:t>
                </a:r>
              </a:p>
              <a:p>
                <a:pPr lvl="1"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ru-RU" sz="2800" dirty="0"/>
                  <a:t>Платеж - пороговый </a:t>
                </a:r>
                <a:r>
                  <a:rPr lang="en-US" sz="2800" dirty="0"/>
                  <a:t>bid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SG" sz="24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SG" sz="2400" dirty="0"/>
              </a:p>
              <a:p>
                <a:pPr lvl="1"/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291" b="-6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0" y="3505200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05200"/>
                <a:ext cx="3200400" cy="381000"/>
              </a:xfrm>
              <a:prstGeom prst="rect">
                <a:avLst/>
              </a:prstGeom>
              <a:blipFill rotWithShape="0">
                <a:blip r:embed="rId3"/>
                <a:stretch>
                  <a:fillRect t="-20896" b="-373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0" y="3939381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39381"/>
                <a:ext cx="3200400" cy="381000"/>
              </a:xfrm>
              <a:prstGeom prst="rect">
                <a:avLst/>
              </a:prstGeom>
              <a:blipFill rotWithShape="0">
                <a:blip r:embed="rId4"/>
                <a:stretch>
                  <a:fillRect t="-20896" b="-373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0562" y="4373562"/>
                <a:ext cx="3200400" cy="3810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62" y="4373562"/>
                <a:ext cx="3200400" cy="381000"/>
              </a:xfrm>
              <a:prstGeom prst="rect">
                <a:avLst/>
              </a:prstGeom>
              <a:blipFill rotWithShape="0">
                <a:blip r:embed="rId5"/>
                <a:stretch>
                  <a:fillRect t="-20896" b="-3731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221562" y="4987996"/>
            <a:ext cx="2743200" cy="1309184"/>
          </a:xfrm>
          <a:prstGeom prst="wedgeRectCallout">
            <a:avLst>
              <a:gd name="adj1" fmla="val -66972"/>
              <a:gd name="adj2" fmla="val 1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Аукцион 2-ой цены с начальной ценой 0.5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42870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Пример: регулярные</a:t>
            </a:r>
            <a:r>
              <a:rPr lang="en-US" dirty="0"/>
              <a:t> </a:t>
            </a:r>
            <a:r>
              <a:rPr lang="en-US" dirty="0" err="1"/>
              <a:t>i.i.d</a:t>
            </a:r>
            <a:r>
              <a:rPr lang="en-US" dirty="0"/>
              <a:t>.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u="sng" dirty="0"/>
              </a:p>
              <a:p>
                <a:r>
                  <a:rPr lang="en-US" u="sng" dirty="0"/>
                  <a:t>Theorem</a:t>
                </a:r>
                <a:r>
                  <a:rPr lang="en-US" sz="2800" dirty="0"/>
                  <a:t> </a:t>
                </a:r>
                <a:r>
                  <a:rPr lang="ru-RU" sz="2800" dirty="0"/>
                  <a:t>Оптимальный по прибыли аукцион для </a:t>
                </a:r>
                <a:r>
                  <a:rPr lang="en-US" sz="2800" dirty="0"/>
                  <a:t>bidders </a:t>
                </a:r>
                <a:r>
                  <a:rPr lang="ru-RU" sz="2800" dirty="0"/>
                  <a:t>с типами распределенными </a:t>
                </a:r>
                <a:r>
                  <a:rPr lang="en-US" sz="2800" dirty="0" err="1"/>
                  <a:t>i.i.d</a:t>
                </a:r>
                <a:r>
                  <a:rPr lang="en-US" sz="2800" dirty="0"/>
                  <a:t>. </a:t>
                </a:r>
                <a:r>
                  <a:rPr lang="ru-RU" sz="2800" dirty="0"/>
                  <a:t>из регулярного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- </a:t>
                </a:r>
                <a:r>
                  <a:rPr lang="ru-RU" sz="2800" dirty="0"/>
                  <a:t>это аукцион </a:t>
                </a:r>
                <a:r>
                  <a:rPr lang="en-US" sz="2800" dirty="0"/>
                  <a:t>2</a:t>
                </a:r>
                <a:r>
                  <a:rPr lang="en-US" sz="2800" baseline="30000" dirty="0"/>
                  <a:t>nd </a:t>
                </a:r>
                <a:r>
                  <a:rPr lang="ru-RU" sz="2800" dirty="0"/>
                  <a:t>цены</a:t>
                </a:r>
                <a:r>
                  <a:rPr lang="en-US" sz="2800" dirty="0"/>
                  <a:t> </a:t>
                </a:r>
                <a:r>
                  <a:rPr lang="ru-RU" sz="2800" dirty="0"/>
                  <a:t>с общей для всех начальной ценой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r="-7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114800"/>
                <a:ext cx="5369547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/>
                  <a:t>где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G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SG" sz="2800" dirty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14800"/>
                <a:ext cx="5369547" cy="680699"/>
              </a:xfrm>
              <a:prstGeom prst="rect">
                <a:avLst/>
              </a:prstGeom>
              <a:blipFill>
                <a:blip r:embed="rId3"/>
                <a:stretch>
                  <a:fillRect l="-1703" b="-8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25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dirty="0"/>
              <a:t>Вопросы?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829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regular distributions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800" dirty="0"/>
                      <m:t>Uniform</m:t>
                    </m:r>
                    <m:r>
                      <m:rPr>
                        <m:nor/>
                      </m:rPr>
                      <a:rPr lang="en-US" sz="2800" dirty="0"/>
                      <m:t>[0,3]</m:t>
                    </m:r>
                  </m:oMath>
                </a14:m>
                <a:r>
                  <a:rPr lang="en-SG" sz="2800" dirty="0"/>
                  <a:t> prob.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SG" sz="2800" dirty="0"/>
                  <a:t> 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Uniform</m:t>
                    </m:r>
                    <m:r>
                      <m:rPr>
                        <m:nor/>
                      </m:rPr>
                      <a:rPr lang="en-US" sz="2800" dirty="0"/>
                      <m:t>[3,8]</m:t>
                    </m:r>
                  </m:oMath>
                </a14:m>
                <a:r>
                  <a:rPr lang="en-SG" sz="2800" dirty="0"/>
                  <a:t> prob.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516790" y="2709443"/>
            <a:ext cx="0" cy="280579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16790" y="5515235"/>
            <a:ext cx="3772744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05741" y="4019346"/>
            <a:ext cx="1195482" cy="875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90161" y="4572711"/>
            <a:ext cx="19922" cy="931663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14601" y="4284465"/>
            <a:ext cx="3207410" cy="24919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4712" y="5585571"/>
            <a:ext cx="481188" cy="739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69920" y="406449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20" y="4064492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58363" y="5584094"/>
                <a:ext cx="607357" cy="73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63" y="5584094"/>
                <a:ext cx="607357" cy="73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2358" y="2521243"/>
                <a:ext cx="1275124" cy="73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58" y="2521243"/>
                <a:ext cx="1275124" cy="739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3699445" y="3359603"/>
            <a:ext cx="2050319" cy="1233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30871" y="3359603"/>
            <a:ext cx="0" cy="214477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14601" y="3352800"/>
            <a:ext cx="3216271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9920" y="312196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20" y="3121967"/>
                <a:ext cx="4235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90277" y="5590896"/>
            <a:ext cx="481188" cy="739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47309" y="4744272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09" y="4744272"/>
                <a:ext cx="6527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 flipV="1">
            <a:off x="2505741" y="3998976"/>
            <a:ext cx="1186622" cy="1086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76538" y="377147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38" y="3771472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 flipV="1">
            <a:off x="2505741" y="4578580"/>
            <a:ext cx="1186622" cy="1086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47309" y="4362202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09" y="4362202"/>
                <a:ext cx="6527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 flipV="1">
            <a:off x="3688023" y="4006322"/>
            <a:ext cx="2138" cy="5818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37" grpId="0"/>
      <p:bldP spid="4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цель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Social welfare</a:t>
                </a:r>
                <a:r>
                  <a:rPr lang="en-US" sz="2800" dirty="0"/>
                  <a:t> </a:t>
                </a:r>
                <a:r>
                  <a:rPr lang="ru-RU" sz="2800" dirty="0"/>
                  <a:t>долевой функции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SG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elfare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Def</a:t>
                </a:r>
                <a:r>
                  <a:rPr lang="en-US" sz="2800" dirty="0"/>
                  <a:t> </a:t>
                </a:r>
                <a:r>
                  <a:rPr lang="ru-RU" sz="2800" dirty="0">
                    <a:solidFill>
                      <a:srgbClr val="00B050"/>
                    </a:solidFill>
                  </a:rPr>
                  <a:t>Прибыль</a:t>
                </a:r>
                <a:r>
                  <a:rPr lang="en-SG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Profit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аукциона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az-Cyrl-AZ" dirty="0"/>
              <a:t>Принцип Открытого Участия</a:t>
            </a:r>
            <a:r>
              <a:rPr lang="en-US" dirty="0"/>
              <a:t>:</a:t>
            </a:r>
          </a:p>
          <a:p>
            <a:pPr lvl="1"/>
            <a:r>
              <a:rPr lang="ru-RU" sz="2400" dirty="0"/>
              <a:t>Рассматриваем </a:t>
            </a:r>
            <a:r>
              <a:rPr lang="ru-RU" sz="2400" u="sng" dirty="0"/>
              <a:t>только</a:t>
            </a:r>
            <a:r>
              <a:rPr lang="ru-RU" sz="2400" dirty="0"/>
              <a:t> механизмы </a:t>
            </a:r>
            <a:r>
              <a:rPr lang="ru-RU" sz="2400" dirty="0">
                <a:solidFill>
                  <a:srgbClr val="0070C0"/>
                </a:solidFill>
              </a:rPr>
              <a:t>прямого раскрытия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ru-RU" dirty="0"/>
              <a:t>Механизм прямого раскрытия такие что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 BIC (Bayesian incentive compatible), </a:t>
            </a:r>
            <a:r>
              <a:rPr lang="ru-RU" dirty="0"/>
              <a:t>или лучше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DSIC (Dominant strategy incentive compatible)</a:t>
            </a:r>
          </a:p>
          <a:p>
            <a:pPr lvl="1"/>
            <a:endParaRPr lang="en-US" dirty="0"/>
          </a:p>
          <a:p>
            <a:r>
              <a:rPr lang="ru-RU" sz="3100" dirty="0"/>
              <a:t>Какой механизм оптимальный среди</a:t>
            </a:r>
            <a:r>
              <a:rPr lang="en-US" sz="3100" dirty="0"/>
              <a:t> BIC/DSIC?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Оптимальный механизм:</a:t>
            </a:r>
            <a:br>
              <a:rPr lang="ru-RU" dirty="0"/>
            </a:br>
            <a:r>
              <a:rPr lang="ru-RU" dirty="0"/>
              <a:t>максимизируем</a:t>
            </a:r>
            <a:r>
              <a:rPr lang="en-SG" dirty="0"/>
              <a:t> social welfare</a:t>
            </a:r>
          </a:p>
        </p:txBody>
      </p:sp>
    </p:spTree>
    <p:extLst>
      <p:ext uri="{BB962C8B-B14F-4D97-AF65-F5344CB8AC3E}">
        <p14:creationId xmlns:p14="http://schemas.microsoft.com/office/powerpoint/2010/main" val="4000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Single Item auction: </a:t>
            </a:r>
          </a:p>
          <a:p>
            <a:pPr lvl="1"/>
            <a:r>
              <a:rPr lang="en-US" dirty="0"/>
              <a:t>   special case of downward-closed environment.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Routing environment:</a:t>
            </a:r>
          </a:p>
          <a:p>
            <a:pPr marL="914400" lvl="1" indent="-514350"/>
            <a:r>
              <a:rPr lang="en-US" dirty="0"/>
              <a:t>special case of downward-closed environment.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4091733" cy="10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0" y="4953000"/>
            <a:ext cx="8223390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 Multicast auctions</a:t>
            </a:r>
          </a:p>
          <a:p>
            <a:pPr lvl="1"/>
            <a:r>
              <a:rPr lang="en-US" sz="2600" dirty="0"/>
              <a:t>video streaming: must lease network links</a:t>
            </a:r>
          </a:p>
          <a:p>
            <a:pPr lvl="1"/>
            <a:r>
              <a:rPr lang="en-US" sz="2600" dirty="0"/>
              <a:t>serve a subset of users by connecting them to source</a:t>
            </a:r>
            <a:endParaRPr lang="en-SG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5" y="4267200"/>
            <a:ext cx="995363" cy="9953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08482" y="476488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631394" y="357430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2664872" y="60647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4191000" y="476488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04940"/>
            <a:ext cx="566738" cy="1024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7" y="4419599"/>
            <a:ext cx="919163" cy="919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15" y="5688013"/>
            <a:ext cx="876300" cy="876300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6" idx="7"/>
            <a:endCxn id="7" idx="3"/>
          </p:cNvCxnSpPr>
          <p:nvPr/>
        </p:nvCxnSpPr>
        <p:spPr>
          <a:xfrm flipV="1">
            <a:off x="2103604" y="3769431"/>
            <a:ext cx="561268" cy="1028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48" idx="1"/>
          </p:cNvCxnSpPr>
          <p:nvPr/>
        </p:nvCxnSpPr>
        <p:spPr>
          <a:xfrm flipV="1">
            <a:off x="4386122" y="3688609"/>
            <a:ext cx="1818955" cy="110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9" idx="2"/>
          </p:cNvCxnSpPr>
          <p:nvPr/>
        </p:nvCxnSpPr>
        <p:spPr>
          <a:xfrm flipV="1">
            <a:off x="2137082" y="4879181"/>
            <a:ext cx="205391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1"/>
          </p:cNvCxnSpPr>
          <p:nvPr/>
        </p:nvCxnSpPr>
        <p:spPr>
          <a:xfrm>
            <a:off x="2103604" y="4960004"/>
            <a:ext cx="594746" cy="1138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6"/>
            <a:endCxn id="58" idx="1"/>
          </p:cNvCxnSpPr>
          <p:nvPr/>
        </p:nvCxnSpPr>
        <p:spPr>
          <a:xfrm>
            <a:off x="4419600" y="4879181"/>
            <a:ext cx="1791846" cy="9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9" idx="1"/>
          </p:cNvCxnSpPr>
          <p:nvPr/>
        </p:nvCxnSpPr>
        <p:spPr>
          <a:xfrm>
            <a:off x="4359827" y="4959230"/>
            <a:ext cx="1851619" cy="1212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59" idx="1"/>
          </p:cNvCxnSpPr>
          <p:nvPr/>
        </p:nvCxnSpPr>
        <p:spPr>
          <a:xfrm flipV="1">
            <a:off x="2893472" y="6171896"/>
            <a:ext cx="3317974" cy="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6"/>
            <a:endCxn id="48" idx="1"/>
          </p:cNvCxnSpPr>
          <p:nvPr/>
        </p:nvCxnSpPr>
        <p:spPr>
          <a:xfrm>
            <a:off x="2859994" y="3688609"/>
            <a:ext cx="33450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0"/>
            <a:endCxn id="48" idx="2"/>
          </p:cNvCxnSpPr>
          <p:nvPr/>
        </p:nvCxnSpPr>
        <p:spPr>
          <a:xfrm flipH="1" flipV="1">
            <a:off x="6359218" y="3860059"/>
            <a:ext cx="6369" cy="857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9" idx="0"/>
            <a:endCxn id="58" idx="2"/>
          </p:cNvCxnSpPr>
          <p:nvPr/>
        </p:nvCxnSpPr>
        <p:spPr>
          <a:xfrm flipV="1">
            <a:off x="6365587" y="5060314"/>
            <a:ext cx="0" cy="940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205077" y="3517159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Rectangle 57"/>
          <p:cNvSpPr/>
          <p:nvPr/>
        </p:nvSpPr>
        <p:spPr>
          <a:xfrm>
            <a:off x="6211446" y="4717414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Rectangle 58"/>
          <p:cNvSpPr/>
          <p:nvPr/>
        </p:nvSpPr>
        <p:spPr>
          <a:xfrm>
            <a:off x="6211446" y="6000446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3" name="Straight Connector 82"/>
          <p:cNvCxnSpPr>
            <a:endCxn id="9" idx="2"/>
          </p:cNvCxnSpPr>
          <p:nvPr/>
        </p:nvCxnSpPr>
        <p:spPr>
          <a:xfrm flipV="1">
            <a:off x="2143451" y="4879181"/>
            <a:ext cx="2047549" cy="19366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" idx="6"/>
            <a:endCxn id="58" idx="1"/>
          </p:cNvCxnSpPr>
          <p:nvPr/>
        </p:nvCxnSpPr>
        <p:spPr>
          <a:xfrm>
            <a:off x="4419600" y="4879181"/>
            <a:ext cx="1791846" cy="9683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2"/>
            <a:endCxn id="58" idx="0"/>
          </p:cNvCxnSpPr>
          <p:nvPr/>
        </p:nvCxnSpPr>
        <p:spPr>
          <a:xfrm>
            <a:off x="6359218" y="3860059"/>
            <a:ext cx="6369" cy="857355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8" idx="2"/>
            <a:endCxn id="59" idx="0"/>
          </p:cNvCxnSpPr>
          <p:nvPr/>
        </p:nvCxnSpPr>
        <p:spPr>
          <a:xfrm>
            <a:off x="6365587" y="5060314"/>
            <a:ext cx="0" cy="94013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905376" y="316539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75474" y="3465099"/>
            <a:ext cx="96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Costs</a:t>
            </a:r>
            <a:endParaRPr lang="en-SG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470618" y="39502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165978" y="429450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15$</a:t>
            </a:r>
            <a:endParaRPr lang="en-SG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423274" y="534133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902009" y="569059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854730" y="52428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629313" y="38600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5$</a:t>
            </a:r>
            <a:endParaRPr lang="en-SG" sz="2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228617" y="51911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821479" y="402274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381017" y="45590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4$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799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8" grpId="0" animBg="1"/>
      <p:bldP spid="58" grpId="0" animBg="1"/>
      <p:bldP spid="59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1" y="1797791"/>
            <a:ext cx="995363" cy="99536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172688" y="229547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Oval 30"/>
          <p:cNvSpPr/>
          <p:nvPr/>
        </p:nvSpPr>
        <p:spPr>
          <a:xfrm>
            <a:off x="2895600" y="1104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Oval 31"/>
          <p:cNvSpPr/>
          <p:nvPr/>
        </p:nvSpPr>
        <p:spPr>
          <a:xfrm>
            <a:off x="2929078" y="359530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/>
          <p:cNvSpPr/>
          <p:nvPr/>
        </p:nvSpPr>
        <p:spPr>
          <a:xfrm>
            <a:off x="4455206" y="229547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06" y="735531"/>
            <a:ext cx="566738" cy="10248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93" y="1950190"/>
            <a:ext cx="919163" cy="919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1" y="3218604"/>
            <a:ext cx="876300" cy="876300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0" idx="7"/>
            <a:endCxn id="31" idx="3"/>
          </p:cNvCxnSpPr>
          <p:nvPr/>
        </p:nvCxnSpPr>
        <p:spPr>
          <a:xfrm flipV="1">
            <a:off x="2367810" y="1300022"/>
            <a:ext cx="561268" cy="1028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7"/>
            <a:endCxn id="47" idx="1"/>
          </p:cNvCxnSpPr>
          <p:nvPr/>
        </p:nvCxnSpPr>
        <p:spPr>
          <a:xfrm flipV="1">
            <a:off x="4650328" y="1219200"/>
            <a:ext cx="1818955" cy="110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6"/>
            <a:endCxn id="33" idx="2"/>
          </p:cNvCxnSpPr>
          <p:nvPr/>
        </p:nvCxnSpPr>
        <p:spPr>
          <a:xfrm flipV="1">
            <a:off x="2401288" y="2409772"/>
            <a:ext cx="205391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5"/>
            <a:endCxn id="32" idx="1"/>
          </p:cNvCxnSpPr>
          <p:nvPr/>
        </p:nvCxnSpPr>
        <p:spPr>
          <a:xfrm>
            <a:off x="2367810" y="2490595"/>
            <a:ext cx="594746" cy="1138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6"/>
            <a:endCxn id="48" idx="1"/>
          </p:cNvCxnSpPr>
          <p:nvPr/>
        </p:nvCxnSpPr>
        <p:spPr>
          <a:xfrm>
            <a:off x="4683806" y="2409772"/>
            <a:ext cx="1791846" cy="9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9" idx="1"/>
          </p:cNvCxnSpPr>
          <p:nvPr/>
        </p:nvCxnSpPr>
        <p:spPr>
          <a:xfrm>
            <a:off x="4624033" y="2489821"/>
            <a:ext cx="1851619" cy="1212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6"/>
            <a:endCxn id="49" idx="1"/>
          </p:cNvCxnSpPr>
          <p:nvPr/>
        </p:nvCxnSpPr>
        <p:spPr>
          <a:xfrm flipV="1">
            <a:off x="3157678" y="3702487"/>
            <a:ext cx="3317974" cy="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6"/>
            <a:endCxn id="47" idx="1"/>
          </p:cNvCxnSpPr>
          <p:nvPr/>
        </p:nvCxnSpPr>
        <p:spPr>
          <a:xfrm>
            <a:off x="3124200" y="1219200"/>
            <a:ext cx="33450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8" idx="0"/>
            <a:endCxn id="47" idx="2"/>
          </p:cNvCxnSpPr>
          <p:nvPr/>
        </p:nvCxnSpPr>
        <p:spPr>
          <a:xfrm flipH="1" flipV="1">
            <a:off x="6623424" y="1390650"/>
            <a:ext cx="6369" cy="857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9" idx="0"/>
            <a:endCxn id="48" idx="2"/>
          </p:cNvCxnSpPr>
          <p:nvPr/>
        </p:nvCxnSpPr>
        <p:spPr>
          <a:xfrm flipV="1">
            <a:off x="6629793" y="2590905"/>
            <a:ext cx="0" cy="940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69283" y="1047750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/>
          <p:cNvSpPr/>
          <p:nvPr/>
        </p:nvSpPr>
        <p:spPr>
          <a:xfrm>
            <a:off x="6475652" y="2248005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/>
          <p:cNvSpPr/>
          <p:nvPr/>
        </p:nvSpPr>
        <p:spPr>
          <a:xfrm>
            <a:off x="6475652" y="3531037"/>
            <a:ext cx="308282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0" name="Straight Connector 49"/>
          <p:cNvCxnSpPr>
            <a:endCxn id="33" idx="2"/>
          </p:cNvCxnSpPr>
          <p:nvPr/>
        </p:nvCxnSpPr>
        <p:spPr>
          <a:xfrm flipV="1">
            <a:off x="2407657" y="2409772"/>
            <a:ext cx="2047549" cy="19366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3" idx="6"/>
            <a:endCxn id="48" idx="1"/>
          </p:cNvCxnSpPr>
          <p:nvPr/>
        </p:nvCxnSpPr>
        <p:spPr>
          <a:xfrm>
            <a:off x="4683806" y="2409772"/>
            <a:ext cx="1791846" cy="9683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7" idx="2"/>
            <a:endCxn id="48" idx="0"/>
          </p:cNvCxnSpPr>
          <p:nvPr/>
        </p:nvCxnSpPr>
        <p:spPr>
          <a:xfrm>
            <a:off x="6623424" y="1390650"/>
            <a:ext cx="6369" cy="857355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2"/>
            <a:endCxn id="49" idx="0"/>
          </p:cNvCxnSpPr>
          <p:nvPr/>
        </p:nvCxnSpPr>
        <p:spPr>
          <a:xfrm>
            <a:off x="6629793" y="2590905"/>
            <a:ext cx="0" cy="940132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9582" y="69598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9$</a:t>
            </a:r>
            <a:endParaRPr lang="en-SG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939680" y="995690"/>
            <a:ext cx="96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Costs</a:t>
            </a:r>
            <a:endParaRPr lang="en-SG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2734824" y="148080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3430184" y="182509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15$</a:t>
            </a:r>
            <a:endParaRPr lang="en-SG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2687480" y="287192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166215" y="322118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10$</a:t>
            </a:r>
            <a:endParaRPr lang="en-SG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6118936" y="277346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4893519" y="13906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5$</a:t>
            </a:r>
            <a:endParaRPr lang="en-SG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5492823" y="272171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6$</a:t>
            </a:r>
            <a:endParaRPr lang="en-SG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085685" y="15533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7$</a:t>
            </a:r>
            <a:endParaRPr lang="en-SG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5645223" y="20896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4$</a:t>
            </a:r>
            <a:endParaRPr lang="en-SG" sz="28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3" y="4634223"/>
            <a:ext cx="599454" cy="5994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67" y="4648200"/>
            <a:ext cx="571500" cy="5715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604" y="4672340"/>
            <a:ext cx="4734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Cost(              ) = 15 + 4 + 6 = 25 </a:t>
            </a:r>
            <a:endParaRPr lang="en-SG" sz="28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15898"/>
            <a:ext cx="599454" cy="5994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54" y="5729875"/>
            <a:ext cx="571500" cy="5715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1699" y="5754015"/>
            <a:ext cx="540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Cost(                  ) = 7 + 9 + 7 + 6 = 29 </a:t>
            </a:r>
            <a:endParaRPr lang="en-SG" sz="28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9" y="5797637"/>
            <a:ext cx="276718" cy="500413"/>
          </a:xfrm>
          <a:prstGeom prst="rect">
            <a:avLst/>
          </a:prstGeom>
        </p:spPr>
      </p:pic>
      <p:cxnSp>
        <p:nvCxnSpPr>
          <p:cNvPr id="75" name="Straight Connector 74"/>
          <p:cNvCxnSpPr>
            <a:stCxn id="31" idx="3"/>
            <a:endCxn id="29" idx="3"/>
          </p:cNvCxnSpPr>
          <p:nvPr/>
        </p:nvCxnSpPr>
        <p:spPr>
          <a:xfrm flipH="1">
            <a:off x="2394324" y="1300022"/>
            <a:ext cx="534754" cy="995451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1"/>
            <a:endCxn id="31" idx="6"/>
          </p:cNvCxnSpPr>
          <p:nvPr/>
        </p:nvCxnSpPr>
        <p:spPr>
          <a:xfrm flipH="1">
            <a:off x="3124200" y="1219200"/>
            <a:ext cx="3345083" cy="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438.32"/>
  <p:tag name="LATEXADDIN" val="\documentclass{article}&#10;\usepackage{amsmath}&#10;\pagestyle{empty}&#10;\begin{document}&#10;&#10;\[&#10;c(\mathbf{x})=&#10;\begin{cases}&#10;0, &amp; \text{ if } \sum_i x_i\le 1 \\&#10;\infty &amp; \text{ otherwise.}&#10;\end{cases}&#10;\]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679.04"/>
  <p:tag name="LATEXADDIN" val="\documentclass{article}&#10;\usepackage{amsmath}&#10;\pagestyle{empty}&#10;\begin{document}&#10;&#10;\[&#10;c(\mathbf{x})=&#10;\begin{cases}&#10;0, &amp; \text{ if messages with } x_i=1 \text{ can be simultaneously routed}\\&#10;\infty &amp; \text{ otherwise.}&#10;\end{cases}&#10;\]&#10;\end{document}"/>
  <p:tag name="IGUANATEXSIZE" val="22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733.408"/>
  <p:tag name="LATEXADDIN" val="\documentclass{article}&#10;\usepackage{amsmath}&#10;\pagestyle{empty}&#10;\begin{document}&#10;&#10;\[&#10;p_i\gets&#10;\begin{cases}&#10;\hat{b}_i=\text{inf}_{t}\{t ~\vert~ x^*_i(t,\textbf{b}_{\text{-}i})=1\}&#10;, &#10;&amp; \text{ if } i \text{ is served,} \\&#10;0 &amp; \text{ otherwise.}&#10;\end{cases}&#10;\]&#10;\end{document}"/>
  <p:tag name="IGUANATEXSIZE" val="28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293.588"/>
  <p:tag name="LATEXADDIN" val="\documentclass{article}&#10;\usepackage{amsmath}&#10;\newcommand{\AutoAdjust}[3]{\mathchoice{ \left #1 #2  \right #3}{#1 #2 #3}{#1 #2 #3}{#1 #2 #3} }&#10;\newcommand{\Xcomment}[1]{{}}&#10;\newcommand{\eval}[1]{\left.#1\vphantom{\big|}\right|}&#10;\newcommand{\inteval}[1]{\Big[#1\Big]}&#10;\newcommand{\InParentheses}[1]{\AutoAdjust{(}{#1}{)}}&#10;\newcommand{\InBrackets}[1]{\AutoAdjust{[}{#1}{]}}% {\left[{#1}\right]}&#10;%\newcommand{\Ex}[2][]{\operatorname{\mathbf E}_{_{#1}}\InBrackets{#2}}&#10;\newcommand{\Ex}[2][]{\operatorname{\mathbf E}_{#1}\InBrackets{#2\vphantom{E_{F}}}}&#10;\newcommand{\Exlong}[2][]{\operatornamewithlimits{\mathbf E}\limits_{#1}\InBrackets{#2\vphantom{\operatornamewithlimits{\mathbf E}\limits_{#1}}}}&#10;\newcommand{\Prx}[2][]{\operatorname{\mathbf{Pr}}_{#1}\InBrackets{#2}}&#10;\newcommand{\Prlong}[2][]{\operatornamewithlimits{\mathbf Pr}\limits_{#1}\InBrackets{#2\vphantom{\operatornamewithlimits{\mathbf Pr}\limits_{#1}}}}&#10;\def\prob{\Prx}&#10;\def\expect{\Ex}&#10;\newcommand{\super}[1]{^{(#1)}}&#10;\newcommand{\dd}{\mathrm{d}}  % for integrals&#10;\newcommand{\given}{\;\mid\;}&#10;\newcommand{\iprod}[2]{\langle #1, #2 \rangle}&#10;\newcommand{\scalprod}[2]{\langle #1, #2 \rangle}&#10;\newcommand{\vect}[1]{\ensuremath{\mathbf{#1}}}&#10;&#10;\newcommand{\val}{v}&#10;\newcommand{\valv}{\vect{\val}}&#10;\newcommand{\vals}{\vect{\val}}&#10;\newcommand{\valsmi}[1][i]{\vals_{\text{-}#1}}&#10;\newcommand{\vali}[1][i]{{\val_{#1}}}&#10;&#10;\newcommand{\dist}{F}&#10;\newcommand{\dists}{\vect{\dist}}&#10;\newcommand{\disti}[1][i]{{\dist_{#1}}}&#10;\newcommand{\distsmi}[1][i]{\dists_{\text{-}#1}}&#10;&#10;&#10;\pagestyle{empty}&#10;\begin{document}&#10;&#10;\begin{align*}&#10;\sum_{i=1}^{n} \Exlong[\valv\sim \dists]{p_i(\valv)}=&#10;\sum_{i=1}^{n} \Exlong[v_i\sim F_i]{p_i(v_i)}&#10;=\sum_{i=1}^{n} \Exlong[v_i\sim F_i]{x_i(v_i)\phi_i(\vali)}&#10;\end{align*}&#10;&#10;&#10;\end{document}"/>
  <p:tag name="IGUANATEXSIZE" val="24"/>
  <p:tag name="IGUANATEXCURSOR" val="17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265.842"/>
  <p:tag name="LATEXADDIN" val="\documentclass{article}&#10;\usepackage{amsmath}&#10;\newcommand{\AutoAdjust}[3]{\mathchoice{ \left #1 #2  \right #3}{#1 #2 #3}{#1 #2 #3}{#1 #2 #3} }&#10;\newcommand{\Xcomment}[1]{{}}&#10;\newcommand{\eval}[1]{\left.#1\vphantom{\big|}\right|}&#10;\newcommand{\inteval}[1]{\Big[#1\Big]}&#10;\newcommand{\InParentheses}[1]{\AutoAdjust{(}{#1}{)}}&#10;\newcommand{\InBrackets}[1]{\AutoAdjust{[}{#1}{]}}% {\left[{#1}\right]}&#10;%\newcommand{\Ex}[2][]{\operatorname{\mathbf E}_{_{#1}}\InBrackets{#2}}&#10;\newcommand{\Ex}[2][]{\operatorname{\mathbf E}_{#1}\InBrackets{#2\vphantom{E_{F}}}}&#10;\newcommand{\Exlong}[2][]{\operatornamewithlimits{\mathbf E}\limits_{#1}\InBrackets{#2\vphantom{\operatornamewithlimits{\mathbf E}\limits_{#1}}}}&#10;\newcommand{\Prx}[2][]{\operatorname{\mathbf{Pr}}_{#1}\InBrackets{#2}}&#10;\newcommand{\Prlong}[2][]{\operatornamewithlimits{\mathbf Pr}\limits_{#1}\InBrackets{#2\vphantom{\operatornamewithlimits{\mathbf Pr}\limits_{#1}}}}&#10;\def\prob{\Prx}&#10;\def\expect{\Ex}&#10;\newcommand{\super}[1]{^{(#1)}}&#10;\newcommand{\dd}{\mathrm{d}}  % for integrals&#10;\newcommand{\given}{\;\mid\;}&#10;\newcommand{\iprod}[2]{\langle #1, #2 \rangle}&#10;\newcommand{\scalprod}[2]{\langle #1, #2 \rangle}&#10;\newcommand{\vect}[1]{\ensuremath{\mathbf{#1}}}&#10;&#10;\newcommand{\val}{v}&#10;\newcommand{\valv}{\vect{\val}}&#10;\newcommand{\vals}{\vect{\val}}&#10;\newcommand{\valsmi}[1][i]{\vals_{\text{-}#1}}&#10;\newcommand{\vali}[1][i]{{\val_{#1}}}&#10;&#10;\newcommand{\dist}{F}&#10;\newcommand{\dists}{\vect{\dist}}&#10;\newcommand{\disti}[1][i]{{\dist_{#1}}}&#10;\newcommand{\distsmi}[1][i]{\dists_{\text{-}#1}}&#10;&#10;&#10;\pagestyle{empty}&#10;\begin{document}&#10;&#10;\begin{align*}&#10;=\sum_{i=1}^{n} \Exlong[\vali\sim\disti]{&#10;\Exlong[\valsmi\sim\distsmi]{\phi_i(\vali)x_i(\valv)}}&#10;=\Exlong[\valv\sim\dists]{\sum_{i=1}^{n}\phi_i(\vali)\cdot x_i(\valv)}&#10;\end{align*}&#10;&#10;&#10;\end{document}"/>
  <p:tag name="IGUANATEXSIZE" val="24"/>
  <p:tag name="IGUANATEXCURSOR" val="16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.7233"/>
  <p:tag name="ORIGINALWIDTH" val="1040.12"/>
  <p:tag name="LATEXADDIN" val="\documentclass{article}&#10;\usepackage{amsmath}&#10;\newcommand{\AutoAdjust}[3]{\mathchoice{ \left #1 #2  \right #3}{#1 #2 #3}{#1 #2 #3}{#1 #2 #3} }&#10;\newcommand{\Xcomment}[1]{{}}&#10;\newcommand{\eval}[1]{\left.#1\vphantom{\big|}\right|}&#10;\newcommand{\inteval}[1]{\Big[#1\Big]}&#10;\newcommand{\InParentheses}[1]{\AutoAdjust{(}{#1}{)}}&#10;\newcommand{\InBrackets}[1]{\AutoAdjust{[}{#1}{]}}% {\left[{#1}\right]}&#10;%\newcommand{\Ex}[2][]{\operatorname{\mathbf E}_{_{#1}}\InBrackets{#2}}&#10;\newcommand{\Ex}[2][]{\operatorname{\mathbf E}_{#1}\InBrackets{#2\vphantom{E_{F}}}}&#10;\newcommand{\Exlong}[2][]{\operatornamewithlimits{\mathbf E}\limits_{#1}\InBrackets{#2\vphantom{\operatornamewithlimits{\mathbf E}\limits_{#1}}}}&#10;\newcommand{\Prx}[2][]{\operatorname{\mathbf{Pr}}_{#1}\InBrackets{#2}}&#10;\newcommand{\Prlong}[2][]{\operatornamewithlimits{\mathbf Pr}\limits_{#1}\InBrackets{#2\vphantom{\operatornamewithlimits{\mathbf Pr}\limits_{#1}}}}&#10;\def\prob{\Prx}&#10;\def\expect{\Ex}&#10;\newcommand{\super}[1]{^{(#1)}}&#10;\newcommand{\dd}{\mathrm{d}}  % for integrals&#10;\newcommand{\given}{\;\mid\;}&#10;\newcommand{\iprod}[2]{\langle #1, #2 \rangle}&#10;\newcommand{\scalprod}[2]{\langle #1, #2 \rangle}&#10;\newcommand{\vect}[1]{\ensuremath{\mathbf{#1}}}&#10;&#10;\newcommand{\val}{v}&#10;\newcommand{\valv}{\vect{\val}}&#10;\newcommand{\vals}{\vect{\val}}&#10;\newcommand{\valsmi}[1][i]{\vals_{\text{-}#1}}&#10;\newcommand{\vali}[1][i]{{\val_{#1}}}&#10;&#10;\newcommand{\dist}{F}&#10;\newcommand{\dists}{\vect{\dist}}&#10;\newcommand{\disti}[1][i]{{\dist_{#1}}}&#10;\newcommand{\distsmi}[1][i]{\dists_{\text{-}#1}}&#10;&#10;&#10;\pagestyle{empty}&#10;\begin{document}&#10;&#10;\begin{align*}&#10;\sum\nolimits_{i=1}^{n}\phi_i(\vali)\cdot x_i(\valv)&#10;\end{align*}&#10;&#10;&#10;\end{document}"/>
  <p:tag name="IGUANATEXSIZE" val="28"/>
  <p:tag name="IGUANATEXCURSOR" val="15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700.787"/>
  <p:tag name="LATEXADDIN" val="\documentclass{article}&#10;\usepackage{amsmath}&#10;\pagestyle{empty}&#10;\begin{document}&#10;&#10;\[&#10;p_i\gets&#10;\begin{cases}&#10;\phi_{i}^{-1}(\widetilde{p}_i), &amp; \text{ if } i \text{ is served,} \\&#10;0 &amp; \text{ otherwise.}&#10;\end{cases}&#10;\]&#10;\end{document}"/>
  <p:tag name="IGUANATEXSIZE" val="28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41432</TotalTime>
  <Words>1590</Words>
  <Application>Microsoft Macintosh PowerPoint</Application>
  <PresentationFormat>On-screen Show (4:3)</PresentationFormat>
  <Paragraphs>313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Аукционы оптимизирующие welfare или прибыль </vt:lpstr>
      <vt:lpstr>Single-dimensional Setting</vt:lpstr>
      <vt:lpstr>Cost Environment</vt:lpstr>
      <vt:lpstr>Наша цель</vt:lpstr>
      <vt:lpstr>Дизайн аукциона</vt:lpstr>
      <vt:lpstr>Оптимальный механизм: максимизируем social welfare</vt:lpstr>
      <vt:lpstr>Examples</vt:lpstr>
      <vt:lpstr>Examples</vt:lpstr>
      <vt:lpstr>PowerPoint Presentation</vt:lpstr>
      <vt:lpstr>VCG механизм</vt:lpstr>
      <vt:lpstr>Замечания</vt:lpstr>
      <vt:lpstr>Multicast auction</vt:lpstr>
      <vt:lpstr>Optimum solution</vt:lpstr>
      <vt:lpstr>VCG mechanism</vt:lpstr>
      <vt:lpstr>Example 1</vt:lpstr>
      <vt:lpstr>Example 1</vt:lpstr>
      <vt:lpstr>Пример: Position auction</vt:lpstr>
      <vt:lpstr>Пример: Position auction</vt:lpstr>
      <vt:lpstr>Пример: Position auction</vt:lpstr>
      <vt:lpstr>Example: Position auction</vt:lpstr>
      <vt:lpstr>Максимизация прибыли</vt:lpstr>
      <vt:lpstr>Сравнение с Welfare</vt:lpstr>
      <vt:lpstr>Байесовская Оптимизация</vt:lpstr>
      <vt:lpstr>Подход</vt:lpstr>
      <vt:lpstr>Подход</vt:lpstr>
      <vt:lpstr>Монотонность</vt:lpstr>
      <vt:lpstr>Регулярные распределения</vt:lpstr>
      <vt:lpstr>Примеры регулярных распределений</vt:lpstr>
      <vt:lpstr>Оптимальный механизм  (регулярные распределения)</vt:lpstr>
      <vt:lpstr>Пример </vt:lpstr>
      <vt:lpstr>Пример: регулярные i.i.d. </vt:lpstr>
      <vt:lpstr>Вопросы?</vt:lpstr>
      <vt:lpstr>Example of irregular distributions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1560</cp:revision>
  <cp:lastPrinted>2012-05-18T12:50:28Z</cp:lastPrinted>
  <dcterms:created xsi:type="dcterms:W3CDTF">2010-05-06T17:54:24Z</dcterms:created>
  <dcterms:modified xsi:type="dcterms:W3CDTF">2021-12-19T15:56:52Z</dcterms:modified>
</cp:coreProperties>
</file>