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5"/>
  </p:notesMasterIdLst>
  <p:sldIdLst>
    <p:sldId id="467" r:id="rId2"/>
    <p:sldId id="488" r:id="rId3"/>
    <p:sldId id="334" r:id="rId4"/>
    <p:sldId id="489" r:id="rId5"/>
    <p:sldId id="491" r:id="rId6"/>
    <p:sldId id="492" r:id="rId7"/>
    <p:sldId id="493" r:id="rId8"/>
    <p:sldId id="494" r:id="rId9"/>
    <p:sldId id="495" r:id="rId10"/>
    <p:sldId id="496" r:id="rId11"/>
    <p:sldId id="515" r:id="rId12"/>
    <p:sldId id="497" r:id="rId13"/>
    <p:sldId id="516" r:id="rId14"/>
    <p:sldId id="498" r:id="rId15"/>
    <p:sldId id="499" r:id="rId16"/>
    <p:sldId id="500" r:id="rId17"/>
    <p:sldId id="501" r:id="rId18"/>
    <p:sldId id="507" r:id="rId19"/>
    <p:sldId id="502" r:id="rId20"/>
    <p:sldId id="612" r:id="rId21"/>
    <p:sldId id="340" r:id="rId22"/>
    <p:sldId id="341" r:id="rId23"/>
    <p:sldId id="535" r:id="rId24"/>
    <p:sldId id="344" r:id="rId25"/>
    <p:sldId id="345" r:id="rId26"/>
    <p:sldId id="346" r:id="rId27"/>
    <p:sldId id="347" r:id="rId28"/>
    <p:sldId id="349" r:id="rId29"/>
    <p:sldId id="348" r:id="rId30"/>
    <p:sldId id="536" r:id="rId31"/>
    <p:sldId id="475" r:id="rId32"/>
    <p:sldId id="509" r:id="rId33"/>
    <p:sldId id="508" r:id="rId34"/>
    <p:sldId id="476" r:id="rId35"/>
    <p:sldId id="477" r:id="rId36"/>
    <p:sldId id="506" r:id="rId37"/>
    <p:sldId id="437" r:id="rId38"/>
    <p:sldId id="438" r:id="rId39"/>
    <p:sldId id="439" r:id="rId40"/>
    <p:sldId id="440" r:id="rId41"/>
    <p:sldId id="441" r:id="rId42"/>
    <p:sldId id="442" r:id="rId43"/>
    <p:sldId id="443" r:id="rId44"/>
    <p:sldId id="444" r:id="rId45"/>
    <p:sldId id="445" r:id="rId46"/>
    <p:sldId id="446" r:id="rId47"/>
    <p:sldId id="447" r:id="rId48"/>
    <p:sldId id="448" r:id="rId49"/>
    <p:sldId id="449" r:id="rId50"/>
    <p:sldId id="450" r:id="rId51"/>
    <p:sldId id="451" r:id="rId52"/>
    <p:sldId id="452" r:id="rId53"/>
    <p:sldId id="453" r:id="rId54"/>
    <p:sldId id="454" r:id="rId55"/>
    <p:sldId id="455" r:id="rId56"/>
    <p:sldId id="456" r:id="rId57"/>
    <p:sldId id="457" r:id="rId58"/>
    <p:sldId id="533" r:id="rId59"/>
    <p:sldId id="534" r:id="rId60"/>
    <p:sldId id="469" r:id="rId61"/>
    <p:sldId id="470" r:id="rId62"/>
    <p:sldId id="503" r:id="rId63"/>
    <p:sldId id="571" r:id="rId64"/>
    <p:sldId id="594" r:id="rId65"/>
    <p:sldId id="538" r:id="rId66"/>
    <p:sldId id="570" r:id="rId67"/>
    <p:sldId id="595" r:id="rId68"/>
    <p:sldId id="596" r:id="rId69"/>
    <p:sldId id="597" r:id="rId70"/>
    <p:sldId id="598" r:id="rId71"/>
    <p:sldId id="539" r:id="rId72"/>
    <p:sldId id="599" r:id="rId73"/>
    <p:sldId id="600" r:id="rId74"/>
    <p:sldId id="601" r:id="rId75"/>
    <p:sldId id="603" r:id="rId76"/>
    <p:sldId id="573" r:id="rId77"/>
    <p:sldId id="540" r:id="rId78"/>
    <p:sldId id="278" r:id="rId79"/>
    <p:sldId id="279" r:id="rId80"/>
    <p:sldId id="280" r:id="rId81"/>
    <p:sldId id="281" r:id="rId82"/>
    <p:sldId id="282" r:id="rId83"/>
    <p:sldId id="283" r:id="rId84"/>
    <p:sldId id="284" r:id="rId85"/>
    <p:sldId id="285" r:id="rId86"/>
    <p:sldId id="286" r:id="rId87"/>
    <p:sldId id="339" r:id="rId88"/>
    <p:sldId id="294" r:id="rId89"/>
    <p:sldId id="543" r:id="rId90"/>
    <p:sldId id="604" r:id="rId91"/>
    <p:sldId id="554" r:id="rId92"/>
    <p:sldId id="555" r:id="rId93"/>
    <p:sldId id="558" r:id="rId94"/>
    <p:sldId id="556" r:id="rId95"/>
    <p:sldId id="559" r:id="rId96"/>
    <p:sldId id="560" r:id="rId97"/>
    <p:sldId id="562" r:id="rId98"/>
    <p:sldId id="380" r:id="rId99"/>
    <p:sldId id="381" r:id="rId100"/>
    <p:sldId id="382" r:id="rId101"/>
    <p:sldId id="383" r:id="rId102"/>
    <p:sldId id="384" r:id="rId103"/>
    <p:sldId id="385" r:id="rId104"/>
    <p:sldId id="386" r:id="rId105"/>
    <p:sldId id="387" r:id="rId106"/>
    <p:sldId id="388" r:id="rId107"/>
    <p:sldId id="605" r:id="rId108"/>
    <p:sldId id="619" r:id="rId109"/>
    <p:sldId id="606" r:id="rId110"/>
    <p:sldId id="607" r:id="rId111"/>
    <p:sldId id="608" r:id="rId112"/>
    <p:sldId id="609" r:id="rId113"/>
    <p:sldId id="510" r:id="rId114"/>
    <p:sldId id="513" r:id="rId115"/>
    <p:sldId id="511" r:id="rId116"/>
    <p:sldId id="512" r:id="rId117"/>
    <p:sldId id="537" r:id="rId118"/>
    <p:sldId id="517" r:id="rId119"/>
    <p:sldId id="505" r:id="rId120"/>
    <p:sldId id="614" r:id="rId121"/>
    <p:sldId id="613" r:id="rId122"/>
    <p:sldId id="615" r:id="rId123"/>
    <p:sldId id="616" r:id="rId124"/>
    <p:sldId id="617" r:id="rId125"/>
    <p:sldId id="618" r:id="rId126"/>
    <p:sldId id="518" r:id="rId127"/>
    <p:sldId id="527" r:id="rId128"/>
    <p:sldId id="528" r:id="rId129"/>
    <p:sldId id="611" r:id="rId130"/>
    <p:sldId id="610" r:id="rId131"/>
    <p:sldId id="542" r:id="rId132"/>
    <p:sldId id="545" r:id="rId133"/>
    <p:sldId id="572" r:id="rId134"/>
    <p:sldId id="548" r:id="rId135"/>
    <p:sldId id="549" r:id="rId136"/>
    <p:sldId id="550" r:id="rId137"/>
    <p:sldId id="551" r:id="rId138"/>
    <p:sldId id="552" r:id="rId139"/>
    <p:sldId id="553" r:id="rId140"/>
    <p:sldId id="514" r:id="rId141"/>
    <p:sldId id="521" r:id="rId142"/>
    <p:sldId id="522" r:id="rId143"/>
    <p:sldId id="523" r:id="rId144"/>
    <p:sldId id="529" r:id="rId145"/>
    <p:sldId id="524" r:id="rId146"/>
    <p:sldId id="525" r:id="rId147"/>
    <p:sldId id="519" r:id="rId148"/>
    <p:sldId id="484" r:id="rId149"/>
    <p:sldId id="526" r:id="rId150"/>
    <p:sldId id="530" r:id="rId151"/>
    <p:sldId id="531" r:id="rId152"/>
    <p:sldId id="532" r:id="rId153"/>
    <p:sldId id="343" r:id="rId15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FFCC"/>
    <a:srgbClr val="FFFF99"/>
    <a:srgbClr val="F357FF"/>
    <a:srgbClr val="FBC9FF"/>
    <a:srgbClr val="FFD03B"/>
    <a:srgbClr val="008000"/>
    <a:srgbClr val="EF1DFF"/>
    <a:srgbClr val="00C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76" autoAdjust="0"/>
    <p:restoredTop sz="91297" autoAdjust="0"/>
  </p:normalViewPr>
  <p:slideViewPr>
    <p:cSldViewPr snapToGrid="0">
      <p:cViewPr varScale="1">
        <p:scale>
          <a:sx n="86" d="100"/>
          <a:sy n="86" d="100"/>
        </p:scale>
        <p:origin x="4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14A77-0304-4A60-BDCA-A877D97FAF14}" type="datetimeFigureOut">
              <a:rPr lang="pl-PL" smtClean="0"/>
              <a:t>24.11.2018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3A5C2-0856-4056-88B7-98D9593754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52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35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299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27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A5C2-0856-4056-88B7-98D9593754A0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17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rójkąt prostokątny 9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rójkąt prostokątny 10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75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rójkąt prostokątny 6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42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rójkąt prostokątny 6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43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89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501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9895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9895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362200" cy="223838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pl-PL"/>
              <a:t>Singapore’09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45D09-69C9-491E-ABFD-2CCC07B48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rójkąt prostokątny 7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947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501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9895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4177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636963"/>
            <a:ext cx="4038600" cy="24193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362200" cy="223838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pl-PL"/>
              <a:t>Singapore’09</a:t>
            </a:r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97DA-582E-4C14-B29F-0D5F26AB3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prostokątny 6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95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rójkąt prostokątny 6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44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24.11.2018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67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24.11.2018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rójkąt prostokątny 9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rójkąt prostokątny 10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07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24.11.2018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prostokątny 5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prostokątny 6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63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24.11.2018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5" name="Trójkąt prostokątny 4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24.11.2018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46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24.11.2018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155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0D11-E55F-44AC-B5AE-02C521B2C5DA}" type="datetimeFigureOut">
              <a:rPr lang="pl-PL" smtClean="0"/>
              <a:t>24.11.2018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52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5.jpeg"/><Relationship Id="rId5" Type="http://schemas.openxmlformats.org/officeDocument/2006/relationships/image" Target="../media/image58.jpeg"/><Relationship Id="rId10" Type="http://schemas.openxmlformats.org/officeDocument/2006/relationships/image" Target="../media/image64.jpeg"/><Relationship Id="rId4" Type="http://schemas.openxmlformats.org/officeDocument/2006/relationships/image" Target="../media/image57.jpeg"/><Relationship Id="rId9" Type="http://schemas.openxmlformats.org/officeDocument/2006/relationships/image" Target="../media/image63.jpe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5.jpeg"/><Relationship Id="rId5" Type="http://schemas.openxmlformats.org/officeDocument/2006/relationships/image" Target="../media/image58.jpeg"/><Relationship Id="rId10" Type="http://schemas.openxmlformats.org/officeDocument/2006/relationships/image" Target="../media/image64.jpeg"/><Relationship Id="rId4" Type="http://schemas.openxmlformats.org/officeDocument/2006/relationships/image" Target="../media/image57.jpeg"/><Relationship Id="rId9" Type="http://schemas.openxmlformats.org/officeDocument/2006/relationships/image" Target="../media/image63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1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00.png"/><Relationship Id="rId7" Type="http://schemas.openxmlformats.org/officeDocument/2006/relationships/image" Target="../media/image25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00.png"/><Relationship Id="rId7" Type="http://schemas.openxmlformats.org/officeDocument/2006/relationships/image" Target="../media/image25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2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1.png"/><Relationship Id="rId9" Type="http://schemas.openxmlformats.org/officeDocument/2006/relationships/image" Target="../media/image270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00.png"/><Relationship Id="rId3" Type="http://schemas.openxmlformats.org/officeDocument/2006/relationships/image" Target="../media/image200.png"/><Relationship Id="rId7" Type="http://schemas.openxmlformats.org/officeDocument/2006/relationships/image" Target="../media/image250.png"/><Relationship Id="rId12" Type="http://schemas.openxmlformats.org/officeDocument/2006/relationships/image" Target="../media/image29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2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1.png"/><Relationship Id="rId9" Type="http://schemas.openxmlformats.org/officeDocument/2006/relationships/image" Target="../media/image270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57.jpeg"/><Relationship Id="rId7" Type="http://schemas.openxmlformats.org/officeDocument/2006/relationships/image" Target="../media/image6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70.jpeg"/><Relationship Id="rId4" Type="http://schemas.openxmlformats.org/officeDocument/2006/relationships/image" Target="../media/image58.jpeg"/><Relationship Id="rId9" Type="http://schemas.openxmlformats.org/officeDocument/2006/relationships/image" Target="../media/image69.jpe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57.jpeg"/><Relationship Id="rId7" Type="http://schemas.openxmlformats.org/officeDocument/2006/relationships/image" Target="../media/image6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72.jpeg"/><Relationship Id="rId4" Type="http://schemas.openxmlformats.org/officeDocument/2006/relationships/image" Target="../media/image58.jpeg"/><Relationship Id="rId9" Type="http://schemas.openxmlformats.org/officeDocument/2006/relationships/image" Target="../media/image71.jpeg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57.jpeg"/><Relationship Id="rId7" Type="http://schemas.openxmlformats.org/officeDocument/2006/relationships/image" Target="../media/image6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72.jpeg"/><Relationship Id="rId4" Type="http://schemas.openxmlformats.org/officeDocument/2006/relationships/image" Target="../media/image58.jpeg"/><Relationship Id="rId9" Type="http://schemas.openxmlformats.org/officeDocument/2006/relationships/image" Target="../media/image71.jpeg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57.jpeg"/><Relationship Id="rId7" Type="http://schemas.openxmlformats.org/officeDocument/2006/relationships/image" Target="../media/image6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72.jpeg"/><Relationship Id="rId4" Type="http://schemas.openxmlformats.org/officeDocument/2006/relationships/image" Target="../media/image58.jpeg"/><Relationship Id="rId9" Type="http://schemas.openxmlformats.org/officeDocument/2006/relationships/image" Target="../media/image71.jpe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3.png"/><Relationship Id="rId18" Type="http://schemas.openxmlformats.org/officeDocument/2006/relationships/image" Target="../media/image86.png"/><Relationship Id="rId3" Type="http://schemas.openxmlformats.org/officeDocument/2006/relationships/image" Target="../media/image75.jpeg"/><Relationship Id="rId21" Type="http://schemas.openxmlformats.org/officeDocument/2006/relationships/image" Target="../media/image87.png"/><Relationship Id="rId7" Type="http://schemas.openxmlformats.org/officeDocument/2006/relationships/image" Target="../media/image80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image" Target="../media/image74.jpeg"/><Relationship Id="rId16" Type="http://schemas.openxmlformats.org/officeDocument/2006/relationships/image" Target="../media/image85.pn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5" Type="http://schemas.microsoft.com/office/2007/relationships/hdphoto" Target="../media/hdphoto4.wdp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4.png"/><Relationship Id="rId22" Type="http://schemas.openxmlformats.org/officeDocument/2006/relationships/image" Target="../media/image79.jpeg"/></Relationships>
</file>

<file path=ppt/slides/_rels/slide15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3.png"/><Relationship Id="rId18" Type="http://schemas.openxmlformats.org/officeDocument/2006/relationships/image" Target="../media/image86.png"/><Relationship Id="rId3" Type="http://schemas.openxmlformats.org/officeDocument/2006/relationships/image" Target="../media/image75.jpeg"/><Relationship Id="rId21" Type="http://schemas.openxmlformats.org/officeDocument/2006/relationships/image" Target="../media/image87.png"/><Relationship Id="rId7" Type="http://schemas.openxmlformats.org/officeDocument/2006/relationships/image" Target="../media/image80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image" Target="../media/image74.jpeg"/><Relationship Id="rId16" Type="http://schemas.openxmlformats.org/officeDocument/2006/relationships/image" Target="../media/image85.pn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5" Type="http://schemas.microsoft.com/office/2007/relationships/hdphoto" Target="../media/hdphoto4.wdp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4.png"/><Relationship Id="rId22" Type="http://schemas.openxmlformats.org/officeDocument/2006/relationships/image" Target="../media/image79.jpe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4.jpeg"/><Relationship Id="rId9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4.jpeg"/><Relationship Id="rId9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0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3801">
            <a:off x="5154727" y="2066867"/>
            <a:ext cx="2643430" cy="30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07975" y="3913619"/>
            <a:ext cx="28575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Piotr Faliszewski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AGH University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Kraków, Poland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i="1" dirty="0">
                <a:solidFill>
                  <a:prstClr val="black"/>
                </a:solidFill>
                <a:latin typeface="Calibri"/>
              </a:rPr>
              <a:t>faliszew@agh.edu.pl</a:t>
            </a:r>
            <a:endParaRPr kumimoji="0" lang="pl-PL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2" descr="data:image/jpeg;base64,/9j/4AAQSkZJRgABAQAAAQABAAD/2wCEAAkGBxQSEhUUEhQVFhQUFhUWFRcVFxQUFRQXFxUXFhQUFhQYHCggGBwlHBUUITEhJSkrLi4uFx8zODMsNygtLisBCgoKDg0OGxAQGiwkICQsLCwsLCwsLCwsLCwsLCwsLCwsLCwsLCwsLCwsLCwsLCwsLCwsLCwsLCwsLCwsLCwsLP/AABEIAMIBAwMBIgACEQEDEQH/xAAbAAAABwEAAAAAAAAAAAAAAAAAAQIDBAUGB//EAD0QAAEDAQUECAQFAgcBAQAAAAEAAhEDBAUSITFBUWFxBiKBkaGxwdETMkLwI1JicuEUggdDkqKywvEzFf/EABoBAAIDAQEAAAAAAAAAAAAAAAECAAMEBQb/xAAqEQACAgEDBAIBAwUAAAAAAAAAAQIRAwQhMRITQVEyYQUiM4EUI6Gx0f/aAAwDAQACEQMRAD8AywCUEIRgKgtAjRwjUIEjCNGgQKEoIBCFAhhY63CLRU/dPfmtjCyV7CLS/jhP+0JoisTC2VnzpDjTH/FY6Vr7sdNFg/THomiKxLW7ZnZ9/exPDPjp9ntCj0jkO9ODTI71YAcOXeUGaSNYSYy99iUwTO4mOShAEeiIEeOzgjceGufp/CQW7eChA90f+56Ixlu0y35pojfl95pZI8fBCw0AjwhILsvFRLVaTORgDZtOWp3BU9ot9XMMdHdKr7ibpFnbaVst6j+OyOaRhOu/dCpKVY6PMnftTwq/DIl2Z3ZeWqnW7Csaotp07exIteVOfylp/wBwR0qoIme0bj5Ju02hhY5uISQY2TtGxMpJiOLRZxmoF6NyHNT6GbWneB5KNebeoeCYQW2mHWIGM2Od2dZuX+5SeiFSK8fmafAgorrpzYqu6Xx2fDP/AFUTo/Vw2ikd5jvaQgN4OiBKCSlhQBkb2vH4FerTGge53+sl/wD2RKzvq4jVrOfHzBngxo9EFKAZlBKhAKosAEYCNGgQEIQjQUCGEolIRqEAsrf4i0c2t9R6LVFZnpIPxmHezyJRiBkcBaq4z+EztHiVlgtN0fM0xwcfdPEVhNdGX39yns9/eoYqw9w3OcPEqTT/AJ5JwDjHb9/gEtpn79OeabLcuzZxS2568B7woQMjPsHmo1utraYOhJ0A4bSNgUa/LYWAAZEzn99izgrOdzJ4klK2/AyS8k6nTqOOIl08MX/ivLtDol2LDG3XsPuqez2lzdCQRz5QFYNq4hJMu4lZp2aYVWwxacEn5hvIIM+GSjPsVPMsdO/FAjglWii5xl2Q3JyzUDGuEcvm3qJ0FqyvdYSQSCCeadtVn+I2m6CCAQeYP33hSqtMZRkRtmM1GqP1jLgNCnTsrcUgA4NDpPPf7dyU2vIkjugeCgPBmZjxToqTAHsj0g6ibYrZBgTyOR7wrStUx0iR28I3qoqXaW57+RjLWRqFLstSAWu25Enuz7wjGVMEo2vst+jOdGszn40nx/xVHZ62GvSOwOYezEpFpLaVP4TXh73Fr6jmHqtABwMa76jmSe5Qar26mcWyIjerSk62EsKNZa2JjTvAPeE+HKALGzuGESgoIqokSHP0FSu6Qt2Md2kBMv6RnZT73fwqulllo0SNZd3SR+xjR3lNu6QVf0js9yp0sFo1iNY1191j9ccg32Tbr0rH/Md5eSnSydRtUJWGda6h+t57SkHGfzHnKnSTqN06qBqQO0LO9I6jXPplpByMwQYzG5U/wHbktlmduRSojZOatH0cPUPB3oFnWhX/AEbOT/7fVRAfA1ahFZ/7vNP0SmrzZFZ3GD4BOUmpyEkaZb0DWgjPn996jurYSBGf8putWDQTtzCDkMokS8Rjku+UZDONVGoWUgjKA7Tu3nn4pqvbySZ0kkDy9O5OWa1vquYwkkN0zyaPsBV78lip7FjZ7txNxERltO37hSm2fD9GW8ZjmArCnQMAbNwGWu3vUt7WsbnJeco9OA0WZ5LNccVIojT0OucRDgUVpr4pwiN8Zx2qcQXHDPODl/OakMu+DGTQMyTp3KN7A6dzN2lroz8YCbs1LFqMhrmrypdge7IOcM4J+o743Im3cWGYORz4D3TdaoXtuynfZg0xEz38Co9ahuC11e7XPaCG6aOMDb7qvqWLbpHLcopgcNijs1QtydJZtH5eI91YXhTDYGRBAh0fM0xHbqm7XRDTu8uMoqcxgOzMb43ditTsraoe+EHMAORiRzGqqLU3IcyprQQMjIGIjlEEKvq5OcMy3EI4TnCeG2xVNWdP6N1MVmpH9AHdl6KzWe6FVZswH5XOHjPqtArSkOEaKUFCHERZRvQNmHFSAiKrsYZbZm7ksUG7ktqNSyCRSG4JQYNyNBAIAEoIkahAIIBBQgFe9GdXjgPAn3VGrjo078Q8W+oRRGSb3H43NrT5hMvqhgUm/m/iM4t8iVXXiBhAyjPVMyIkCqMILhu5jdKqLwrQTGYOaQ22mIPuCoNqdulLW47dIbq1J0/la/ord+HEfqMDltKx1nZ1gSujdGmAsB4pMzqI2FXKy4ax2kTw5aKFbLEXHqtcah54QPVamyWUOg5q4sdiaNAFhs6Nowth6M5jG8uc7OGCe9aezdHAYxABozgZyRpJ2rUUqDdwUllJNTYjmkZd93tYIDZ4aKvrWQExEhx7hnkStrXsYOxQq1gEGRG9RxaCppmTFDqFo0BgzsBI9vFZ69qGZAjPOOMaLc17O0Ahsemuqz1uswjGYBxcN3v5oJha2MTbaeee32081CqmDPjuVvebmh+kkgCNk6eRPeqq9mRz371phuZZ7BPp5B4MkHOPefRR7VSloc065HKIcPfJFZH9Q/mnv1yTgtWZG8wRsHb3Kwp2aNB0AecFRp2PB7x/C1yxHQl+GtUYdrQe4x6rcgK5FDVMJBOYUERTi2xNYDhglON0QKrHAxLCQ1LQIGEEJRKBDRokahAII0FCAVr0dP4w4h3v6KrVlcZ/GZ2+RRRGW3SJvWpng4eI91QXnWggbIGfHP8AhabpIzKmeLh4D2VHb7NiblromZEUjKcnWOHHgE46iMIA18TzPdkm2SHdbKAYnuhPWNwc8Ccj77UAh2Swl0EDiOefsVu+jVHCI2gCRumYWStF5NpyynptPstH0Kc5we92r3DuaMz4qnN8S/D8joV3jISrakqyxaBW1GFjNlkqmVKpc0xTYpLGq2CKZscLvvJMv4pUlJeE7EWxAtNPzVHelgJbIz3iSM+HstI9iiV6QWdmiLOU267+sWtBxTLTB0kT6qlv6kGnMSY0krq9roNAJgArmnS6hiqkDcD5z5K7C7ZVmWxRUaJEOnOJjYBx55o2saSHDOcyD4BR/wCqwg7Yhs+aTQOIQJyI2bzAlaqMtl9cdcC1MjIFrm89v/VdApaLld0uw2qgTl147yG+q6wGJ48FU+QkEeFBMIcSZojRNRqscDUsJDUpAgaNEjCgQI0SU1QgEaVCSoEMBTrpMVaf7gO9QgpthHXpn9bfMIkNV0gpTSYf1jxBVVTzy37Fpr7pD+maf1t8nKgichuCcRGZvai0HbOY9lDoM26CddoVnfVnIkyMieOqhspy0OjIE7NoAKUsJF2XcbRUgEQPmK2t3M+FAYMgMI2xGqzXRGq2jUf8Q4Wva2OY5dquLZePxH/Cok4Bm54kTMabYzAyiSdgzVORW6NGJeTR0L0IPXe0HYC4DwlSB0nNMy4Zd7ewrM3fYqOr3RG0uwx3Efe1XtO20IwCrTqGOqMQL27cqgE/2uxN4KlKLNLSS5NHdvStjyAcp0gyMthWooWoOg8FzOhaKL5Hww2o0AuwiJ4wMu7JbLo9Wxt7FG2mI4bblxabe1gl2QUVl+UT/mNnmPsqov17Tk4gDjn4LH2i7qTj1Kj8plxgM4wGtLndgjeQjGTYO2vB0V960jo8HkfFNOtIeJaVgRZXUzLBUI3uYxvd+KT4dil0L4DXBpcWkwM5EncZ0PNLKFj9DRd22tkVyrpZbHfFcND8vIb/ADXRKlYn5gZ5LmXS6jhqOcfmLiI4YZ9k2FblWaX6Sjq9YndJ7fvLvVhZXYAf1NI7s57wFBslOSBtnPhx8Spd62trRDdRIHbhxH73rWZPsbNo/Ga78uF3bixey7LTMgHeFxGjTMAu+pdkuWrjoUnb2N8gnRXLclwjRoKCnDWpUpIRhVjhhLSAllQgEEUpQaVKCBKCGA7koMKgyjL0DEglCkUoUihaHWKfpiArS5KOOrSb+uexuZ8lAFIqfddrfQcXMa0mI60mJ1iFOpexv6fK/BvOkTg2zUm7Xvkf2jP/AJLMhqjXlfVeuWF5aPhiGhrYGszmTn7KGatQ/V4BHuRCtHl9Em8bMCDlqP8AxUlLqOLXZAhwHM5D74qXUrvzGI8Qm/hY9DJzPHLMoOaYexKPLRc3PdLa+FpcWkNGYg5RlM9qn3PdZp1q1J+bmuZB2FuF5DgDwKb6KPAqDiPIrZXrdfxCytSj4rBBBOH4jNcOLYQcwd+qzTbto04lsV1nuOm4kuGfESD2KfY+jdKnnTY0OIOeZidYk5IWS8mDq1Oq78ruq7/Qc+1sjinrf0jpMbGITsABxHkNSq49RbKO/BQdICbO+lVaeucbTMuxNI2jaJSrhstvcz4jKgAcCWtxuZA2QACO+UllmqVX/HrtLQBFNjvmz1e4bDpktpcwAp9ieUqSQYre2ZFt5vqtcyqYrNdgcNXRMkTkBl9Q1Cefdz8JDX4HR1CPlB2E5did6Q2AAi0029djgXgavYMjzIGnJXl2V21mBzSCCAVHLZUL01ZlKNS2tkVRTc0ZAiA53EFh8wmLxsrqtIlwh4BLd/7TloVtq1nO5vqs/fdQU6bozqPOFgG0nTJVdb6thox9FXc3SZppNY9rnVGiMYwmWj5SZIz2cVib7xVajqztvyjY0EwI3mM5XR7H0SpUqANVs1YlxkjDw7Fk6tBtW106UdQOblvEx981ohON7IzZYXsjL2cBjZO48+ar8fxag3Dy2ref4r2anRfQpUmNZ1XFwaNTIAJ7vNY2y2XBO9aYbqzFlXS+kk19BwMLpPQytislP9OJvc4/wucVh1eRnv8AvwW5/wAPas0Ht/K89xAPunK2apBBBQU4dtRCnKUBmpVFmR5qzDBNWSTInwEr+nUvAjDVf20LYLusgJPBWRs4Td2NzdyHqpT1zNXtko734+K7N0RjSCSGbdyeISavyxvWc2tIKhTynh6pwMGadsx6qTSGSJWJwIwxLCMBQNiQ1S7Fdz6s4IyiSSAM+fJMAKxudtP4k1SMIBMHPEdAI7fBFFc5NLYrryud9LrTTM7A8E8/veqiy3nhfMDdtOWhAWqsNamBVFQQHgwQ0HBroNmvgs1a6FJxim5xM5lwA7AFbBmDNF2XdgrU8bHUzt6w2iV0W7a0gdi5LdXUqYcgNg4iD7rpl0Vch4qnIqY+KVrc1DaDHiHta4fqAPgU2LNRpZspsaf0ta3yCOzPylQ7wriDO3wVdlqRU2x3xHgDf5LQWWhhpLMU3EODhmWnMAbN60rr5b8LTQbNSmoLdbIj2ZgxQdphCp0YaHY7PUNIkyW/NTJOpwyC3sISLE4ugkQdddOB4q6pOKC2BJtbopn3TaTkatLnhf5AjzR2G4KdJ3xHk1KmxzoAb+1oyarp71AtFVBtAU5UVPSGsSIas90S6Ou+M+vW3SzdzVvedcND3uMNY0kngBmqSv04BpAWduEhoE1NhjY0TPbCME3wVtq9zP8ATe0ireJnMUmtZ3AuPbLiqe9GdfLaAlfEGIvecRJJJ3k57e1MWh5dDjtmFvhxRz8nysaPynktT/h5V61Vu8NPdI9QsxTE/fBXfQapFoA/M1w7oPoVYVnQ0EaCADl950Gik6AAerpE/MFW0dDzU63ZsdwBPsollZM960YeBZcgphLwp1lOMyiLgFeKSLC2Dzy8U7U2pinXE5b57PsKXaWQTzXL1q/uX9Hc/Gy/tNfZHSaqUiKyHRFs+Up1oySWNyTrhkiVMQ1KASWpYUAwwEoIQg1EUUVVXhYiZc0md29WjkVNpJjeinQkoKSplPYw4EOgnMTwBmfBdIul34bTyWZttkwtbziN8/8AivbvfAw7jl98iq5TU+CmWF4jSm1Q1o3qNaHnTUJbKchp+woV4V6lMyA0jTOZhCIqtvYesTc5CsKlQRLWgHbv7NirLFe72mXUg5p1DdeasX3o1whtF2fYn39D9uQihUcO/VWtK05clUf1bJH4bgd2R8ipFOrIgAt5pH9ivqRa16mXMKutT4HNPVMgOQUK8a4aMROQBJO6FUAxn+IF4YKbaIPWqnP9rc3d5gdqyVprNLRkAY3+qi3/AHka9ofWdOH5aY06o0y45ntUCkZEldLBh2ox5ctMnWYB5jZMQNqsrxoRTblEFN3FREvO4iO1sqdeYmmeauarYzXbKWlqpvRyrhtNM/rj/UCPVQm5FKs9TBVadzmHuIUCdalBEwyAiQFOaVmyCN4jbu0VTZbSR2j2VuTs4/ZVDVOGoRxPur8L3YsiQ6sTtRY0xiSsS0ij4qRmrqzvxASco8Fnw5S7Da8Jg6HwWXU4uuNrlG3R5+3KnwyzcxNFTbO01MmiZ8Fb2a4Bq+T4Bcec1Dk70X1cFNZxknTTJ0BPJaiz3YxuwdymNogbFQ9UvCHWCTMdSu+ofpPbkplG5HnUtHDVab4I3Jp7cxwSPUyfA60/spf/AMN2uIdyQLmIzLvBaIBKLUvfn7G/p4mfZdA1cck7TsjRoPdWRblG496ZcIk7hKjyyfLDHDFECpYviYnH5aYy/cBJTzhEHf5j78E4+1BtBrB89QkntOfgFLZQDmwdo7itMVUUc3NLqm2O2S2kACeCnvAe3yWZ+MWOwvyI7jxWgsNoEcEWij4sbFQMPWaTyzlTGW5rvlac9mikUaU/MpVCkwfSO1WK6LO4/ZGbSAzPcPVP4wNISqhEZRmoNpqAKqmJKVj9atJWD/xLvhzWNpU56567hoBsb2+QWnfasiRsEk7AN5VbYqYc3E4TjcS6Rv0B5CO5KsixtNqy3HpnlTSdHK20NC4yUty6TffRyjUYcDQypnhIyE7iNy57arG+nk9hbzHquzptTjzR/Ts/Ry9Vo8mB/q3T8lncZzfyYfCPRWFqEscOBVZcRzdP5W+BPurU7VJcmVGdRVR5JbxBjck1diA51K7a2KlTdvY0+CJVPR62j+mpydBHcSPRBKQyj+W/xVLfDIeDvHiMleuHPYqa/voO2XekeqtxvcSRCDkcptpSgVqEHAVZXLdbrQ/CMh9R3fyod32U1ajWDaczEwNpXSLpsIotDWaag7c4GfGVh1ur7MaXyZ0NDo3nlb+KHrBd7KQDGj5e881OpGZ5oqY1TtBq81KTk7Z6mMIwjUUCNiATpag4JQ9QTSm3jNOhqS4aogXIgJVQZFCMkR1RQSPV2DtTNT/5vO2Cnajs0hrZaeKZBlsisFn644LQ2WnkkGxwZU6y010Tgvgr7yu8VBx2FVVA1KBhwJbvGcLXVqGSabQB1UWwraZW2O/GnIkZclObeLSNUo3Wx3zNB7E2bgo/kHLOO5TqFpDNS9mjIGTuGZSKNkfVMv6o3bf4VlRsLGfK0DkApeDCEr3GVIzvSN4p0202j53AH9ozdPPTtTdiHVcOKiX5Vx1p2MHmQT5BWVkp9XTXNZs+1HU0j/Q79hV3ZgJRsjSZInnojdTmDtCfLlRdGiW6og2yysORaJ3wqS1XTHyHsK0jwkVKYHNXY888fDKM2lxZlUlv78nMbxsj6bziaRJMHZ3qFWPV5ELqtWxtc3rAEbiJWbvfooHAmjkT9J07DsXQxa6MtpbHIz/jJx3hv/szlivMsYG7p8SSgo1W6a7SQaT5G5pI7wiWvrj7MHbl6ZPdrrGc9yrb8Z1GncfNWT4++Ki3o0upOAz0/wBpmFbF0yllA1LBTNN4Sg9arVFZ0DoNYAKTqp+sx/aNnaVpxTgQNdezYPJQ+j1DBQptP0jx2qxO9eU1OVzzSl9ns9JhUMMY/X+QqRyhSKajPG0ffBP0jIBVL9l/0SIRQjCBUKxISN6WQm5zKAyFMGZCesVgdVfhb3nTmk0KeJwG9bC6LGKcEaTqtWm07yvfgw63WLAqXLM7aeilQ5te0xvlviohuC0MBGCf2kFb+uyDwRNXQlocb4tHLj+Wzrmn/H/DJVbGYBLSN+W1R2MgrbPphQ7dcrHCW9U8NO5M8DXBVHVJ8mfbmEhlPP7hTKljew6Ajf8Aeiba2c1S00XKSatBCkUYpxsTgyRhCiWIZT2lV952jYFNtNWAq/4U5nsSlkSgqWbMk7VaUhDRyTVojFGweJTwEBY80rkdXBBxhv5G6LteZ805KaojXmngqS+XIMO9NMElHUdklUxARJwgPalgpqmZKdCAGKhBNkcUFBaOW1NOweYQbqP3IIL0x48hVqLZPVGp2DgnmNEjLaPNBBZMvyOzpUu2joNj+X+4qcUEFw38jvx+KEHTt9E5Z/q5lBBHwCRIZoECggoVeQgmdpQQQGROu0fiNW0uo59iCC7Og/b/AJPO/lf3v4J9q+VMNQQW45Y6/wBE5R0QQUCQVV2toDsgBIQQVGXguw/IYcUCggsjNpX19UoIkEC1FI3bz9VKKCC5r5O5LwIYiQQUINP1HNPVdEEEAvwIo6FPIIIiy5ElBBB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307975" y="409987"/>
            <a:ext cx="9144000" cy="2493754"/>
          </a:xfrm>
        </p:spPr>
        <p:txBody>
          <a:bodyPr>
            <a:noAutofit/>
          </a:bodyPr>
          <a:lstStyle/>
          <a:p>
            <a:pPr algn="l"/>
            <a:r>
              <a:rPr lang="pl-PL" sz="3600" b="1" dirty="0" err="1"/>
              <a:t>Computational</a:t>
            </a:r>
            <a:r>
              <a:rPr lang="pl-PL" sz="3600" b="1" dirty="0"/>
              <a:t> </a:t>
            </a:r>
            <a:r>
              <a:rPr lang="pl-PL" sz="3600" b="1" dirty="0" err="1"/>
              <a:t>Social</a:t>
            </a:r>
            <a:r>
              <a:rPr lang="pl-PL" sz="3600" b="1" dirty="0"/>
              <a:t> Choice</a:t>
            </a:r>
            <a:br>
              <a:rPr lang="pl-PL" sz="3600" b="1" dirty="0"/>
            </a:br>
            <a:r>
              <a:rPr lang="pl-PL" sz="2400" b="1"/>
              <a:t>(Part </a:t>
            </a:r>
            <a:r>
              <a:rPr lang="pl-PL" sz="2400" b="1" dirty="0"/>
              <a:t>I: </a:t>
            </a:r>
            <a:r>
              <a:rPr lang="pl-PL" sz="2400" b="1" dirty="0" err="1"/>
              <a:t>Overview</a:t>
            </a:r>
            <a:r>
              <a:rPr lang="pl-PL" sz="2400" b="1" dirty="0"/>
              <a:t> and Classic </a:t>
            </a:r>
            <a:r>
              <a:rPr lang="pl-PL" sz="2400" b="1" dirty="0" err="1"/>
              <a:t>Results</a:t>
            </a:r>
            <a:r>
              <a:rPr lang="pl-PL" sz="2400" b="1" dirty="0"/>
              <a:t>)</a:t>
            </a:r>
            <a:endParaRPr lang="pl-PL" sz="18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220">
            <a:off x="6032922" y="3496597"/>
            <a:ext cx="2564029" cy="292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119">
            <a:off x="4548071" y="3451899"/>
            <a:ext cx="2233893" cy="30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F7647D-98E2-4690-A19C-89714FCF3DC2}"/>
              </a:ext>
            </a:extLst>
          </p:cNvPr>
          <p:cNvSpPr txBox="1"/>
          <p:nvPr/>
        </p:nvSpPr>
        <p:spPr>
          <a:xfrm>
            <a:off x="307975" y="6108436"/>
            <a:ext cx="3356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Computer</a:t>
            </a:r>
            <a:r>
              <a:rPr lang="pl-PL" dirty="0"/>
              <a:t> Science Club</a:t>
            </a:r>
            <a:br>
              <a:rPr lang="pl-PL" dirty="0"/>
            </a:br>
            <a:r>
              <a:rPr lang="pl-PL" dirty="0"/>
              <a:t>St. Petersburg 2018</a:t>
            </a:r>
          </a:p>
        </p:txBody>
      </p:sp>
    </p:spTree>
    <p:extLst>
      <p:ext uri="{BB962C8B-B14F-4D97-AF65-F5344CB8AC3E}">
        <p14:creationId xmlns:p14="http://schemas.microsoft.com/office/powerpoint/2010/main" val="2730764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 descr="hvd1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39" y="3525706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oney3-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71359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hvd4-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68" y="5834387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 descr="hvd3-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18" y="4396172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 descr="money1-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871934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Łącznik prosty ze strzałką 20"/>
          <p:cNvCxnSpPr/>
          <p:nvPr/>
        </p:nvCxnSpPr>
        <p:spPr>
          <a:xfrm flipV="1">
            <a:off x="1237050" y="4077072"/>
            <a:ext cx="886678" cy="57160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50" idx="6"/>
          </p:cNvCxnSpPr>
          <p:nvPr/>
        </p:nvCxnSpPr>
        <p:spPr>
          <a:xfrm flipV="1">
            <a:off x="1266992" y="4897591"/>
            <a:ext cx="2582838" cy="4007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1075681" y="5518663"/>
            <a:ext cx="382622" cy="53793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1266992" y="5223822"/>
            <a:ext cx="1720832" cy="83277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2699792" y="4077072"/>
            <a:ext cx="1150038" cy="64533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2546949" y="4326008"/>
            <a:ext cx="727862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flipH="1">
            <a:off x="1951460" y="4355523"/>
            <a:ext cx="394236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H="1">
            <a:off x="3579168" y="5150347"/>
            <a:ext cx="517679" cy="1026940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/>
          <p:nvPr/>
        </p:nvCxnSpPr>
        <p:spPr>
          <a:xfrm flipH="1">
            <a:off x="1951460" y="5005193"/>
            <a:ext cx="1916788" cy="1051407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 flipH="1">
            <a:off x="2037895" y="6310329"/>
            <a:ext cx="1018108" cy="31713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a 49"/>
          <p:cNvSpPr/>
          <p:nvPr/>
        </p:nvSpPr>
        <p:spPr>
          <a:xfrm>
            <a:off x="395536" y="4211506"/>
            <a:ext cx="871456" cy="1452311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ymbol zastępczy zawartości 2">
            <a:extLst>
              <a:ext uri="{FF2B5EF4-FFF2-40B4-BE49-F238E27FC236}">
                <a16:creationId xmlns:a16="http://schemas.microsoft.com/office/drawing/2014/main" id="{CFE2529C-CF00-420E-B811-4342E3BC7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Condorcet</a:t>
            </a:r>
            <a:r>
              <a:rPr lang="pl-PL" sz="2000" b="1" dirty="0"/>
              <a:t> </a:t>
            </a:r>
            <a:r>
              <a:rPr lang="pl-PL" sz="2000" b="1" dirty="0" err="1"/>
              <a:t>winner</a:t>
            </a:r>
            <a:r>
              <a:rPr lang="pl-PL" sz="2000" b="1" dirty="0"/>
              <a:t> and </a:t>
            </a:r>
            <a:r>
              <a:rPr lang="pl-PL" sz="2000" b="1" dirty="0" err="1"/>
              <a:t>majority</a:t>
            </a:r>
            <a:r>
              <a:rPr lang="pl-PL" sz="2000" b="1" dirty="0"/>
              <a:t> </a:t>
            </a:r>
            <a:r>
              <a:rPr lang="pl-PL" sz="2000" b="1" dirty="0" err="1"/>
              <a:t>graph</a:t>
            </a:r>
            <a:r>
              <a:rPr lang="pl-PL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705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>
              <a:defRPr/>
            </a:pPr>
            <a:r>
              <a:rPr lang="pl-PL" sz="2400" dirty="0" err="1"/>
              <a:t>Why</a:t>
            </a:r>
            <a:r>
              <a:rPr lang="pl-PL" sz="2400" dirty="0"/>
              <a:t> </a:t>
            </a:r>
            <a:r>
              <a:rPr lang="pl-PL" sz="2400" dirty="0" err="1"/>
              <a:t>Does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Algorithm</a:t>
            </a:r>
            <a:r>
              <a:rPr lang="pl-PL" sz="2400" dirty="0"/>
              <a:t> </a:t>
            </a:r>
            <a:r>
              <a:rPr lang="pl-PL" sz="2400" dirty="0" err="1"/>
              <a:t>Work</a:t>
            </a:r>
            <a:r>
              <a:rPr lang="pl-PL" sz="2400" dirty="0"/>
              <a:t>?</a:t>
            </a:r>
            <a:endParaRPr lang="en-US" sz="24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1066800" y="4800600"/>
            <a:ext cx="36576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 err="1"/>
              <a:t>Operation</a:t>
            </a:r>
            <a:r>
              <a:rPr lang="pl-PL" dirty="0"/>
              <a:t> of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algorithm</a:t>
            </a:r>
            <a:endParaRPr lang="pl-PL" dirty="0"/>
          </a:p>
          <a:p>
            <a:pPr>
              <a:defRPr/>
            </a:pPr>
            <a:endParaRPr lang="pl-PL" dirty="0"/>
          </a:p>
          <a:p>
            <a:pPr marL="342900" indent="-342900">
              <a:buFontTx/>
              <a:buAutoNum type="arabicPeriod"/>
              <a:defRPr/>
            </a:pPr>
            <a:r>
              <a:rPr lang="pl-PL" dirty="0" err="1"/>
              <a:t>Guess</a:t>
            </a:r>
            <a:r>
              <a:rPr lang="pl-PL" dirty="0"/>
              <a:t> a </a:t>
            </a:r>
            <a:r>
              <a:rPr lang="pl-PL" dirty="0" err="1"/>
              <a:t>cost</a:t>
            </a:r>
            <a:r>
              <a:rPr lang="pl-PL" dirty="0"/>
              <a:t> k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l-PL" dirty="0"/>
              <a:t>Get most </a:t>
            </a:r>
            <a:r>
              <a:rPr lang="pl-PL" dirty="0" err="1"/>
              <a:t>points</a:t>
            </a:r>
            <a:r>
              <a:rPr lang="pl-PL" dirty="0"/>
              <a:t> for </a:t>
            </a:r>
            <a:r>
              <a:rPr lang="pl-PL" b="1" dirty="0">
                <a:solidFill>
                  <a:srgbClr val="FF0000"/>
                </a:solidFill>
              </a:rPr>
              <a:t>p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k</a:t>
            </a:r>
          </a:p>
          <a:p>
            <a:pPr marL="342900" indent="-342900">
              <a:buFontTx/>
              <a:buAutoNum type="arabicPeriod"/>
              <a:defRPr/>
            </a:pPr>
            <a:r>
              <a:rPr lang="pl-PL" dirty="0" err="1"/>
              <a:t>Guess</a:t>
            </a:r>
            <a:r>
              <a:rPr lang="pl-PL" dirty="0"/>
              <a:t>  a </a:t>
            </a:r>
            <a:r>
              <a:rPr lang="pl-PL" dirty="0" err="1"/>
              <a:t>cost</a:t>
            </a:r>
            <a:r>
              <a:rPr lang="pl-PL" dirty="0"/>
              <a:t> k’ &lt;= </a:t>
            </a:r>
            <a:r>
              <a:rPr lang="pl-PL" dirty="0" err="1"/>
              <a:t>k</a:t>
            </a:r>
            <a:endParaRPr lang="pl-PL" dirty="0"/>
          </a:p>
          <a:p>
            <a:pPr marL="342900" indent="-342900">
              <a:buFontTx/>
              <a:buAutoNum type="arabicPeriod"/>
              <a:defRPr/>
            </a:pPr>
            <a:r>
              <a:rPr lang="pl-PL" dirty="0"/>
              <a:t>Get most </a:t>
            </a:r>
            <a:r>
              <a:rPr lang="pl-PL" dirty="0" err="1"/>
              <a:t>points</a:t>
            </a:r>
            <a:r>
              <a:rPr lang="pl-PL" dirty="0"/>
              <a:t> for </a:t>
            </a:r>
            <a:r>
              <a:rPr lang="pl-PL" b="1" dirty="0">
                <a:solidFill>
                  <a:srgbClr val="FF0000"/>
                </a:solidFill>
              </a:rPr>
              <a:t>p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k’</a:t>
            </a:r>
          </a:p>
        </p:txBody>
      </p:sp>
      <p:cxnSp>
        <p:nvCxnSpPr>
          <p:cNvPr id="31" name="Łącznik prosty ze strzałką 30"/>
          <p:cNvCxnSpPr/>
          <p:nvPr/>
        </p:nvCxnSpPr>
        <p:spPr>
          <a:xfrm rot="5400000" flipH="1" flipV="1">
            <a:off x="305594" y="2285206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1371600" y="3352800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rostokąt 36"/>
          <p:cNvSpPr/>
          <p:nvPr/>
        </p:nvSpPr>
        <p:spPr>
          <a:xfrm>
            <a:off x="1905000" y="2514600"/>
            <a:ext cx="2286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Nawias klamrowy zamykający 37"/>
          <p:cNvSpPr/>
          <p:nvPr/>
        </p:nvSpPr>
        <p:spPr>
          <a:xfrm>
            <a:off x="6781800" y="914400"/>
            <a:ext cx="304800" cy="289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6" name="pole tekstowe 38"/>
          <p:cNvSpPr txBox="1">
            <a:spLocks noChangeArrowheads="1"/>
          </p:cNvSpPr>
          <p:nvPr/>
        </p:nvSpPr>
        <p:spPr bwMode="auto">
          <a:xfrm>
            <a:off x="7239000" y="1828800"/>
            <a:ext cx="1600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How much does  optimal solution shift candidate </a:t>
            </a:r>
            <a:r>
              <a:rPr lang="pl-PL" altLang="pl-PL" sz="1400" b="1">
                <a:solidFill>
                  <a:srgbClr val="FF0000"/>
                </a:solidFill>
              </a:rPr>
              <a:t>p</a:t>
            </a:r>
            <a:r>
              <a:rPr lang="pl-PL" altLang="pl-PL" sz="1400"/>
              <a:t> in each vote? </a:t>
            </a:r>
            <a:endParaRPr lang="en-US" altLang="pl-PL" sz="1400"/>
          </a:p>
        </p:txBody>
      </p:sp>
      <p:sp>
        <p:nvSpPr>
          <p:cNvPr id="40" name="Prostokąt 39"/>
          <p:cNvSpPr/>
          <p:nvPr/>
        </p:nvSpPr>
        <p:spPr>
          <a:xfrm>
            <a:off x="2743200" y="1676400"/>
            <a:ext cx="228600" cy="16764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Prostokąt 40"/>
          <p:cNvSpPr/>
          <p:nvPr/>
        </p:nvSpPr>
        <p:spPr>
          <a:xfrm>
            <a:off x="5486400" y="2819400"/>
            <a:ext cx="228600" cy="5334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Prostokąt 41"/>
          <p:cNvSpPr/>
          <p:nvPr/>
        </p:nvSpPr>
        <p:spPr>
          <a:xfrm>
            <a:off x="4572000" y="1219200"/>
            <a:ext cx="228600" cy="21336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Prostokąt 42"/>
          <p:cNvSpPr/>
          <p:nvPr/>
        </p:nvSpPr>
        <p:spPr>
          <a:xfrm>
            <a:off x="3657600" y="2286000"/>
            <a:ext cx="228600" cy="10668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1" name="pole tekstowe 43"/>
          <p:cNvSpPr txBox="1">
            <a:spLocks noChangeArrowheads="1"/>
          </p:cNvSpPr>
          <p:nvPr/>
        </p:nvSpPr>
        <p:spPr bwMode="auto">
          <a:xfrm>
            <a:off x="1295400" y="3962400"/>
            <a:ext cx="519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O – the optimal solution </a:t>
            </a:r>
            <a:r>
              <a:rPr lang="pl-PL" altLang="pl-PL">
                <a:sym typeface="Wingdings" pitchFamily="2" charset="2"/>
              </a:rPr>
              <a:t> gives </a:t>
            </a:r>
            <a:r>
              <a:rPr lang="pl-PL" altLang="pl-PL" b="1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pl-PL" altLang="pl-PL">
                <a:sym typeface="Wingdings" pitchFamily="2" charset="2"/>
              </a:rPr>
              <a:t> some T points</a:t>
            </a:r>
            <a:endParaRPr lang="en-US" altLang="pl-PL"/>
          </a:p>
        </p:txBody>
      </p:sp>
      <p:sp>
        <p:nvSpPr>
          <p:cNvPr id="37902" name="pole tekstowe 44"/>
          <p:cNvSpPr txBox="1">
            <a:spLocks noChangeArrowheads="1"/>
          </p:cNvSpPr>
          <p:nvPr/>
        </p:nvSpPr>
        <p:spPr bwMode="auto">
          <a:xfrm>
            <a:off x="1905000" y="3352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1</a:t>
            </a:r>
            <a:endParaRPr lang="en-US" altLang="pl-PL" sz="1400" baseline="-25000"/>
          </a:p>
        </p:txBody>
      </p:sp>
      <p:sp>
        <p:nvSpPr>
          <p:cNvPr id="37903" name="pole tekstowe 45"/>
          <p:cNvSpPr txBox="1">
            <a:spLocks noChangeArrowheads="1"/>
          </p:cNvSpPr>
          <p:nvPr/>
        </p:nvSpPr>
        <p:spPr bwMode="auto">
          <a:xfrm>
            <a:off x="5486400" y="3352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5</a:t>
            </a:r>
            <a:endParaRPr lang="en-US" altLang="pl-PL" sz="1400" baseline="-25000"/>
          </a:p>
        </p:txBody>
      </p:sp>
      <p:sp>
        <p:nvSpPr>
          <p:cNvPr id="37904" name="pole tekstowe 46"/>
          <p:cNvSpPr txBox="1">
            <a:spLocks noChangeArrowheads="1"/>
          </p:cNvSpPr>
          <p:nvPr/>
        </p:nvSpPr>
        <p:spPr bwMode="auto">
          <a:xfrm>
            <a:off x="3657600" y="3352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3</a:t>
            </a:r>
            <a:endParaRPr lang="en-US" altLang="pl-PL" sz="1400" baseline="-25000"/>
          </a:p>
        </p:txBody>
      </p:sp>
      <p:sp>
        <p:nvSpPr>
          <p:cNvPr id="37905" name="pole tekstowe 47"/>
          <p:cNvSpPr txBox="1">
            <a:spLocks noChangeArrowheads="1"/>
          </p:cNvSpPr>
          <p:nvPr/>
        </p:nvSpPr>
        <p:spPr bwMode="auto">
          <a:xfrm>
            <a:off x="4572000" y="33528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4</a:t>
            </a:r>
            <a:endParaRPr lang="en-US" altLang="pl-PL" sz="1400" baseline="-25000"/>
          </a:p>
        </p:txBody>
      </p:sp>
      <p:sp>
        <p:nvSpPr>
          <p:cNvPr id="37906" name="pole tekstowe 48"/>
          <p:cNvSpPr txBox="1">
            <a:spLocks noChangeArrowheads="1"/>
          </p:cNvSpPr>
          <p:nvPr/>
        </p:nvSpPr>
        <p:spPr bwMode="auto">
          <a:xfrm>
            <a:off x="2743200" y="33528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2</a:t>
            </a:r>
            <a:endParaRPr lang="en-US" altLang="pl-PL" sz="1400" baseline="-25000"/>
          </a:p>
        </p:txBody>
      </p:sp>
      <p:sp>
        <p:nvSpPr>
          <p:cNvPr id="50" name="Prostokąt 49"/>
          <p:cNvSpPr/>
          <p:nvPr/>
        </p:nvSpPr>
        <p:spPr>
          <a:xfrm>
            <a:off x="6629400" y="4038600"/>
            <a:ext cx="1143000" cy="2286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9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7896" grpId="0"/>
      <p:bldP spid="40" grpId="0" animBg="1"/>
      <p:bldP spid="41" grpId="0" animBg="1"/>
      <p:bldP spid="42" grpId="0" animBg="1"/>
      <p:bldP spid="43" grpId="0" animBg="1"/>
      <p:bldP spid="37901" grpId="0"/>
      <p:bldP spid="37902" grpId="0"/>
      <p:bldP spid="37903" grpId="0"/>
      <p:bldP spid="37904" grpId="0"/>
      <p:bldP spid="37905" grpId="0"/>
      <p:bldP spid="37906" grpId="0"/>
      <p:bldP spid="5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>
              <a:defRPr/>
            </a:pPr>
            <a:r>
              <a:rPr lang="pl-PL" sz="2400" dirty="0" err="1"/>
              <a:t>Why</a:t>
            </a:r>
            <a:r>
              <a:rPr lang="pl-PL" sz="2400" dirty="0"/>
              <a:t> </a:t>
            </a:r>
            <a:r>
              <a:rPr lang="pl-PL" sz="2400" dirty="0" err="1"/>
              <a:t>Does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Algorithm</a:t>
            </a:r>
            <a:r>
              <a:rPr lang="pl-PL" sz="2400" dirty="0"/>
              <a:t> </a:t>
            </a:r>
            <a:r>
              <a:rPr lang="pl-PL" sz="2400" dirty="0" err="1"/>
              <a:t>Work</a:t>
            </a:r>
            <a:r>
              <a:rPr lang="pl-PL" sz="2400" dirty="0"/>
              <a:t>?</a:t>
            </a:r>
            <a:endParaRPr lang="en-US" sz="2400" dirty="0"/>
          </a:p>
        </p:txBody>
      </p:sp>
      <p:cxnSp>
        <p:nvCxnSpPr>
          <p:cNvPr id="31" name="Łącznik prosty ze strzałką 30"/>
          <p:cNvCxnSpPr/>
          <p:nvPr/>
        </p:nvCxnSpPr>
        <p:spPr>
          <a:xfrm rot="5400000" flipH="1" flipV="1">
            <a:off x="305594" y="2285206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1371600" y="3352800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rostokąt 36"/>
          <p:cNvSpPr/>
          <p:nvPr/>
        </p:nvSpPr>
        <p:spPr>
          <a:xfrm>
            <a:off x="1905000" y="2514600"/>
            <a:ext cx="2286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Nawias klamrowy zamykający 37"/>
          <p:cNvSpPr/>
          <p:nvPr/>
        </p:nvSpPr>
        <p:spPr>
          <a:xfrm>
            <a:off x="6781800" y="914400"/>
            <a:ext cx="304800" cy="289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1" name="pole tekstowe 38"/>
          <p:cNvSpPr txBox="1">
            <a:spLocks noChangeArrowheads="1"/>
          </p:cNvSpPr>
          <p:nvPr/>
        </p:nvSpPr>
        <p:spPr bwMode="auto">
          <a:xfrm>
            <a:off x="7239000" y="1828800"/>
            <a:ext cx="1600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How much does  optimal solution shift candidate </a:t>
            </a:r>
            <a:r>
              <a:rPr lang="pl-PL" altLang="pl-PL" sz="1400" b="1">
                <a:solidFill>
                  <a:srgbClr val="FF0000"/>
                </a:solidFill>
              </a:rPr>
              <a:t>p</a:t>
            </a:r>
            <a:r>
              <a:rPr lang="pl-PL" altLang="pl-PL" sz="1400"/>
              <a:t> in each vote? </a:t>
            </a:r>
            <a:endParaRPr lang="en-US" altLang="pl-PL" sz="1400"/>
          </a:p>
        </p:txBody>
      </p:sp>
      <p:sp>
        <p:nvSpPr>
          <p:cNvPr id="40" name="Prostokąt 39"/>
          <p:cNvSpPr/>
          <p:nvPr/>
        </p:nvSpPr>
        <p:spPr>
          <a:xfrm>
            <a:off x="2743200" y="1676400"/>
            <a:ext cx="228600" cy="16764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Prostokąt 40"/>
          <p:cNvSpPr/>
          <p:nvPr/>
        </p:nvSpPr>
        <p:spPr>
          <a:xfrm>
            <a:off x="5486400" y="2819400"/>
            <a:ext cx="228600" cy="5334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Prostokąt 41"/>
          <p:cNvSpPr/>
          <p:nvPr/>
        </p:nvSpPr>
        <p:spPr>
          <a:xfrm>
            <a:off x="4572000" y="1219200"/>
            <a:ext cx="228600" cy="21336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Prostokąt 42"/>
          <p:cNvSpPr/>
          <p:nvPr/>
        </p:nvSpPr>
        <p:spPr>
          <a:xfrm>
            <a:off x="3657600" y="2286000"/>
            <a:ext cx="228600" cy="10668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6" name="pole tekstowe 43"/>
          <p:cNvSpPr txBox="1">
            <a:spLocks noChangeArrowheads="1"/>
          </p:cNvSpPr>
          <p:nvPr/>
        </p:nvSpPr>
        <p:spPr bwMode="auto">
          <a:xfrm>
            <a:off x="1295400" y="3962400"/>
            <a:ext cx="519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O – the optimal solution </a:t>
            </a:r>
            <a:r>
              <a:rPr lang="pl-PL" altLang="pl-PL">
                <a:sym typeface="Wingdings" pitchFamily="2" charset="2"/>
              </a:rPr>
              <a:t> gives </a:t>
            </a:r>
            <a:r>
              <a:rPr lang="pl-PL" altLang="pl-PL" b="1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pl-PL" altLang="pl-PL">
                <a:sym typeface="Wingdings" pitchFamily="2" charset="2"/>
              </a:rPr>
              <a:t> some T points</a:t>
            </a:r>
            <a:endParaRPr lang="en-US" altLang="pl-PL"/>
          </a:p>
        </p:txBody>
      </p:sp>
      <p:sp>
        <p:nvSpPr>
          <p:cNvPr id="31757" name="pole tekstowe 44"/>
          <p:cNvSpPr txBox="1">
            <a:spLocks noChangeArrowheads="1"/>
          </p:cNvSpPr>
          <p:nvPr/>
        </p:nvSpPr>
        <p:spPr bwMode="auto">
          <a:xfrm>
            <a:off x="1905000" y="3352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1</a:t>
            </a:r>
            <a:endParaRPr lang="en-US" altLang="pl-PL" sz="1400" baseline="-25000"/>
          </a:p>
        </p:txBody>
      </p:sp>
      <p:sp>
        <p:nvSpPr>
          <p:cNvPr id="31758" name="pole tekstowe 45"/>
          <p:cNvSpPr txBox="1">
            <a:spLocks noChangeArrowheads="1"/>
          </p:cNvSpPr>
          <p:nvPr/>
        </p:nvSpPr>
        <p:spPr bwMode="auto">
          <a:xfrm>
            <a:off x="5486400" y="3352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5</a:t>
            </a:r>
            <a:endParaRPr lang="en-US" altLang="pl-PL" sz="1400" baseline="-25000"/>
          </a:p>
        </p:txBody>
      </p:sp>
      <p:sp>
        <p:nvSpPr>
          <p:cNvPr id="31759" name="pole tekstowe 46"/>
          <p:cNvSpPr txBox="1">
            <a:spLocks noChangeArrowheads="1"/>
          </p:cNvSpPr>
          <p:nvPr/>
        </p:nvSpPr>
        <p:spPr bwMode="auto">
          <a:xfrm>
            <a:off x="3657600" y="3352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3</a:t>
            </a:r>
            <a:endParaRPr lang="en-US" altLang="pl-PL" sz="1400" baseline="-25000"/>
          </a:p>
        </p:txBody>
      </p:sp>
      <p:sp>
        <p:nvSpPr>
          <p:cNvPr id="31760" name="pole tekstowe 47"/>
          <p:cNvSpPr txBox="1">
            <a:spLocks noChangeArrowheads="1"/>
          </p:cNvSpPr>
          <p:nvPr/>
        </p:nvSpPr>
        <p:spPr bwMode="auto">
          <a:xfrm>
            <a:off x="4572000" y="33528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4</a:t>
            </a:r>
            <a:endParaRPr lang="en-US" altLang="pl-PL" sz="1400" baseline="-25000"/>
          </a:p>
        </p:txBody>
      </p:sp>
      <p:sp>
        <p:nvSpPr>
          <p:cNvPr id="31761" name="pole tekstowe 48"/>
          <p:cNvSpPr txBox="1">
            <a:spLocks noChangeArrowheads="1"/>
          </p:cNvSpPr>
          <p:nvPr/>
        </p:nvSpPr>
        <p:spPr bwMode="auto">
          <a:xfrm>
            <a:off x="2743200" y="33528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2</a:t>
            </a:r>
            <a:endParaRPr lang="en-US" altLang="pl-PL" sz="1400" baseline="-25000"/>
          </a:p>
        </p:txBody>
      </p:sp>
      <p:sp>
        <p:nvSpPr>
          <p:cNvPr id="19" name="Prostokąt 18"/>
          <p:cNvSpPr/>
          <p:nvPr/>
        </p:nvSpPr>
        <p:spPr>
          <a:xfrm>
            <a:off x="6629400" y="4038600"/>
            <a:ext cx="1143000" cy="2286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1751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>
              <a:defRPr/>
            </a:pPr>
            <a:r>
              <a:rPr lang="pl-PL" sz="2400" dirty="0" err="1"/>
              <a:t>Why</a:t>
            </a:r>
            <a:r>
              <a:rPr lang="pl-PL" sz="2400" dirty="0"/>
              <a:t> </a:t>
            </a:r>
            <a:r>
              <a:rPr lang="pl-PL" sz="2400" dirty="0" err="1"/>
              <a:t>Does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Algorithm</a:t>
            </a:r>
            <a:r>
              <a:rPr lang="pl-PL" sz="2400" dirty="0"/>
              <a:t> </a:t>
            </a:r>
            <a:r>
              <a:rPr lang="pl-PL" sz="2400" dirty="0" err="1"/>
              <a:t>Work</a:t>
            </a:r>
            <a:r>
              <a:rPr lang="pl-PL" sz="2400" dirty="0"/>
              <a:t>?</a:t>
            </a:r>
            <a:endParaRPr lang="en-US" sz="2400" dirty="0"/>
          </a:p>
        </p:txBody>
      </p:sp>
      <p:cxnSp>
        <p:nvCxnSpPr>
          <p:cNvPr id="31" name="Łącznik prosty ze strzałką 30"/>
          <p:cNvCxnSpPr/>
          <p:nvPr/>
        </p:nvCxnSpPr>
        <p:spPr>
          <a:xfrm rot="5400000" flipH="1" flipV="1">
            <a:off x="305594" y="2285206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1371600" y="3352800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rostokąt 36"/>
          <p:cNvSpPr/>
          <p:nvPr/>
        </p:nvSpPr>
        <p:spPr>
          <a:xfrm>
            <a:off x="1905000" y="2514600"/>
            <a:ext cx="2286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Nawias klamrowy zamykający 37"/>
          <p:cNvSpPr/>
          <p:nvPr/>
        </p:nvSpPr>
        <p:spPr>
          <a:xfrm>
            <a:off x="6781800" y="914400"/>
            <a:ext cx="304800" cy="289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5" name="pole tekstowe 38"/>
          <p:cNvSpPr txBox="1">
            <a:spLocks noChangeArrowheads="1"/>
          </p:cNvSpPr>
          <p:nvPr/>
        </p:nvSpPr>
        <p:spPr bwMode="auto">
          <a:xfrm>
            <a:off x="7239000" y="1828800"/>
            <a:ext cx="1600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How much does  optimal solution shift candidate </a:t>
            </a:r>
            <a:r>
              <a:rPr lang="pl-PL" altLang="pl-PL" sz="1400" b="1">
                <a:solidFill>
                  <a:srgbClr val="FF0000"/>
                </a:solidFill>
              </a:rPr>
              <a:t>p</a:t>
            </a:r>
            <a:r>
              <a:rPr lang="pl-PL" altLang="pl-PL" sz="1400"/>
              <a:t> in each vote? </a:t>
            </a:r>
            <a:endParaRPr lang="en-US" altLang="pl-PL" sz="1400"/>
          </a:p>
        </p:txBody>
      </p:sp>
      <p:sp>
        <p:nvSpPr>
          <p:cNvPr id="40" name="Prostokąt 39"/>
          <p:cNvSpPr/>
          <p:nvPr/>
        </p:nvSpPr>
        <p:spPr>
          <a:xfrm>
            <a:off x="2743200" y="1676400"/>
            <a:ext cx="228600" cy="16764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Prostokąt 40"/>
          <p:cNvSpPr/>
          <p:nvPr/>
        </p:nvSpPr>
        <p:spPr>
          <a:xfrm>
            <a:off x="5486400" y="2819400"/>
            <a:ext cx="228600" cy="5334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Prostokąt 41"/>
          <p:cNvSpPr/>
          <p:nvPr/>
        </p:nvSpPr>
        <p:spPr>
          <a:xfrm>
            <a:off x="4572000" y="1219200"/>
            <a:ext cx="228600" cy="21336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Prostokąt 42"/>
          <p:cNvSpPr/>
          <p:nvPr/>
        </p:nvSpPr>
        <p:spPr>
          <a:xfrm>
            <a:off x="3657600" y="2286000"/>
            <a:ext cx="228600" cy="10668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80" name="pole tekstowe 43"/>
          <p:cNvSpPr txBox="1">
            <a:spLocks noChangeArrowheads="1"/>
          </p:cNvSpPr>
          <p:nvPr/>
        </p:nvSpPr>
        <p:spPr bwMode="auto">
          <a:xfrm>
            <a:off x="1295400" y="3962400"/>
            <a:ext cx="519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O – the optimal solution </a:t>
            </a:r>
            <a:r>
              <a:rPr lang="pl-PL" altLang="pl-PL">
                <a:sym typeface="Wingdings" pitchFamily="2" charset="2"/>
              </a:rPr>
              <a:t> gives </a:t>
            </a:r>
            <a:r>
              <a:rPr lang="pl-PL" altLang="pl-PL" b="1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pl-PL" altLang="pl-PL">
                <a:sym typeface="Wingdings" pitchFamily="2" charset="2"/>
              </a:rPr>
              <a:t> some T points</a:t>
            </a:r>
            <a:endParaRPr lang="en-US" altLang="pl-PL"/>
          </a:p>
        </p:txBody>
      </p:sp>
      <p:sp>
        <p:nvSpPr>
          <p:cNvPr id="32781" name="pole tekstowe 44"/>
          <p:cNvSpPr txBox="1">
            <a:spLocks noChangeArrowheads="1"/>
          </p:cNvSpPr>
          <p:nvPr/>
        </p:nvSpPr>
        <p:spPr bwMode="auto">
          <a:xfrm>
            <a:off x="1905000" y="3352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1</a:t>
            </a:r>
            <a:endParaRPr lang="en-US" altLang="pl-PL" sz="1400" baseline="-25000"/>
          </a:p>
        </p:txBody>
      </p:sp>
      <p:sp>
        <p:nvSpPr>
          <p:cNvPr id="32782" name="pole tekstowe 45"/>
          <p:cNvSpPr txBox="1">
            <a:spLocks noChangeArrowheads="1"/>
          </p:cNvSpPr>
          <p:nvPr/>
        </p:nvSpPr>
        <p:spPr bwMode="auto">
          <a:xfrm>
            <a:off x="5486400" y="3352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5</a:t>
            </a:r>
            <a:endParaRPr lang="en-US" altLang="pl-PL" sz="1400" baseline="-25000"/>
          </a:p>
        </p:txBody>
      </p:sp>
      <p:sp>
        <p:nvSpPr>
          <p:cNvPr id="32783" name="pole tekstowe 46"/>
          <p:cNvSpPr txBox="1">
            <a:spLocks noChangeArrowheads="1"/>
          </p:cNvSpPr>
          <p:nvPr/>
        </p:nvSpPr>
        <p:spPr bwMode="auto">
          <a:xfrm>
            <a:off x="3657600" y="3352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3</a:t>
            </a:r>
            <a:endParaRPr lang="en-US" altLang="pl-PL" sz="1400" baseline="-25000"/>
          </a:p>
        </p:txBody>
      </p:sp>
      <p:sp>
        <p:nvSpPr>
          <p:cNvPr id="32784" name="pole tekstowe 47"/>
          <p:cNvSpPr txBox="1">
            <a:spLocks noChangeArrowheads="1"/>
          </p:cNvSpPr>
          <p:nvPr/>
        </p:nvSpPr>
        <p:spPr bwMode="auto">
          <a:xfrm>
            <a:off x="4572000" y="33528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4</a:t>
            </a:r>
            <a:endParaRPr lang="en-US" altLang="pl-PL" sz="1400" baseline="-25000"/>
          </a:p>
        </p:txBody>
      </p:sp>
      <p:sp>
        <p:nvSpPr>
          <p:cNvPr id="32785" name="pole tekstowe 48"/>
          <p:cNvSpPr txBox="1">
            <a:spLocks noChangeArrowheads="1"/>
          </p:cNvSpPr>
          <p:nvPr/>
        </p:nvSpPr>
        <p:spPr bwMode="auto">
          <a:xfrm>
            <a:off x="2743200" y="33528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2</a:t>
            </a:r>
            <a:endParaRPr lang="en-US" altLang="pl-PL" sz="1400" baseline="-25000"/>
          </a:p>
        </p:txBody>
      </p:sp>
      <p:sp>
        <p:nvSpPr>
          <p:cNvPr id="32786" name="pole tekstowe 18"/>
          <p:cNvSpPr txBox="1">
            <a:spLocks noChangeArrowheads="1"/>
          </p:cNvSpPr>
          <p:nvPr/>
        </p:nvSpPr>
        <p:spPr bwMode="auto">
          <a:xfrm>
            <a:off x="1295400" y="4343400"/>
            <a:ext cx="4608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S – solution that gives most points at cost k</a:t>
            </a:r>
            <a:endParaRPr lang="en-US" altLang="pl-PL"/>
          </a:p>
        </p:txBody>
      </p:sp>
      <p:sp>
        <p:nvSpPr>
          <p:cNvPr id="20" name="Prostokąt 19"/>
          <p:cNvSpPr/>
          <p:nvPr/>
        </p:nvSpPr>
        <p:spPr>
          <a:xfrm>
            <a:off x="2133600" y="2286000"/>
            <a:ext cx="228600" cy="10668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Prostokąt 20"/>
          <p:cNvSpPr/>
          <p:nvPr/>
        </p:nvSpPr>
        <p:spPr>
          <a:xfrm>
            <a:off x="6629400" y="4038600"/>
            <a:ext cx="1143000" cy="2286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Prostokąt 21"/>
          <p:cNvSpPr/>
          <p:nvPr/>
        </p:nvSpPr>
        <p:spPr>
          <a:xfrm>
            <a:off x="2971800" y="2895600"/>
            <a:ext cx="228600" cy="4572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Prostokąt 22"/>
          <p:cNvSpPr/>
          <p:nvPr/>
        </p:nvSpPr>
        <p:spPr>
          <a:xfrm>
            <a:off x="3886200" y="1066800"/>
            <a:ext cx="228600" cy="22860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Prostokąt 23"/>
          <p:cNvSpPr/>
          <p:nvPr/>
        </p:nvSpPr>
        <p:spPr>
          <a:xfrm>
            <a:off x="4800600" y="1905000"/>
            <a:ext cx="228600" cy="14478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Prostokąt 24"/>
          <p:cNvSpPr/>
          <p:nvPr/>
        </p:nvSpPr>
        <p:spPr>
          <a:xfrm>
            <a:off x="5715000" y="2438400"/>
            <a:ext cx="228600" cy="9144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Prostokąt 25"/>
          <p:cNvSpPr/>
          <p:nvPr/>
        </p:nvSpPr>
        <p:spPr>
          <a:xfrm>
            <a:off x="6629400" y="4419600"/>
            <a:ext cx="1143000" cy="2286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4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>
              <a:defRPr/>
            </a:pPr>
            <a:r>
              <a:rPr lang="pl-PL" sz="2400" dirty="0" err="1"/>
              <a:t>Why</a:t>
            </a:r>
            <a:r>
              <a:rPr lang="pl-PL" sz="2400" dirty="0"/>
              <a:t> </a:t>
            </a:r>
            <a:r>
              <a:rPr lang="pl-PL" sz="2400" dirty="0" err="1"/>
              <a:t>Does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Algorithm</a:t>
            </a:r>
            <a:r>
              <a:rPr lang="pl-PL" sz="2400" dirty="0"/>
              <a:t> </a:t>
            </a:r>
            <a:r>
              <a:rPr lang="pl-PL" sz="2400" dirty="0" err="1"/>
              <a:t>Work</a:t>
            </a:r>
            <a:r>
              <a:rPr lang="pl-PL" sz="2400" dirty="0"/>
              <a:t>?</a:t>
            </a:r>
            <a:endParaRPr lang="en-US" sz="2400" dirty="0"/>
          </a:p>
        </p:txBody>
      </p:sp>
      <p:cxnSp>
        <p:nvCxnSpPr>
          <p:cNvPr id="31" name="Łącznik prosty ze strzałką 30"/>
          <p:cNvCxnSpPr/>
          <p:nvPr/>
        </p:nvCxnSpPr>
        <p:spPr>
          <a:xfrm rot="5400000" flipH="1" flipV="1">
            <a:off x="305594" y="2285206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1371600" y="3352800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rostokąt 36"/>
          <p:cNvSpPr/>
          <p:nvPr/>
        </p:nvSpPr>
        <p:spPr>
          <a:xfrm>
            <a:off x="1905000" y="2514600"/>
            <a:ext cx="2286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Nawias klamrowy zamykający 37"/>
          <p:cNvSpPr/>
          <p:nvPr/>
        </p:nvSpPr>
        <p:spPr>
          <a:xfrm>
            <a:off x="6781800" y="914400"/>
            <a:ext cx="304800" cy="289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9" name="pole tekstowe 38"/>
          <p:cNvSpPr txBox="1">
            <a:spLocks noChangeArrowheads="1"/>
          </p:cNvSpPr>
          <p:nvPr/>
        </p:nvSpPr>
        <p:spPr bwMode="auto">
          <a:xfrm>
            <a:off x="7239000" y="1828800"/>
            <a:ext cx="1600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How much does  optimal solution shift candidate </a:t>
            </a:r>
            <a:r>
              <a:rPr lang="pl-PL" altLang="pl-PL" sz="1400" b="1">
                <a:solidFill>
                  <a:srgbClr val="FF0000"/>
                </a:solidFill>
              </a:rPr>
              <a:t>p</a:t>
            </a:r>
            <a:r>
              <a:rPr lang="pl-PL" altLang="pl-PL" sz="1400"/>
              <a:t> in each vote? </a:t>
            </a:r>
            <a:endParaRPr lang="en-US" altLang="pl-PL" sz="1400"/>
          </a:p>
        </p:txBody>
      </p:sp>
      <p:sp>
        <p:nvSpPr>
          <p:cNvPr id="40" name="Prostokąt 39"/>
          <p:cNvSpPr/>
          <p:nvPr/>
        </p:nvSpPr>
        <p:spPr>
          <a:xfrm>
            <a:off x="2743200" y="1676400"/>
            <a:ext cx="228600" cy="16764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Prostokąt 40"/>
          <p:cNvSpPr/>
          <p:nvPr/>
        </p:nvSpPr>
        <p:spPr>
          <a:xfrm>
            <a:off x="5486400" y="2819400"/>
            <a:ext cx="228600" cy="5334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Prostokąt 41"/>
          <p:cNvSpPr/>
          <p:nvPr/>
        </p:nvSpPr>
        <p:spPr>
          <a:xfrm>
            <a:off x="4572000" y="1219200"/>
            <a:ext cx="228600" cy="21336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Prostokąt 42"/>
          <p:cNvSpPr/>
          <p:nvPr/>
        </p:nvSpPr>
        <p:spPr>
          <a:xfrm>
            <a:off x="3657600" y="2286000"/>
            <a:ext cx="228600" cy="10668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04" name="pole tekstowe 43"/>
          <p:cNvSpPr txBox="1">
            <a:spLocks noChangeArrowheads="1"/>
          </p:cNvSpPr>
          <p:nvPr/>
        </p:nvSpPr>
        <p:spPr bwMode="auto">
          <a:xfrm>
            <a:off x="1295400" y="3962400"/>
            <a:ext cx="519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O – the optimal solution </a:t>
            </a:r>
            <a:r>
              <a:rPr lang="pl-PL" altLang="pl-PL">
                <a:sym typeface="Wingdings" pitchFamily="2" charset="2"/>
              </a:rPr>
              <a:t> gives </a:t>
            </a:r>
            <a:r>
              <a:rPr lang="pl-PL" altLang="pl-PL" b="1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pl-PL" altLang="pl-PL">
                <a:sym typeface="Wingdings" pitchFamily="2" charset="2"/>
              </a:rPr>
              <a:t> some T points</a:t>
            </a:r>
            <a:endParaRPr lang="en-US" altLang="pl-PL"/>
          </a:p>
        </p:txBody>
      </p:sp>
      <p:sp>
        <p:nvSpPr>
          <p:cNvPr id="33805" name="pole tekstowe 44"/>
          <p:cNvSpPr txBox="1">
            <a:spLocks noChangeArrowheads="1"/>
          </p:cNvSpPr>
          <p:nvPr/>
        </p:nvSpPr>
        <p:spPr bwMode="auto">
          <a:xfrm>
            <a:off x="1905000" y="3352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1</a:t>
            </a:r>
            <a:endParaRPr lang="en-US" altLang="pl-PL" sz="1400" baseline="-25000"/>
          </a:p>
        </p:txBody>
      </p:sp>
      <p:sp>
        <p:nvSpPr>
          <p:cNvPr id="33806" name="pole tekstowe 45"/>
          <p:cNvSpPr txBox="1">
            <a:spLocks noChangeArrowheads="1"/>
          </p:cNvSpPr>
          <p:nvPr/>
        </p:nvSpPr>
        <p:spPr bwMode="auto">
          <a:xfrm>
            <a:off x="5486400" y="3352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5</a:t>
            </a:r>
            <a:endParaRPr lang="en-US" altLang="pl-PL" sz="1400" baseline="-25000"/>
          </a:p>
        </p:txBody>
      </p:sp>
      <p:sp>
        <p:nvSpPr>
          <p:cNvPr id="33807" name="pole tekstowe 46"/>
          <p:cNvSpPr txBox="1">
            <a:spLocks noChangeArrowheads="1"/>
          </p:cNvSpPr>
          <p:nvPr/>
        </p:nvSpPr>
        <p:spPr bwMode="auto">
          <a:xfrm>
            <a:off x="3657600" y="3352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3</a:t>
            </a:r>
            <a:endParaRPr lang="en-US" altLang="pl-PL" sz="1400" baseline="-25000"/>
          </a:p>
        </p:txBody>
      </p:sp>
      <p:sp>
        <p:nvSpPr>
          <p:cNvPr id="33808" name="pole tekstowe 47"/>
          <p:cNvSpPr txBox="1">
            <a:spLocks noChangeArrowheads="1"/>
          </p:cNvSpPr>
          <p:nvPr/>
        </p:nvSpPr>
        <p:spPr bwMode="auto">
          <a:xfrm>
            <a:off x="4572000" y="33528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4</a:t>
            </a:r>
            <a:endParaRPr lang="en-US" altLang="pl-PL" sz="1400" baseline="-25000"/>
          </a:p>
        </p:txBody>
      </p:sp>
      <p:sp>
        <p:nvSpPr>
          <p:cNvPr id="33809" name="pole tekstowe 48"/>
          <p:cNvSpPr txBox="1">
            <a:spLocks noChangeArrowheads="1"/>
          </p:cNvSpPr>
          <p:nvPr/>
        </p:nvSpPr>
        <p:spPr bwMode="auto">
          <a:xfrm>
            <a:off x="2743200" y="33528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2</a:t>
            </a:r>
            <a:endParaRPr lang="en-US" altLang="pl-PL" sz="1400" baseline="-25000"/>
          </a:p>
        </p:txBody>
      </p:sp>
      <p:sp>
        <p:nvSpPr>
          <p:cNvPr id="33810" name="pole tekstowe 18"/>
          <p:cNvSpPr txBox="1">
            <a:spLocks noChangeArrowheads="1"/>
          </p:cNvSpPr>
          <p:nvPr/>
        </p:nvSpPr>
        <p:spPr bwMode="auto">
          <a:xfrm>
            <a:off x="1295400" y="4343400"/>
            <a:ext cx="4608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S – solution that gives most points at cost k</a:t>
            </a:r>
            <a:endParaRPr lang="en-US" altLang="pl-PL"/>
          </a:p>
        </p:txBody>
      </p:sp>
      <p:sp>
        <p:nvSpPr>
          <p:cNvPr id="20" name="Prostokąt 19"/>
          <p:cNvSpPr/>
          <p:nvPr/>
        </p:nvSpPr>
        <p:spPr>
          <a:xfrm>
            <a:off x="1905000" y="2286000"/>
            <a:ext cx="228600" cy="10668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Prostokąt 20"/>
          <p:cNvSpPr/>
          <p:nvPr/>
        </p:nvSpPr>
        <p:spPr>
          <a:xfrm>
            <a:off x="6629400" y="4038600"/>
            <a:ext cx="1143000" cy="2286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Prostokąt 21"/>
          <p:cNvSpPr/>
          <p:nvPr/>
        </p:nvSpPr>
        <p:spPr>
          <a:xfrm>
            <a:off x="2743200" y="2895600"/>
            <a:ext cx="228600" cy="4572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Prostokąt 22"/>
          <p:cNvSpPr/>
          <p:nvPr/>
        </p:nvSpPr>
        <p:spPr>
          <a:xfrm>
            <a:off x="3657600" y="1066800"/>
            <a:ext cx="228600" cy="22860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Prostokąt 23"/>
          <p:cNvSpPr/>
          <p:nvPr/>
        </p:nvSpPr>
        <p:spPr>
          <a:xfrm>
            <a:off x="4572000" y="1905000"/>
            <a:ext cx="228600" cy="14478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Prostokąt 24"/>
          <p:cNvSpPr/>
          <p:nvPr/>
        </p:nvSpPr>
        <p:spPr>
          <a:xfrm>
            <a:off x="5486400" y="2438400"/>
            <a:ext cx="228600" cy="9144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Prostokąt 25"/>
          <p:cNvSpPr/>
          <p:nvPr/>
        </p:nvSpPr>
        <p:spPr>
          <a:xfrm>
            <a:off x="6629400" y="4419600"/>
            <a:ext cx="1143000" cy="2286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18" name="pole tekstowe 27"/>
          <p:cNvSpPr txBox="1">
            <a:spLocks noChangeArrowheads="1"/>
          </p:cNvSpPr>
          <p:nvPr/>
        </p:nvSpPr>
        <p:spPr bwMode="auto">
          <a:xfrm>
            <a:off x="1295400" y="4724400"/>
            <a:ext cx="611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min(O,S) – min shift of the two in each vote</a:t>
            </a:r>
            <a:br>
              <a:rPr lang="pl-PL" altLang="pl-PL"/>
            </a:br>
            <a:r>
              <a:rPr lang="pl-PL" altLang="pl-PL"/>
              <a:t>	gives some D points to </a:t>
            </a:r>
            <a:r>
              <a:rPr lang="pl-PL" altLang="pl-PL" b="1">
                <a:solidFill>
                  <a:srgbClr val="FF0000"/>
                </a:solidFill>
              </a:rPr>
              <a:t>p</a:t>
            </a:r>
            <a:endParaRPr lang="en-US" altLang="pl-PL" b="1">
              <a:solidFill>
                <a:srgbClr val="FF0000"/>
              </a:solidFill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6629400" y="4800600"/>
            <a:ext cx="1143000" cy="2286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rostokąt 29"/>
          <p:cNvSpPr/>
          <p:nvPr/>
        </p:nvSpPr>
        <p:spPr>
          <a:xfrm>
            <a:off x="6629400" y="4800600"/>
            <a:ext cx="1143000" cy="2286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ole tekstowe 31"/>
          <p:cNvSpPr txBox="1"/>
          <p:nvPr/>
        </p:nvSpPr>
        <p:spPr>
          <a:xfrm>
            <a:off x="1295400" y="5638800"/>
            <a:ext cx="68659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 err="1"/>
              <a:t>Now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possible</a:t>
            </a:r>
            <a:r>
              <a:rPr lang="pl-PL" dirty="0"/>
              <a:t> to </a:t>
            </a:r>
            <a:r>
              <a:rPr lang="pl-PL" dirty="0" err="1"/>
              <a:t>complete</a:t>
            </a:r>
            <a:r>
              <a:rPr lang="pl-PL" dirty="0"/>
              <a:t> min(</a:t>
            </a:r>
            <a:r>
              <a:rPr lang="pl-PL" dirty="0" err="1"/>
              <a:t>O,S</a:t>
            </a:r>
            <a:r>
              <a:rPr lang="pl-PL" dirty="0"/>
              <a:t>)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two</a:t>
            </a:r>
            <a:r>
              <a:rPr lang="pl-PL" dirty="0"/>
              <a:t> independent </a:t>
            </a:r>
            <a:r>
              <a:rPr lang="pl-PL" dirty="0" err="1"/>
              <a:t>ways</a:t>
            </a:r>
            <a:r>
              <a:rPr lang="pl-PL" dirty="0"/>
              <a:t>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l-PL" dirty="0"/>
              <a:t>By </a:t>
            </a:r>
            <a:r>
              <a:rPr lang="pl-PL" dirty="0" err="1"/>
              <a:t>continuing</a:t>
            </a:r>
            <a:r>
              <a:rPr lang="pl-PL" dirty="0"/>
              <a:t> as S </a:t>
            </a:r>
            <a:r>
              <a:rPr lang="pl-PL" dirty="0" err="1"/>
              <a:t>does</a:t>
            </a:r>
            <a:r>
              <a:rPr lang="pl-PL" dirty="0"/>
              <a:t> (</a:t>
            </a:r>
            <a:r>
              <a:rPr lang="pl-PL" dirty="0" err="1"/>
              <a:t>getting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least</a:t>
            </a:r>
            <a:r>
              <a:rPr lang="pl-PL" dirty="0"/>
              <a:t> </a:t>
            </a:r>
            <a:r>
              <a:rPr lang="pl-PL" dirty="0" err="1"/>
              <a:t>T-D</a:t>
            </a:r>
            <a:r>
              <a:rPr lang="pl-PL" dirty="0"/>
              <a:t> </a:t>
            </a:r>
            <a:r>
              <a:rPr lang="pl-PL" dirty="0" err="1"/>
              <a:t>points</a:t>
            </a:r>
            <a:r>
              <a:rPr lang="pl-PL" dirty="0"/>
              <a:t> extra)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l-PL" dirty="0"/>
              <a:t>By </a:t>
            </a:r>
            <a:r>
              <a:rPr lang="pl-PL" dirty="0" err="1"/>
              <a:t>continuing</a:t>
            </a:r>
            <a:r>
              <a:rPr lang="pl-PL" dirty="0"/>
              <a:t> as O </a:t>
            </a:r>
            <a:r>
              <a:rPr lang="pl-PL" dirty="0" err="1"/>
              <a:t>does</a:t>
            </a:r>
            <a:r>
              <a:rPr lang="pl-PL" dirty="0"/>
              <a:t> (</a:t>
            </a:r>
            <a:r>
              <a:rPr lang="pl-PL" dirty="0" err="1"/>
              <a:t>getting</a:t>
            </a:r>
            <a:r>
              <a:rPr lang="pl-PL" dirty="0"/>
              <a:t> </a:t>
            </a:r>
            <a:r>
              <a:rPr lang="pl-PL" dirty="0" err="1"/>
              <a:t>T-D</a:t>
            </a:r>
            <a:r>
              <a:rPr lang="pl-PL" dirty="0"/>
              <a:t> </a:t>
            </a:r>
            <a:r>
              <a:rPr lang="pl-PL" dirty="0" err="1"/>
              <a:t>points</a:t>
            </a:r>
            <a:r>
              <a:rPr lang="pl-PL" dirty="0"/>
              <a:t> extra)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>
              <a:defRPr/>
            </a:pPr>
            <a:r>
              <a:rPr lang="pl-PL" sz="2400" dirty="0" err="1"/>
              <a:t>Why</a:t>
            </a:r>
            <a:r>
              <a:rPr lang="pl-PL" sz="2400" dirty="0"/>
              <a:t> </a:t>
            </a:r>
            <a:r>
              <a:rPr lang="pl-PL" sz="2400" dirty="0" err="1"/>
              <a:t>Does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Algorithm</a:t>
            </a:r>
            <a:r>
              <a:rPr lang="pl-PL" sz="2400" dirty="0"/>
              <a:t> </a:t>
            </a:r>
            <a:r>
              <a:rPr lang="pl-PL" sz="2400" dirty="0" err="1"/>
              <a:t>Work</a:t>
            </a:r>
            <a:r>
              <a:rPr lang="pl-PL" sz="2400" dirty="0"/>
              <a:t>?</a:t>
            </a:r>
            <a:endParaRPr lang="en-US" sz="2400" dirty="0"/>
          </a:p>
        </p:txBody>
      </p:sp>
      <p:sp>
        <p:nvSpPr>
          <p:cNvPr id="38" name="Nawias klamrowy zamykający 37"/>
          <p:cNvSpPr/>
          <p:nvPr/>
        </p:nvSpPr>
        <p:spPr>
          <a:xfrm>
            <a:off x="6781800" y="914400"/>
            <a:ext cx="304800" cy="289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0" name="pole tekstowe 38"/>
          <p:cNvSpPr txBox="1">
            <a:spLocks noChangeArrowheads="1"/>
          </p:cNvSpPr>
          <p:nvPr/>
        </p:nvSpPr>
        <p:spPr bwMode="auto">
          <a:xfrm>
            <a:off x="7239000" y="1828800"/>
            <a:ext cx="1600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How much does  optimal solution shift candidate </a:t>
            </a:r>
            <a:r>
              <a:rPr lang="pl-PL" altLang="pl-PL" sz="1400" b="1">
                <a:solidFill>
                  <a:srgbClr val="FF0000"/>
                </a:solidFill>
              </a:rPr>
              <a:t>p</a:t>
            </a:r>
            <a:r>
              <a:rPr lang="pl-PL" altLang="pl-PL" sz="1400"/>
              <a:t> in each vote? </a:t>
            </a:r>
            <a:endParaRPr lang="en-US" altLang="pl-PL" sz="1400"/>
          </a:p>
        </p:txBody>
      </p:sp>
      <p:sp>
        <p:nvSpPr>
          <p:cNvPr id="32" name="pole tekstowe 31"/>
          <p:cNvSpPr txBox="1"/>
          <p:nvPr/>
        </p:nvSpPr>
        <p:spPr>
          <a:xfrm>
            <a:off x="1295400" y="3810000"/>
            <a:ext cx="7467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 err="1"/>
              <a:t>Now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possible</a:t>
            </a:r>
            <a:r>
              <a:rPr lang="pl-PL" dirty="0"/>
              <a:t> to </a:t>
            </a:r>
            <a:r>
              <a:rPr lang="pl-PL" dirty="0" err="1"/>
              <a:t>complete</a:t>
            </a:r>
            <a:r>
              <a:rPr lang="pl-PL" dirty="0"/>
              <a:t> min(</a:t>
            </a:r>
            <a:r>
              <a:rPr lang="pl-PL" dirty="0" err="1"/>
              <a:t>O,S</a:t>
            </a:r>
            <a:r>
              <a:rPr lang="pl-PL" dirty="0"/>
              <a:t>)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two</a:t>
            </a:r>
            <a:r>
              <a:rPr lang="pl-PL" dirty="0"/>
              <a:t> independent </a:t>
            </a:r>
            <a:r>
              <a:rPr lang="pl-PL" dirty="0" err="1"/>
              <a:t>ways</a:t>
            </a:r>
            <a:r>
              <a:rPr lang="pl-PL" dirty="0"/>
              <a:t>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l-PL" dirty="0"/>
              <a:t>By </a:t>
            </a:r>
            <a:r>
              <a:rPr lang="pl-PL" dirty="0" err="1"/>
              <a:t>continuing</a:t>
            </a:r>
            <a:r>
              <a:rPr lang="pl-PL" dirty="0"/>
              <a:t> as S </a:t>
            </a:r>
            <a:r>
              <a:rPr lang="pl-PL" dirty="0" err="1"/>
              <a:t>does</a:t>
            </a:r>
            <a:r>
              <a:rPr lang="pl-PL" dirty="0"/>
              <a:t> (</a:t>
            </a:r>
            <a:r>
              <a:rPr lang="pl-PL" dirty="0" err="1"/>
              <a:t>getting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least</a:t>
            </a:r>
            <a:r>
              <a:rPr lang="pl-PL" dirty="0"/>
              <a:t> </a:t>
            </a:r>
            <a:r>
              <a:rPr lang="pl-PL" dirty="0" err="1"/>
              <a:t>T-D</a:t>
            </a:r>
            <a:r>
              <a:rPr lang="pl-PL" dirty="0"/>
              <a:t> </a:t>
            </a:r>
            <a:r>
              <a:rPr lang="pl-PL" dirty="0" err="1"/>
              <a:t>points</a:t>
            </a:r>
            <a:r>
              <a:rPr lang="pl-PL" dirty="0"/>
              <a:t> extra)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l-PL" dirty="0"/>
              <a:t>By </a:t>
            </a:r>
            <a:r>
              <a:rPr lang="pl-PL" dirty="0" err="1"/>
              <a:t>continuing</a:t>
            </a:r>
            <a:r>
              <a:rPr lang="pl-PL" dirty="0"/>
              <a:t> as O </a:t>
            </a:r>
            <a:r>
              <a:rPr lang="pl-PL" dirty="0" err="1"/>
              <a:t>does</a:t>
            </a:r>
            <a:r>
              <a:rPr lang="pl-PL" dirty="0"/>
              <a:t> (</a:t>
            </a:r>
            <a:r>
              <a:rPr lang="pl-PL" dirty="0" err="1"/>
              <a:t>getting</a:t>
            </a:r>
            <a:r>
              <a:rPr lang="pl-PL" dirty="0"/>
              <a:t> </a:t>
            </a:r>
            <a:r>
              <a:rPr lang="pl-PL" dirty="0" err="1"/>
              <a:t>T-D</a:t>
            </a:r>
            <a:r>
              <a:rPr lang="pl-PL" dirty="0"/>
              <a:t> </a:t>
            </a:r>
            <a:r>
              <a:rPr lang="pl-PL" dirty="0" err="1"/>
              <a:t>points</a:t>
            </a:r>
            <a:r>
              <a:rPr lang="pl-PL" dirty="0"/>
              <a:t> extra)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pl-PL" dirty="0"/>
          </a:p>
          <a:p>
            <a:pPr>
              <a:defRPr/>
            </a:pPr>
            <a:r>
              <a:rPr lang="pl-PL" dirty="0" err="1"/>
              <a:t>After</a:t>
            </a:r>
            <a:r>
              <a:rPr lang="pl-PL" dirty="0"/>
              <a:t> we </a:t>
            </a:r>
            <a:r>
              <a:rPr lang="pl-PL" dirty="0" err="1"/>
              <a:t>perform</a:t>
            </a:r>
            <a:r>
              <a:rPr lang="pl-PL" dirty="0"/>
              <a:t> </a:t>
            </a:r>
            <a:r>
              <a:rPr lang="pl-PL" dirty="0" err="1"/>
              <a:t>shifts</a:t>
            </a:r>
            <a:r>
              <a:rPr lang="pl-PL" dirty="0"/>
              <a:t> </a:t>
            </a:r>
            <a:r>
              <a:rPr lang="pl-PL" dirty="0" err="1"/>
              <a:t>from</a:t>
            </a:r>
            <a:r>
              <a:rPr lang="pl-PL" dirty="0"/>
              <a:t> min(</a:t>
            </a:r>
            <a:r>
              <a:rPr lang="pl-PL" dirty="0" err="1"/>
              <a:t>O,S</a:t>
            </a:r>
            <a:r>
              <a:rPr lang="pl-PL" dirty="0"/>
              <a:t>),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way</a:t>
            </a:r>
            <a:r>
              <a:rPr lang="pl-PL" dirty="0"/>
              <a:t> to make p win by </a:t>
            </a:r>
            <a:r>
              <a:rPr lang="pl-PL" dirty="0" err="1"/>
              <a:t>shifts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give</a:t>
            </a:r>
            <a:r>
              <a:rPr lang="pl-PL" dirty="0"/>
              <a:t> </a:t>
            </a:r>
            <a:r>
              <a:rPr lang="pl-PL" dirty="0" err="1"/>
              <a:t>him</a:t>
            </a:r>
            <a:r>
              <a:rPr lang="pl-PL" dirty="0"/>
              <a:t> </a:t>
            </a:r>
            <a:r>
              <a:rPr lang="pl-PL" dirty="0" err="1"/>
              <a:t>T-D</a:t>
            </a:r>
            <a:r>
              <a:rPr lang="pl-PL" dirty="0"/>
              <a:t> </a:t>
            </a:r>
            <a:r>
              <a:rPr lang="pl-PL" dirty="0" err="1"/>
              <a:t>points</a:t>
            </a:r>
            <a:endParaRPr lang="pl-PL" dirty="0"/>
          </a:p>
          <a:p>
            <a:pPr marL="342900" indent="-342900">
              <a:defRPr/>
            </a:pPr>
            <a:endParaRPr lang="pl-PL" dirty="0"/>
          </a:p>
          <a:p>
            <a:pPr marL="342900" indent="-342900">
              <a:defRPr/>
            </a:pPr>
            <a:r>
              <a:rPr lang="pl-PL" dirty="0" err="1"/>
              <a:t>Thus</a:t>
            </a:r>
            <a:r>
              <a:rPr lang="pl-PL" dirty="0"/>
              <a:t>, </a:t>
            </a:r>
            <a:r>
              <a:rPr lang="pl-PL" dirty="0" err="1"/>
              <a:t>any</a:t>
            </a:r>
            <a:r>
              <a:rPr lang="pl-PL" dirty="0"/>
              <a:t> </a:t>
            </a:r>
            <a:r>
              <a:rPr lang="pl-PL" dirty="0" err="1"/>
              <a:t>shift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gives</a:t>
            </a:r>
            <a:r>
              <a:rPr lang="pl-PL" dirty="0"/>
              <a:t> </a:t>
            </a:r>
            <a:r>
              <a:rPr lang="pl-PL" dirty="0" err="1"/>
              <a:t>him</a:t>
            </a:r>
            <a:r>
              <a:rPr lang="pl-PL" dirty="0"/>
              <a:t> 2(</a:t>
            </a:r>
            <a:r>
              <a:rPr lang="pl-PL" dirty="0" err="1"/>
              <a:t>T-D</a:t>
            </a:r>
            <a:r>
              <a:rPr lang="pl-PL" dirty="0"/>
              <a:t>) </a:t>
            </a:r>
            <a:r>
              <a:rPr lang="pl-PL" dirty="0" err="1"/>
              <a:t>points</a:t>
            </a:r>
            <a:r>
              <a:rPr lang="pl-PL" dirty="0"/>
              <a:t>, </a:t>
            </a:r>
            <a:r>
              <a:rPr lang="pl-PL" dirty="0" err="1"/>
              <a:t>makes</a:t>
            </a:r>
            <a:r>
              <a:rPr lang="pl-PL" dirty="0"/>
              <a:t> </a:t>
            </a:r>
            <a:r>
              <a:rPr lang="pl-PL" dirty="0" err="1"/>
              <a:t>him</a:t>
            </a:r>
            <a:r>
              <a:rPr lang="pl-PL" dirty="0"/>
              <a:t> a </a:t>
            </a:r>
            <a:r>
              <a:rPr lang="pl-PL" dirty="0" err="1"/>
              <a:t>winner</a:t>
            </a:r>
            <a:r>
              <a:rPr lang="pl-PL" dirty="0"/>
              <a:t>.</a:t>
            </a:r>
          </a:p>
          <a:p>
            <a:pPr marL="342900" indent="-342900">
              <a:defRPr/>
            </a:pPr>
            <a:endParaRPr lang="pl-PL" dirty="0"/>
          </a:p>
          <a:p>
            <a:pPr marL="342900" indent="-342900">
              <a:defRPr/>
            </a:pP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easy</a:t>
            </a:r>
            <a:r>
              <a:rPr lang="pl-PL" dirty="0"/>
              <a:t> to </a:t>
            </a:r>
            <a:r>
              <a:rPr lang="pl-PL" dirty="0" err="1"/>
              <a:t>find</a:t>
            </a:r>
            <a:r>
              <a:rPr lang="pl-PL" dirty="0"/>
              <a:t> </a:t>
            </a:r>
            <a:r>
              <a:rPr lang="pl-PL" dirty="0" err="1"/>
              <a:t>these</a:t>
            </a:r>
            <a:r>
              <a:rPr lang="pl-PL" dirty="0"/>
              <a:t> 2(</a:t>
            </a:r>
            <a:r>
              <a:rPr lang="pl-PL" dirty="0" err="1"/>
              <a:t>T-D</a:t>
            </a:r>
            <a:r>
              <a:rPr lang="pl-PL" dirty="0"/>
              <a:t>) </a:t>
            </a:r>
            <a:r>
              <a:rPr lang="pl-PL" dirty="0" err="1"/>
              <a:t>points</a:t>
            </a:r>
            <a:r>
              <a:rPr lang="pl-PL" dirty="0"/>
              <a:t>.  </a:t>
            </a:r>
            <a:r>
              <a:rPr lang="pl-PL" b="1" dirty="0" err="1"/>
              <a:t>We’re</a:t>
            </a:r>
            <a:r>
              <a:rPr lang="pl-PL" b="1" dirty="0"/>
              <a:t> </a:t>
            </a:r>
            <a:r>
              <a:rPr lang="pl-PL" b="1" dirty="0" err="1"/>
              <a:t>done</a:t>
            </a:r>
            <a:r>
              <a:rPr lang="pl-PL" b="1" dirty="0"/>
              <a:t>!</a:t>
            </a:r>
            <a:endParaRPr lang="en-US" b="1" dirty="0"/>
          </a:p>
        </p:txBody>
      </p:sp>
      <p:cxnSp>
        <p:nvCxnSpPr>
          <p:cNvPr id="26" name="Łącznik prosty ze strzałką 25"/>
          <p:cNvCxnSpPr/>
          <p:nvPr/>
        </p:nvCxnSpPr>
        <p:spPr>
          <a:xfrm rot="5400000" flipH="1" flipV="1">
            <a:off x="305594" y="2285206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1371600" y="3352800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>
            <a:off x="1905000" y="2514600"/>
            <a:ext cx="2286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Prostokąt 28"/>
          <p:cNvSpPr/>
          <p:nvPr/>
        </p:nvSpPr>
        <p:spPr>
          <a:xfrm>
            <a:off x="2743200" y="1676400"/>
            <a:ext cx="228600" cy="16764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rostokąt 29"/>
          <p:cNvSpPr/>
          <p:nvPr/>
        </p:nvSpPr>
        <p:spPr>
          <a:xfrm>
            <a:off x="5486400" y="2819400"/>
            <a:ext cx="228600" cy="5334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Prostokąt 33"/>
          <p:cNvSpPr/>
          <p:nvPr/>
        </p:nvSpPr>
        <p:spPr>
          <a:xfrm>
            <a:off x="4572000" y="1219200"/>
            <a:ext cx="228600" cy="21336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rostokąt 34"/>
          <p:cNvSpPr/>
          <p:nvPr/>
        </p:nvSpPr>
        <p:spPr>
          <a:xfrm>
            <a:off x="3657600" y="2286000"/>
            <a:ext cx="228600" cy="10668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9" name="pole tekstowe 44"/>
          <p:cNvSpPr txBox="1">
            <a:spLocks noChangeArrowheads="1"/>
          </p:cNvSpPr>
          <p:nvPr/>
        </p:nvSpPr>
        <p:spPr bwMode="auto">
          <a:xfrm>
            <a:off x="1905000" y="3352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1</a:t>
            </a:r>
            <a:endParaRPr lang="en-US" altLang="pl-PL" sz="1400" baseline="-25000"/>
          </a:p>
        </p:txBody>
      </p:sp>
      <p:sp>
        <p:nvSpPr>
          <p:cNvPr id="34830" name="pole tekstowe 45"/>
          <p:cNvSpPr txBox="1">
            <a:spLocks noChangeArrowheads="1"/>
          </p:cNvSpPr>
          <p:nvPr/>
        </p:nvSpPr>
        <p:spPr bwMode="auto">
          <a:xfrm>
            <a:off x="5486400" y="3352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5</a:t>
            </a:r>
            <a:endParaRPr lang="en-US" altLang="pl-PL" sz="1400" baseline="-25000"/>
          </a:p>
        </p:txBody>
      </p:sp>
      <p:sp>
        <p:nvSpPr>
          <p:cNvPr id="34831" name="pole tekstowe 46"/>
          <p:cNvSpPr txBox="1">
            <a:spLocks noChangeArrowheads="1"/>
          </p:cNvSpPr>
          <p:nvPr/>
        </p:nvSpPr>
        <p:spPr bwMode="auto">
          <a:xfrm>
            <a:off x="3657600" y="3352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3</a:t>
            </a:r>
            <a:endParaRPr lang="en-US" altLang="pl-PL" sz="1400" baseline="-25000"/>
          </a:p>
        </p:txBody>
      </p:sp>
      <p:sp>
        <p:nvSpPr>
          <p:cNvPr id="34832" name="pole tekstowe 47"/>
          <p:cNvSpPr txBox="1">
            <a:spLocks noChangeArrowheads="1"/>
          </p:cNvSpPr>
          <p:nvPr/>
        </p:nvSpPr>
        <p:spPr bwMode="auto">
          <a:xfrm>
            <a:off x="4572000" y="33528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4</a:t>
            </a:r>
            <a:endParaRPr lang="en-US" altLang="pl-PL" sz="1400" baseline="-25000"/>
          </a:p>
        </p:txBody>
      </p:sp>
      <p:sp>
        <p:nvSpPr>
          <p:cNvPr id="34833" name="pole tekstowe 48"/>
          <p:cNvSpPr txBox="1">
            <a:spLocks noChangeArrowheads="1"/>
          </p:cNvSpPr>
          <p:nvPr/>
        </p:nvSpPr>
        <p:spPr bwMode="auto">
          <a:xfrm>
            <a:off x="2743200" y="33528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2</a:t>
            </a:r>
            <a:endParaRPr lang="en-US" altLang="pl-PL" sz="1400" baseline="-25000"/>
          </a:p>
        </p:txBody>
      </p:sp>
      <p:sp>
        <p:nvSpPr>
          <p:cNvPr id="47" name="Prostokąt 46"/>
          <p:cNvSpPr/>
          <p:nvPr/>
        </p:nvSpPr>
        <p:spPr>
          <a:xfrm>
            <a:off x="1905000" y="2286000"/>
            <a:ext cx="228600" cy="10668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Prostokąt 47"/>
          <p:cNvSpPr/>
          <p:nvPr/>
        </p:nvSpPr>
        <p:spPr>
          <a:xfrm>
            <a:off x="2743200" y="2895600"/>
            <a:ext cx="228600" cy="4572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Prostokąt 48"/>
          <p:cNvSpPr/>
          <p:nvPr/>
        </p:nvSpPr>
        <p:spPr>
          <a:xfrm>
            <a:off x="3657600" y="1066800"/>
            <a:ext cx="228600" cy="22860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Prostokąt 49"/>
          <p:cNvSpPr/>
          <p:nvPr/>
        </p:nvSpPr>
        <p:spPr>
          <a:xfrm>
            <a:off x="4572000" y="1905000"/>
            <a:ext cx="228600" cy="14478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Prostokąt 50"/>
          <p:cNvSpPr/>
          <p:nvPr/>
        </p:nvSpPr>
        <p:spPr>
          <a:xfrm>
            <a:off x="5486400" y="2438400"/>
            <a:ext cx="228600" cy="91440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0"/>
            <a:ext cx="7497763" cy="990600"/>
          </a:xfrm>
        </p:spPr>
        <p:txBody>
          <a:bodyPr/>
          <a:lstStyle/>
          <a:p>
            <a:pPr>
              <a:defRPr/>
            </a:pPr>
            <a:r>
              <a:rPr lang="pl-PL" sz="3200" dirty="0" err="1"/>
              <a:t>The</a:t>
            </a:r>
            <a:r>
              <a:rPr lang="pl-PL" sz="3200" dirty="0"/>
              <a:t> </a:t>
            </a:r>
            <a:r>
              <a:rPr lang="pl-PL" sz="3200" dirty="0" err="1"/>
              <a:t>Algorithm</a:t>
            </a:r>
            <a:r>
              <a:rPr lang="pl-PL" sz="3200" dirty="0"/>
              <a:t> (General </a:t>
            </a:r>
            <a:r>
              <a:rPr lang="pl-PL" sz="3200" dirty="0" err="1"/>
              <a:t>Case</a:t>
            </a:r>
            <a:r>
              <a:rPr lang="pl-PL" sz="3200" dirty="0"/>
              <a:t>)</a:t>
            </a:r>
            <a:endParaRPr lang="en-US" sz="3200" dirty="0"/>
          </a:p>
        </p:txBody>
      </p:sp>
      <p:sp>
        <p:nvSpPr>
          <p:cNvPr id="4" name="Schemat blokowy: proces alternatywny 3"/>
          <p:cNvSpPr/>
          <p:nvPr/>
        </p:nvSpPr>
        <p:spPr>
          <a:xfrm>
            <a:off x="2971800" y="1066800"/>
            <a:ext cx="3962400" cy="1066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2-approximation </a:t>
            </a:r>
            <a:r>
              <a:rPr lang="pl-PL" sz="2400" dirty="0" err="1">
                <a:solidFill>
                  <a:schemeClr val="tx1"/>
                </a:solidFill>
              </a:rPr>
              <a:t>algorithm</a:t>
            </a:r>
            <a:r>
              <a:rPr lang="pl-PL" sz="2400" dirty="0">
                <a:solidFill>
                  <a:schemeClr val="tx1"/>
                </a:solidFill>
              </a:rPr>
              <a:t> for </a:t>
            </a:r>
            <a:r>
              <a:rPr lang="pl-PL" sz="2400" dirty="0" err="1">
                <a:solidFill>
                  <a:schemeClr val="tx1"/>
                </a:solidFill>
              </a:rPr>
              <a:t>unary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prices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Schemat blokowy: proces alternatywny 5"/>
          <p:cNvSpPr/>
          <p:nvPr/>
        </p:nvSpPr>
        <p:spPr>
          <a:xfrm>
            <a:off x="2971800" y="3124200"/>
            <a:ext cx="3962400" cy="10668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2+</a:t>
            </a:r>
            <a:r>
              <a:rPr lang="el-GR" sz="2400" dirty="0">
                <a:solidFill>
                  <a:schemeClr val="tx1"/>
                </a:solidFill>
                <a:latin typeface="Verdana"/>
              </a:rPr>
              <a:t>ε</a:t>
            </a:r>
            <a:r>
              <a:rPr lang="pl-PL" sz="2400" dirty="0">
                <a:solidFill>
                  <a:schemeClr val="tx1"/>
                </a:solidFill>
              </a:rPr>
              <a:t>-</a:t>
            </a:r>
            <a:r>
              <a:rPr lang="pl-PL" sz="2400" dirty="0" err="1">
                <a:solidFill>
                  <a:schemeClr val="tx1"/>
                </a:solidFill>
              </a:rPr>
              <a:t>approximation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scheme</a:t>
            </a:r>
            <a:r>
              <a:rPr lang="pl-PL" sz="2400" dirty="0">
                <a:solidFill>
                  <a:schemeClr val="tx1"/>
                </a:solidFill>
              </a:rPr>
              <a:t> for </a:t>
            </a:r>
            <a:r>
              <a:rPr lang="pl-PL" sz="2400" dirty="0" err="1">
                <a:solidFill>
                  <a:schemeClr val="tx1"/>
                </a:solidFill>
              </a:rPr>
              <a:t>any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prices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Schemat blokowy: proces alternatywny 6"/>
          <p:cNvSpPr/>
          <p:nvPr/>
        </p:nvSpPr>
        <p:spPr>
          <a:xfrm>
            <a:off x="2971800" y="5257800"/>
            <a:ext cx="3962400" cy="10668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</a:rPr>
              <a:t>2-approximation </a:t>
            </a:r>
            <a:r>
              <a:rPr lang="pl-PL" sz="2400" dirty="0" err="1">
                <a:solidFill>
                  <a:schemeClr val="tx1"/>
                </a:solidFill>
              </a:rPr>
              <a:t>algorithm</a:t>
            </a:r>
            <a:r>
              <a:rPr lang="pl-PL" sz="2400" dirty="0">
                <a:solidFill>
                  <a:schemeClr val="tx1"/>
                </a:solidFill>
              </a:rPr>
              <a:t> for </a:t>
            </a:r>
            <a:r>
              <a:rPr lang="pl-PL" sz="2400" dirty="0" err="1">
                <a:solidFill>
                  <a:schemeClr val="tx1"/>
                </a:solidFill>
              </a:rPr>
              <a:t>any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prices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Strzałka w dół 7"/>
          <p:cNvSpPr/>
          <p:nvPr/>
        </p:nvSpPr>
        <p:spPr>
          <a:xfrm>
            <a:off x="4572000" y="2286000"/>
            <a:ext cx="762000" cy="685800"/>
          </a:xfrm>
          <a:prstGeom prst="downArrow">
            <a:avLst/>
          </a:prstGeom>
          <a:solidFill>
            <a:schemeClr val="accent4">
              <a:lumMod val="75000"/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załka w dół 8"/>
          <p:cNvSpPr/>
          <p:nvPr/>
        </p:nvSpPr>
        <p:spPr>
          <a:xfrm>
            <a:off x="4572000" y="4419600"/>
            <a:ext cx="762000" cy="685800"/>
          </a:xfrm>
          <a:prstGeom prst="downArrow">
            <a:avLst/>
          </a:prstGeom>
          <a:solidFill>
            <a:schemeClr val="accent4">
              <a:lumMod val="75000"/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5410200" y="24384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Scaling argument + twists</a:t>
            </a:r>
            <a:endParaRPr lang="en-US" altLang="pl-PL"/>
          </a:p>
        </p:txBody>
      </p:sp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5410200" y="4495800"/>
            <a:ext cx="354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Bootstrapping-flavored argument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166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05200" y="0"/>
            <a:ext cx="2971800" cy="990600"/>
          </a:xfrm>
        </p:spPr>
        <p:txBody>
          <a:bodyPr/>
          <a:lstStyle/>
          <a:p>
            <a:pPr>
              <a:defRPr/>
            </a:pP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Algorithm</a:t>
            </a:r>
            <a:endParaRPr lang="en-US" sz="2400" dirty="0"/>
          </a:p>
        </p:txBody>
      </p:sp>
      <p:cxnSp>
        <p:nvCxnSpPr>
          <p:cNvPr id="5" name="Łącznik prosty 4"/>
          <p:cNvCxnSpPr/>
          <p:nvPr/>
        </p:nvCxnSpPr>
        <p:spPr>
          <a:xfrm rot="10800000" flipV="1">
            <a:off x="2438400" y="8382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68" name="pole tekstowe 5"/>
          <p:cNvSpPr txBox="1">
            <a:spLocks noChangeArrowheads="1"/>
          </p:cNvSpPr>
          <p:nvPr/>
        </p:nvSpPr>
        <p:spPr bwMode="auto">
          <a:xfrm flipH="1">
            <a:off x="1219200" y="1828800"/>
            <a:ext cx="300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Why  2-approximation?</a:t>
            </a:r>
            <a:endParaRPr lang="en-US" altLang="pl-PL"/>
          </a:p>
        </p:txBody>
      </p:sp>
      <p:pic>
        <p:nvPicPr>
          <p:cNvPr id="36869" name="Obraz 4" descr="bob-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3540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Obraz 5" descr="money3-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016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Obraz 6" descr="hvd4-c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4397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Obraz 7" descr="daem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288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pole tekstowe 10"/>
          <p:cNvSpPr txBox="1">
            <a:spLocks noChangeArrowheads="1"/>
          </p:cNvSpPr>
          <p:nvPr/>
        </p:nvSpPr>
        <p:spPr bwMode="auto">
          <a:xfrm>
            <a:off x="1676400" y="2514600"/>
            <a:ext cx="407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4000"/>
              <a:t>&gt;</a:t>
            </a:r>
            <a:endParaRPr lang="en-US" altLang="pl-PL" sz="4000"/>
          </a:p>
        </p:txBody>
      </p:sp>
      <p:sp>
        <p:nvSpPr>
          <p:cNvPr id="36874" name="pole tekstowe 11"/>
          <p:cNvSpPr txBox="1">
            <a:spLocks noChangeArrowheads="1"/>
          </p:cNvSpPr>
          <p:nvPr/>
        </p:nvSpPr>
        <p:spPr bwMode="auto">
          <a:xfrm>
            <a:off x="2438400" y="2514600"/>
            <a:ext cx="407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4000"/>
              <a:t>&gt;</a:t>
            </a:r>
            <a:endParaRPr lang="en-US" altLang="pl-PL" sz="4000"/>
          </a:p>
        </p:txBody>
      </p:sp>
      <p:sp>
        <p:nvSpPr>
          <p:cNvPr id="36875" name="pole tekstowe 12"/>
          <p:cNvSpPr txBox="1">
            <a:spLocks noChangeArrowheads="1"/>
          </p:cNvSpPr>
          <p:nvPr/>
        </p:nvSpPr>
        <p:spPr bwMode="auto">
          <a:xfrm>
            <a:off x="3276600" y="2514600"/>
            <a:ext cx="407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4000"/>
              <a:t>&gt;</a:t>
            </a:r>
            <a:endParaRPr lang="en-US" altLang="pl-PL" sz="4000"/>
          </a:p>
        </p:txBody>
      </p:sp>
      <p:sp>
        <p:nvSpPr>
          <p:cNvPr id="36876" name="pole tekstowe 15"/>
          <p:cNvSpPr txBox="1">
            <a:spLocks noChangeArrowheads="1"/>
          </p:cNvSpPr>
          <p:nvPr/>
        </p:nvSpPr>
        <p:spPr bwMode="auto">
          <a:xfrm>
            <a:off x="2819400" y="3200400"/>
            <a:ext cx="51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pl-PL" sz="3200">
                <a:latin typeface="Verdana" pitchFamily="34" charset="0"/>
              </a:rPr>
              <a:t>α</a:t>
            </a:r>
            <a:r>
              <a:rPr lang="pl-PL" altLang="pl-PL" sz="3200" baseline="-25000">
                <a:latin typeface="Verdana" pitchFamily="34" charset="0"/>
              </a:rPr>
              <a:t>i</a:t>
            </a:r>
            <a:endParaRPr lang="en-US" altLang="pl-PL" sz="3200" baseline="-25000"/>
          </a:p>
        </p:txBody>
      </p:sp>
      <p:sp>
        <p:nvSpPr>
          <p:cNvPr id="36877" name="pole tekstowe 16"/>
          <p:cNvSpPr txBox="1">
            <a:spLocks noChangeArrowheads="1"/>
          </p:cNvSpPr>
          <p:nvPr/>
        </p:nvSpPr>
        <p:spPr bwMode="auto">
          <a:xfrm>
            <a:off x="1828800" y="3200400"/>
            <a:ext cx="915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pl-PL" sz="3200">
                <a:latin typeface="Verdana" pitchFamily="34" charset="0"/>
              </a:rPr>
              <a:t>α</a:t>
            </a:r>
            <a:r>
              <a:rPr lang="pl-PL" altLang="pl-PL" sz="3200" baseline="-25000">
                <a:latin typeface="Verdana" pitchFamily="34" charset="0"/>
              </a:rPr>
              <a:t>i+1</a:t>
            </a:r>
            <a:endParaRPr lang="en-US" altLang="pl-PL" sz="3200" baseline="-25000"/>
          </a:p>
        </p:txBody>
      </p:sp>
      <p:pic>
        <p:nvPicPr>
          <p:cNvPr id="36878" name="Obraz 7" descr="daem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2476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Obraz 5" descr="money3-c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2651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0" name="pole tekstowe 20"/>
          <p:cNvSpPr txBox="1">
            <a:spLocks noChangeArrowheads="1"/>
          </p:cNvSpPr>
          <p:nvPr/>
        </p:nvSpPr>
        <p:spPr bwMode="auto">
          <a:xfrm>
            <a:off x="1524000" y="4191000"/>
            <a:ext cx="251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gains </a:t>
            </a:r>
            <a:r>
              <a:rPr lang="el-GR" altLang="pl-PL">
                <a:latin typeface="Verdana" pitchFamily="34" charset="0"/>
              </a:rPr>
              <a:t>α</a:t>
            </a:r>
            <a:r>
              <a:rPr lang="pl-PL" altLang="pl-PL" baseline="-25000">
                <a:latin typeface="Verdana" pitchFamily="34" charset="0"/>
              </a:rPr>
              <a:t>i+1</a:t>
            </a:r>
            <a:r>
              <a:rPr lang="pl-PL" altLang="pl-PL">
                <a:latin typeface="Verdana" pitchFamily="34" charset="0"/>
              </a:rPr>
              <a:t> – </a:t>
            </a:r>
            <a:r>
              <a:rPr lang="el-GR" altLang="pl-PL">
                <a:latin typeface="Verdana" pitchFamily="34" charset="0"/>
              </a:rPr>
              <a:t>α</a:t>
            </a:r>
            <a:r>
              <a:rPr lang="pl-PL" altLang="pl-PL" baseline="-25000">
                <a:latin typeface="Verdana" pitchFamily="34" charset="0"/>
              </a:rPr>
              <a:t>i</a:t>
            </a:r>
            <a:r>
              <a:rPr lang="pl-PL" altLang="pl-PL">
                <a:latin typeface="Verdana" pitchFamily="34" charset="0"/>
              </a:rPr>
              <a:t> points</a:t>
            </a:r>
            <a:endParaRPr lang="en-US" altLang="pl-PL"/>
          </a:p>
        </p:txBody>
      </p:sp>
      <p:sp>
        <p:nvSpPr>
          <p:cNvPr id="36881" name="pole tekstowe 21"/>
          <p:cNvSpPr txBox="1">
            <a:spLocks noChangeArrowheads="1"/>
          </p:cNvSpPr>
          <p:nvPr/>
        </p:nvSpPr>
        <p:spPr bwMode="auto">
          <a:xfrm>
            <a:off x="1524000" y="4953000"/>
            <a:ext cx="2503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loses </a:t>
            </a:r>
            <a:r>
              <a:rPr lang="el-GR" altLang="pl-PL">
                <a:latin typeface="Verdana" pitchFamily="34" charset="0"/>
              </a:rPr>
              <a:t>α</a:t>
            </a:r>
            <a:r>
              <a:rPr lang="pl-PL" altLang="pl-PL" baseline="-25000">
                <a:latin typeface="Verdana" pitchFamily="34" charset="0"/>
              </a:rPr>
              <a:t>i+1</a:t>
            </a:r>
            <a:r>
              <a:rPr lang="pl-PL" altLang="pl-PL">
                <a:latin typeface="Verdana" pitchFamily="34" charset="0"/>
              </a:rPr>
              <a:t> – </a:t>
            </a:r>
            <a:r>
              <a:rPr lang="el-GR" altLang="pl-PL">
                <a:latin typeface="Verdana" pitchFamily="34" charset="0"/>
              </a:rPr>
              <a:t>α</a:t>
            </a:r>
            <a:r>
              <a:rPr lang="pl-PL" altLang="pl-PL" baseline="-25000">
                <a:latin typeface="Verdana" pitchFamily="34" charset="0"/>
              </a:rPr>
              <a:t>i</a:t>
            </a:r>
            <a:r>
              <a:rPr lang="pl-PL" altLang="pl-PL">
                <a:latin typeface="Verdana" pitchFamily="34" charset="0"/>
              </a:rPr>
              <a:t> points</a:t>
            </a:r>
            <a:endParaRPr lang="en-US" altLang="pl-PL"/>
          </a:p>
        </p:txBody>
      </p:sp>
      <p:cxnSp>
        <p:nvCxnSpPr>
          <p:cNvPr id="25" name="Łącznik prosty 24"/>
          <p:cNvCxnSpPr/>
          <p:nvPr/>
        </p:nvCxnSpPr>
        <p:spPr>
          <a:xfrm>
            <a:off x="5181600" y="838200"/>
            <a:ext cx="16002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5105400" y="1828800"/>
            <a:ext cx="3657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 err="1"/>
              <a:t>Operation</a:t>
            </a:r>
            <a:r>
              <a:rPr lang="pl-PL" dirty="0"/>
              <a:t> of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algorithm</a:t>
            </a: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 marL="342900" indent="-342900">
              <a:buFontTx/>
              <a:buAutoNum type="arabicPeriod"/>
              <a:defRPr/>
            </a:pPr>
            <a:r>
              <a:rPr lang="pl-PL" dirty="0" err="1"/>
              <a:t>Guess</a:t>
            </a:r>
            <a:r>
              <a:rPr lang="pl-PL" dirty="0"/>
              <a:t> a </a:t>
            </a:r>
            <a:r>
              <a:rPr lang="pl-PL" dirty="0" err="1"/>
              <a:t>cost</a:t>
            </a:r>
            <a:r>
              <a:rPr lang="pl-PL" dirty="0"/>
              <a:t> k</a:t>
            </a:r>
          </a:p>
          <a:p>
            <a:pPr marL="342900" indent="-342900">
              <a:buFontTx/>
              <a:buAutoNum type="arabicPeriod"/>
              <a:defRPr/>
            </a:pPr>
            <a:endParaRPr lang="pl-PL" dirty="0"/>
          </a:p>
          <a:p>
            <a:pPr marL="342900" indent="-342900">
              <a:buFontTx/>
              <a:buAutoNum type="arabicPeriod"/>
              <a:defRPr/>
            </a:pPr>
            <a:r>
              <a:rPr lang="pl-PL" dirty="0"/>
              <a:t>Get most </a:t>
            </a:r>
            <a:r>
              <a:rPr lang="pl-PL" dirty="0" err="1"/>
              <a:t>points</a:t>
            </a:r>
            <a:r>
              <a:rPr lang="pl-PL" dirty="0"/>
              <a:t> for    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k</a:t>
            </a:r>
          </a:p>
          <a:p>
            <a:pPr marL="342900" indent="-342900">
              <a:buFontTx/>
              <a:buAutoNum type="arabicPeriod"/>
              <a:defRPr/>
            </a:pPr>
            <a:endParaRPr lang="pl-PL" dirty="0"/>
          </a:p>
          <a:p>
            <a:pPr marL="342900" indent="-342900">
              <a:buFontTx/>
              <a:buAutoNum type="arabicPeriod"/>
              <a:defRPr/>
            </a:pPr>
            <a:r>
              <a:rPr lang="pl-PL" dirty="0" err="1"/>
              <a:t>Guess</a:t>
            </a:r>
            <a:r>
              <a:rPr lang="pl-PL" dirty="0"/>
              <a:t>  a </a:t>
            </a:r>
            <a:r>
              <a:rPr lang="pl-PL" dirty="0" err="1"/>
              <a:t>cost</a:t>
            </a:r>
            <a:r>
              <a:rPr lang="pl-PL" dirty="0"/>
              <a:t> k’ &lt;= </a:t>
            </a:r>
            <a:r>
              <a:rPr lang="pl-PL" dirty="0" err="1"/>
              <a:t>k</a:t>
            </a:r>
            <a:endParaRPr lang="pl-PL" dirty="0"/>
          </a:p>
          <a:p>
            <a:pPr marL="342900" indent="-342900">
              <a:buFontTx/>
              <a:buAutoNum type="arabicPeriod"/>
              <a:defRPr/>
            </a:pPr>
            <a:endParaRPr lang="pl-PL" dirty="0"/>
          </a:p>
          <a:p>
            <a:pPr marL="342900" indent="-342900">
              <a:buFontTx/>
              <a:buAutoNum type="arabicPeriod"/>
              <a:defRPr/>
            </a:pPr>
            <a:r>
              <a:rPr lang="pl-PL" dirty="0"/>
              <a:t>Get most </a:t>
            </a:r>
            <a:r>
              <a:rPr lang="pl-PL" dirty="0" err="1"/>
              <a:t>points</a:t>
            </a:r>
            <a:r>
              <a:rPr lang="pl-PL" dirty="0"/>
              <a:t> for   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k’</a:t>
            </a:r>
          </a:p>
        </p:txBody>
      </p:sp>
      <p:pic>
        <p:nvPicPr>
          <p:cNvPr id="36884" name="Obraz 7" descr="daemo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124200"/>
            <a:ext cx="1508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Obraz 7" descr="daemo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91000"/>
            <a:ext cx="1508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Łącznik prosty 30"/>
          <p:cNvCxnSpPr/>
          <p:nvPr/>
        </p:nvCxnSpPr>
        <p:spPr>
          <a:xfrm rot="10800000" flipV="1">
            <a:off x="4800600" y="3581400"/>
            <a:ext cx="4038600" cy="121920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 rot="10800000">
            <a:off x="4876800" y="3733800"/>
            <a:ext cx="3886200" cy="91440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>
            <a:spLocks noChangeArrowheads="1"/>
          </p:cNvSpPr>
          <p:nvPr/>
        </p:nvSpPr>
        <p:spPr bwMode="auto">
          <a:xfrm>
            <a:off x="5029200" y="510540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2400" dirty="0" err="1">
                <a:solidFill>
                  <a:srgbClr val="FF0000"/>
                </a:solidFill>
              </a:rPr>
              <a:t>Is</a:t>
            </a:r>
            <a:r>
              <a:rPr lang="pl-PL" altLang="pl-PL" sz="2400" dirty="0">
                <a:solidFill>
                  <a:srgbClr val="FF0000"/>
                </a:solidFill>
              </a:rPr>
              <a:t> </a:t>
            </a:r>
            <a:r>
              <a:rPr lang="pl-PL" altLang="pl-PL" sz="2400" dirty="0" err="1">
                <a:solidFill>
                  <a:srgbClr val="FF0000"/>
                </a:solidFill>
              </a:rPr>
              <a:t>this</a:t>
            </a:r>
            <a:r>
              <a:rPr lang="pl-PL" altLang="pl-PL" sz="2400" dirty="0">
                <a:solidFill>
                  <a:srgbClr val="FF0000"/>
                </a:solidFill>
              </a:rPr>
              <a:t> </a:t>
            </a:r>
            <a:r>
              <a:rPr lang="pl-PL" altLang="pl-PL" sz="2400" dirty="0" err="1">
                <a:solidFill>
                  <a:srgbClr val="FF0000"/>
                </a:solidFill>
              </a:rPr>
              <a:t>algorithm</a:t>
            </a:r>
            <a:r>
              <a:rPr lang="pl-PL" altLang="pl-PL" sz="2400" dirty="0">
                <a:solidFill>
                  <a:srgbClr val="FF0000"/>
                </a:solidFill>
              </a:rPr>
              <a:t> </a:t>
            </a:r>
            <a:r>
              <a:rPr lang="pl-PL" altLang="pl-PL" sz="2400" dirty="0" err="1">
                <a:solidFill>
                  <a:srgbClr val="FF0000"/>
                </a:solidFill>
              </a:rPr>
              <a:t>still</a:t>
            </a:r>
            <a:r>
              <a:rPr lang="pl-PL" altLang="pl-PL" sz="2400" dirty="0">
                <a:solidFill>
                  <a:srgbClr val="FF0000"/>
                </a:solidFill>
              </a:rPr>
              <a:t> a </a:t>
            </a:r>
            <a:br>
              <a:rPr lang="pl-PL" altLang="pl-PL" sz="2400" dirty="0">
                <a:solidFill>
                  <a:srgbClr val="FF0000"/>
                </a:solidFill>
              </a:rPr>
            </a:br>
            <a:r>
              <a:rPr lang="pl-PL" altLang="pl-PL" sz="2400" b="1" dirty="0">
                <a:solidFill>
                  <a:srgbClr val="FF0000"/>
                </a:solidFill>
              </a:rPr>
              <a:t>2</a:t>
            </a:r>
            <a:r>
              <a:rPr lang="pl-PL" altLang="pl-PL" sz="2400" dirty="0">
                <a:solidFill>
                  <a:srgbClr val="FF0000"/>
                </a:solidFill>
              </a:rPr>
              <a:t>-approximation? </a:t>
            </a:r>
            <a:endParaRPr lang="en-US" alt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3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pole tekstowe 8"/>
          <p:cNvSpPr txBox="1">
            <a:spLocks noChangeArrowheads="1"/>
          </p:cNvSpPr>
          <p:nvPr/>
        </p:nvSpPr>
        <p:spPr bwMode="auto">
          <a:xfrm flipH="1">
            <a:off x="1782428" y="2090173"/>
            <a:ext cx="736157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2400" dirty="0" err="1"/>
              <a:t>Plurality</a:t>
            </a:r>
            <a:r>
              <a:rPr lang="pl-PL" altLang="pl-PL" sz="2400" dirty="0"/>
              <a:t>	P		</a:t>
            </a:r>
            <a:r>
              <a:rPr lang="pl-PL" altLang="pl-PL" sz="2400" dirty="0">
                <a:latin typeface="Verdana" pitchFamily="34" charset="0"/>
              </a:rPr>
              <a:t>―</a:t>
            </a:r>
            <a:endParaRPr lang="pl-PL" altLang="pl-PL" sz="2400" dirty="0"/>
          </a:p>
          <a:p>
            <a:pPr eaLnBrk="1" hangingPunct="1"/>
            <a:r>
              <a:rPr lang="pl-PL" altLang="pl-PL" sz="2400" dirty="0"/>
              <a:t>Veto		P		</a:t>
            </a:r>
            <a:r>
              <a:rPr lang="pl-PL" altLang="pl-PL" sz="2400" dirty="0">
                <a:latin typeface="Verdana" pitchFamily="34" charset="0"/>
              </a:rPr>
              <a:t>―</a:t>
            </a:r>
            <a:endParaRPr lang="pl-PL" altLang="pl-PL" sz="2400" dirty="0"/>
          </a:p>
          <a:p>
            <a:pPr eaLnBrk="1" hangingPunct="1"/>
            <a:r>
              <a:rPr lang="pl-PL" altLang="pl-PL" sz="2400" dirty="0"/>
              <a:t>k-</a:t>
            </a:r>
            <a:r>
              <a:rPr lang="pl-PL" altLang="pl-PL" sz="2400" dirty="0" err="1"/>
              <a:t>approval</a:t>
            </a:r>
            <a:r>
              <a:rPr lang="pl-PL" altLang="pl-PL" sz="2400" dirty="0"/>
              <a:t>	P		</a:t>
            </a:r>
            <a:r>
              <a:rPr lang="pl-PL" altLang="pl-PL" sz="2400" dirty="0">
                <a:latin typeface="Verdana" pitchFamily="34" charset="0"/>
              </a:rPr>
              <a:t>―</a:t>
            </a:r>
            <a:endParaRPr lang="pl-PL" altLang="pl-PL" sz="2400" dirty="0"/>
          </a:p>
          <a:p>
            <a:pPr eaLnBrk="1" hangingPunct="1"/>
            <a:endParaRPr lang="pl-PL" altLang="pl-PL" sz="2400" dirty="0"/>
          </a:p>
          <a:p>
            <a:pPr defTabSz="936625" eaLnBrk="1" hangingPunct="1">
              <a:tabLst>
                <a:tab pos="1797050" algn="l"/>
                <a:tab pos="3590925" algn="l"/>
              </a:tabLst>
            </a:pPr>
            <a:r>
              <a:rPr lang="pl-PL" altLang="pl-PL" sz="2400" dirty="0" err="1"/>
              <a:t>Borda</a:t>
            </a:r>
            <a:r>
              <a:rPr lang="pl-PL" altLang="pl-PL" sz="2400" dirty="0"/>
              <a:t>	NP-com	</a:t>
            </a:r>
            <a:r>
              <a:rPr lang="pl-PL" altLang="pl-PL" sz="2400" b="1" dirty="0"/>
              <a:t>2</a:t>
            </a:r>
          </a:p>
          <a:p>
            <a:pPr eaLnBrk="1" hangingPunct="1">
              <a:tabLst>
                <a:tab pos="1797050" algn="l"/>
                <a:tab pos="3590925" algn="l"/>
              </a:tabLst>
            </a:pPr>
            <a:r>
              <a:rPr lang="pl-PL" altLang="pl-PL" sz="2400" dirty="0" err="1"/>
              <a:t>Maximin</a:t>
            </a:r>
            <a:r>
              <a:rPr lang="pl-PL" altLang="pl-PL" sz="2400" dirty="0"/>
              <a:t>	NP-com	O(</a:t>
            </a:r>
            <a:r>
              <a:rPr lang="pl-PL" altLang="pl-PL" sz="2400" dirty="0" err="1"/>
              <a:t>logm</a:t>
            </a:r>
            <a:r>
              <a:rPr lang="pl-PL" altLang="pl-PL" sz="2400" dirty="0"/>
              <a:t>)</a:t>
            </a:r>
          </a:p>
          <a:p>
            <a:pPr eaLnBrk="1" hangingPunct="1">
              <a:tabLst>
                <a:tab pos="1797050" algn="l"/>
                <a:tab pos="3590925" algn="l"/>
              </a:tabLst>
            </a:pPr>
            <a:r>
              <a:rPr lang="pl-PL" altLang="pl-PL" sz="2400" dirty="0" err="1"/>
              <a:t>Copeland</a:t>
            </a:r>
            <a:r>
              <a:rPr lang="pl-PL" altLang="pl-PL" sz="2400" dirty="0"/>
              <a:t>	NP-com	O(m)</a:t>
            </a:r>
            <a:endParaRPr lang="en-US" altLang="pl-PL" sz="2400" b="1" dirty="0"/>
          </a:p>
        </p:txBody>
      </p:sp>
      <p:sp>
        <p:nvSpPr>
          <p:cNvPr id="26626" name="pole tekstowe 7"/>
          <p:cNvSpPr txBox="1">
            <a:spLocks noChangeArrowheads="1"/>
          </p:cNvSpPr>
          <p:nvPr/>
        </p:nvSpPr>
        <p:spPr bwMode="auto">
          <a:xfrm flipH="1">
            <a:off x="1782428" y="1480572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2400" dirty="0" err="1"/>
              <a:t>Voting</a:t>
            </a:r>
            <a:r>
              <a:rPr lang="pl-PL" altLang="pl-PL" sz="2400" dirty="0"/>
              <a:t> </a:t>
            </a:r>
            <a:r>
              <a:rPr lang="pl-PL" altLang="pl-PL" sz="2400" dirty="0" err="1"/>
              <a:t>rule</a:t>
            </a:r>
            <a:r>
              <a:rPr lang="pl-PL" altLang="pl-PL" sz="2400" dirty="0"/>
              <a:t>   </a:t>
            </a:r>
            <a:r>
              <a:rPr lang="pl-PL" altLang="pl-PL" sz="2400" dirty="0" err="1"/>
              <a:t>Worst</a:t>
            </a:r>
            <a:r>
              <a:rPr lang="pl-PL" altLang="pl-PL" sz="2400" dirty="0"/>
              <a:t>-Case   </a:t>
            </a:r>
            <a:r>
              <a:rPr lang="pl-PL" altLang="pl-PL" sz="2400" dirty="0" err="1"/>
              <a:t>Approx.ratio</a:t>
            </a:r>
            <a:endParaRPr lang="en-US" altLang="pl-PL" sz="2400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1706228" y="1939577"/>
            <a:ext cx="541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3403649" y="1480572"/>
            <a:ext cx="1" cy="3503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>
            <a:stCxn id="26626" idx="0"/>
          </p:cNvCxnSpPr>
          <p:nvPr/>
        </p:nvCxnSpPr>
        <p:spPr>
          <a:xfrm>
            <a:off x="5249528" y="1480572"/>
            <a:ext cx="0" cy="3503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4"/>
          <p:cNvCxnSpPr/>
          <p:nvPr/>
        </p:nvCxnSpPr>
        <p:spPr>
          <a:xfrm>
            <a:off x="1706228" y="3429000"/>
            <a:ext cx="541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4"/>
          <p:cNvCxnSpPr/>
          <p:nvPr/>
        </p:nvCxnSpPr>
        <p:spPr>
          <a:xfrm>
            <a:off x="1706228" y="5071617"/>
            <a:ext cx="54102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4"/>
          <p:cNvCxnSpPr/>
          <p:nvPr/>
        </p:nvCxnSpPr>
        <p:spPr>
          <a:xfrm>
            <a:off x="1706228" y="1404372"/>
            <a:ext cx="54102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Complexity</a:t>
            </a:r>
            <a:r>
              <a:rPr lang="pl-PL" dirty="0"/>
              <a:t> of </a:t>
            </a:r>
            <a:r>
              <a:rPr lang="pl-PL" dirty="0" err="1"/>
              <a:t>Shift-Bribery</a:t>
            </a:r>
            <a:r>
              <a:rPr lang="pl-PL" dirty="0"/>
              <a:t>… </a:t>
            </a:r>
            <a:r>
              <a:rPr lang="pl-PL" dirty="0" err="1"/>
              <a:t>Now</a:t>
            </a:r>
            <a:r>
              <a:rPr lang="pl-P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011449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pole tekstowe 8"/>
          <p:cNvSpPr txBox="1">
            <a:spLocks noChangeArrowheads="1"/>
          </p:cNvSpPr>
          <p:nvPr/>
        </p:nvSpPr>
        <p:spPr bwMode="auto">
          <a:xfrm flipH="1">
            <a:off x="1782428" y="2090173"/>
            <a:ext cx="736157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2400" dirty="0" err="1"/>
              <a:t>Plurality</a:t>
            </a:r>
            <a:r>
              <a:rPr lang="pl-PL" altLang="pl-PL" sz="2400" dirty="0"/>
              <a:t>	P		</a:t>
            </a:r>
            <a:r>
              <a:rPr lang="pl-PL" altLang="pl-PL" sz="2400" dirty="0">
                <a:latin typeface="Verdana" pitchFamily="34" charset="0"/>
              </a:rPr>
              <a:t>―</a:t>
            </a:r>
            <a:endParaRPr lang="pl-PL" altLang="pl-PL" sz="2400" dirty="0"/>
          </a:p>
          <a:p>
            <a:pPr eaLnBrk="1" hangingPunct="1"/>
            <a:r>
              <a:rPr lang="pl-PL" altLang="pl-PL" sz="2400" dirty="0"/>
              <a:t>Veto		P		</a:t>
            </a:r>
            <a:r>
              <a:rPr lang="pl-PL" altLang="pl-PL" sz="2400" dirty="0">
                <a:latin typeface="Verdana" pitchFamily="34" charset="0"/>
              </a:rPr>
              <a:t>―</a:t>
            </a:r>
            <a:endParaRPr lang="pl-PL" altLang="pl-PL" sz="2400" dirty="0"/>
          </a:p>
          <a:p>
            <a:pPr eaLnBrk="1" hangingPunct="1"/>
            <a:r>
              <a:rPr lang="pl-PL" altLang="pl-PL" sz="2400" dirty="0"/>
              <a:t>k-</a:t>
            </a:r>
            <a:r>
              <a:rPr lang="pl-PL" altLang="pl-PL" sz="2400" dirty="0" err="1"/>
              <a:t>approval</a:t>
            </a:r>
            <a:r>
              <a:rPr lang="pl-PL" altLang="pl-PL" sz="2400" dirty="0"/>
              <a:t>	P		</a:t>
            </a:r>
            <a:r>
              <a:rPr lang="pl-PL" altLang="pl-PL" sz="2400" dirty="0">
                <a:latin typeface="Verdana" pitchFamily="34" charset="0"/>
              </a:rPr>
              <a:t>―</a:t>
            </a:r>
            <a:endParaRPr lang="pl-PL" altLang="pl-PL" sz="2400" dirty="0"/>
          </a:p>
          <a:p>
            <a:pPr eaLnBrk="1" hangingPunct="1"/>
            <a:endParaRPr lang="pl-PL" altLang="pl-PL" sz="2400" dirty="0"/>
          </a:p>
          <a:p>
            <a:pPr defTabSz="936625" eaLnBrk="1" hangingPunct="1">
              <a:tabLst>
                <a:tab pos="1797050" algn="l"/>
                <a:tab pos="3590925" algn="l"/>
              </a:tabLst>
            </a:pPr>
            <a:r>
              <a:rPr lang="pl-PL" altLang="pl-PL" sz="2400" dirty="0" err="1"/>
              <a:t>Borda</a:t>
            </a:r>
            <a:r>
              <a:rPr lang="pl-PL" altLang="pl-PL" sz="2400" dirty="0"/>
              <a:t>	NP-com	</a:t>
            </a:r>
            <a:r>
              <a:rPr lang="pl-PL" altLang="pl-PL" sz="2400" b="1" dirty="0"/>
              <a:t>PTAS   </a:t>
            </a:r>
            <a:r>
              <a:rPr lang="pl-PL" altLang="pl-PL" sz="2400" b="1" dirty="0">
                <a:sym typeface="Wingdings" panose="05000000000000000000" pitchFamily="2" charset="2"/>
              </a:rPr>
              <a:t> </a:t>
            </a:r>
            <a:r>
              <a:rPr lang="pl-PL" altLang="pl-PL" sz="2400" b="1" dirty="0" err="1">
                <a:sym typeface="Wingdings" panose="05000000000000000000" pitchFamily="2" charset="2"/>
              </a:rPr>
              <a:t>best</a:t>
            </a:r>
            <a:r>
              <a:rPr lang="pl-PL" altLang="pl-PL" sz="2400" b="1" dirty="0">
                <a:sym typeface="Wingdings" panose="05000000000000000000" pitchFamily="2" charset="2"/>
              </a:rPr>
              <a:t> </a:t>
            </a:r>
            <a:r>
              <a:rPr lang="pl-PL" altLang="pl-PL" sz="2400" b="1" dirty="0" err="1">
                <a:sym typeface="Wingdings" panose="05000000000000000000" pitchFamily="2" charset="2"/>
              </a:rPr>
              <a:t>possible</a:t>
            </a:r>
            <a:r>
              <a:rPr lang="pl-PL" altLang="pl-PL" sz="2400" b="1" dirty="0">
                <a:sym typeface="Wingdings" panose="05000000000000000000" pitchFamily="2" charset="2"/>
              </a:rPr>
              <a:t>!</a:t>
            </a:r>
            <a:endParaRPr lang="pl-PL" altLang="pl-PL" sz="2400" b="1" dirty="0"/>
          </a:p>
          <a:p>
            <a:pPr eaLnBrk="1" hangingPunct="1">
              <a:tabLst>
                <a:tab pos="1797050" algn="l"/>
                <a:tab pos="3590925" algn="l"/>
              </a:tabLst>
            </a:pPr>
            <a:r>
              <a:rPr lang="pl-PL" altLang="pl-PL" sz="2400" dirty="0" err="1"/>
              <a:t>Maximin</a:t>
            </a:r>
            <a:r>
              <a:rPr lang="pl-PL" altLang="pl-PL" sz="2400" dirty="0"/>
              <a:t>	NP-com	O(</a:t>
            </a:r>
            <a:r>
              <a:rPr lang="pl-PL" altLang="pl-PL" sz="2400" dirty="0" err="1"/>
              <a:t>logm</a:t>
            </a:r>
            <a:r>
              <a:rPr lang="pl-PL" altLang="pl-PL" sz="2400" dirty="0"/>
              <a:t>)</a:t>
            </a:r>
          </a:p>
          <a:p>
            <a:pPr eaLnBrk="1" hangingPunct="1">
              <a:tabLst>
                <a:tab pos="1797050" algn="l"/>
                <a:tab pos="3590925" algn="l"/>
              </a:tabLst>
            </a:pPr>
            <a:r>
              <a:rPr lang="pl-PL" altLang="pl-PL" sz="2400" dirty="0" err="1"/>
              <a:t>Copeland</a:t>
            </a:r>
            <a:r>
              <a:rPr lang="pl-PL" altLang="pl-PL" sz="2400" dirty="0"/>
              <a:t>	NP-com	O(m)    </a:t>
            </a:r>
            <a:r>
              <a:rPr lang="pl-PL" altLang="pl-PL" sz="2400" b="1" dirty="0">
                <a:sym typeface="Wingdings" panose="05000000000000000000" pitchFamily="2" charset="2"/>
              </a:rPr>
              <a:t> </a:t>
            </a:r>
            <a:r>
              <a:rPr lang="pl-PL" altLang="pl-PL" sz="2400" b="1" dirty="0" err="1">
                <a:sym typeface="Wingdings" panose="05000000000000000000" pitchFamily="2" charset="2"/>
              </a:rPr>
              <a:t>best</a:t>
            </a:r>
            <a:r>
              <a:rPr lang="pl-PL" altLang="pl-PL" sz="2400" b="1" dirty="0">
                <a:sym typeface="Wingdings" panose="05000000000000000000" pitchFamily="2" charset="2"/>
              </a:rPr>
              <a:t> </a:t>
            </a:r>
            <a:r>
              <a:rPr lang="pl-PL" altLang="pl-PL" sz="2400" b="1" dirty="0" err="1">
                <a:sym typeface="Wingdings" panose="05000000000000000000" pitchFamily="2" charset="2"/>
              </a:rPr>
              <a:t>possible</a:t>
            </a:r>
            <a:r>
              <a:rPr lang="pl-PL" altLang="pl-PL" sz="2400" b="1" dirty="0">
                <a:sym typeface="Wingdings" panose="05000000000000000000" pitchFamily="2" charset="2"/>
              </a:rPr>
              <a:t>!</a:t>
            </a:r>
            <a:endParaRPr lang="en-US" altLang="pl-PL" sz="2400" b="1" dirty="0"/>
          </a:p>
        </p:txBody>
      </p:sp>
      <p:sp>
        <p:nvSpPr>
          <p:cNvPr id="26626" name="pole tekstowe 7"/>
          <p:cNvSpPr txBox="1">
            <a:spLocks noChangeArrowheads="1"/>
          </p:cNvSpPr>
          <p:nvPr/>
        </p:nvSpPr>
        <p:spPr bwMode="auto">
          <a:xfrm flipH="1">
            <a:off x="1782428" y="1480572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2400" dirty="0" err="1"/>
              <a:t>Voting</a:t>
            </a:r>
            <a:r>
              <a:rPr lang="pl-PL" altLang="pl-PL" sz="2400" dirty="0"/>
              <a:t> </a:t>
            </a:r>
            <a:r>
              <a:rPr lang="pl-PL" altLang="pl-PL" sz="2400" dirty="0" err="1"/>
              <a:t>rule</a:t>
            </a:r>
            <a:r>
              <a:rPr lang="pl-PL" altLang="pl-PL" sz="2400" dirty="0"/>
              <a:t>   </a:t>
            </a:r>
            <a:r>
              <a:rPr lang="pl-PL" altLang="pl-PL" sz="2400" dirty="0" err="1"/>
              <a:t>Worst</a:t>
            </a:r>
            <a:r>
              <a:rPr lang="pl-PL" altLang="pl-PL" sz="2400" dirty="0"/>
              <a:t>-Case   </a:t>
            </a:r>
            <a:r>
              <a:rPr lang="pl-PL" altLang="pl-PL" sz="2400" dirty="0" err="1"/>
              <a:t>Approx.ratio</a:t>
            </a:r>
            <a:endParaRPr lang="en-US" altLang="pl-PL" sz="2400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1706228" y="1939577"/>
            <a:ext cx="541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3403649" y="1480572"/>
            <a:ext cx="1" cy="3503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>
            <a:stCxn id="26626" idx="0"/>
          </p:cNvCxnSpPr>
          <p:nvPr/>
        </p:nvCxnSpPr>
        <p:spPr>
          <a:xfrm>
            <a:off x="5249528" y="1480572"/>
            <a:ext cx="0" cy="3503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4"/>
          <p:cNvCxnSpPr/>
          <p:nvPr/>
        </p:nvCxnSpPr>
        <p:spPr>
          <a:xfrm>
            <a:off x="1706228" y="3429000"/>
            <a:ext cx="541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4"/>
          <p:cNvCxnSpPr/>
          <p:nvPr/>
        </p:nvCxnSpPr>
        <p:spPr>
          <a:xfrm>
            <a:off x="1706228" y="5071617"/>
            <a:ext cx="54102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4"/>
          <p:cNvCxnSpPr/>
          <p:nvPr/>
        </p:nvCxnSpPr>
        <p:spPr>
          <a:xfrm>
            <a:off x="1706228" y="1404372"/>
            <a:ext cx="54102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Complexity</a:t>
            </a:r>
            <a:r>
              <a:rPr lang="pl-PL" dirty="0"/>
              <a:t> of </a:t>
            </a:r>
            <a:r>
              <a:rPr lang="pl-PL" dirty="0" err="1"/>
              <a:t>Shift-Bribery</a:t>
            </a:r>
            <a:r>
              <a:rPr lang="pl-PL" dirty="0"/>
              <a:t>… </a:t>
            </a:r>
            <a:r>
              <a:rPr lang="pl-PL" dirty="0" err="1"/>
              <a:t>Now</a:t>
            </a:r>
            <a:r>
              <a:rPr lang="pl-PL" dirty="0"/>
              <a:t>!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D5BB21D-25F0-4FCB-B0FF-ADF253484DD5}"/>
              </a:ext>
            </a:extLst>
          </p:cNvPr>
          <p:cNvSpPr/>
          <p:nvPr/>
        </p:nvSpPr>
        <p:spPr>
          <a:xfrm>
            <a:off x="5344886" y="3581400"/>
            <a:ext cx="3679369" cy="391855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7377B255-CBD6-47B7-97DA-37A1D8A53C71}"/>
              </a:ext>
            </a:extLst>
          </p:cNvPr>
          <p:cNvSpPr/>
          <p:nvPr/>
        </p:nvSpPr>
        <p:spPr>
          <a:xfrm>
            <a:off x="6411694" y="4277043"/>
            <a:ext cx="2612561" cy="490785"/>
          </a:xfrm>
          <a:prstGeom prst="rect">
            <a:avLst/>
          </a:prstGeom>
          <a:solidFill>
            <a:srgbClr val="FF0000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zaokrąglony 26">
            <a:extLst>
              <a:ext uri="{FF2B5EF4-FFF2-40B4-BE49-F238E27FC236}">
                <a16:creationId xmlns:a16="http://schemas.microsoft.com/office/drawing/2014/main" id="{1CBE6D5E-DCEE-45CF-BE25-E116316FA4D8}"/>
              </a:ext>
            </a:extLst>
          </p:cNvPr>
          <p:cNvSpPr/>
          <p:nvPr/>
        </p:nvSpPr>
        <p:spPr>
          <a:xfrm>
            <a:off x="881743" y="5352623"/>
            <a:ext cx="7032172" cy="710583"/>
          </a:xfrm>
          <a:prstGeom prst="roundRect">
            <a:avLst/>
          </a:prstGeom>
          <a:solidFill>
            <a:srgbClr val="FFE79B">
              <a:alpha val="89000"/>
            </a:srgbClr>
          </a:solidFill>
          <a:ln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b="1" dirty="0" err="1">
                <a:solidFill>
                  <a:schemeClr val="tx1"/>
                </a:solidFill>
              </a:rPr>
              <a:t>Theorem</a:t>
            </a:r>
            <a:r>
              <a:rPr lang="pl-PL" sz="2000" b="1" dirty="0">
                <a:solidFill>
                  <a:schemeClr val="tx1"/>
                </a:solidFill>
              </a:rPr>
              <a:t>: 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There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is</a:t>
            </a:r>
            <a:r>
              <a:rPr lang="pl-PL" sz="2000" dirty="0">
                <a:solidFill>
                  <a:schemeClr val="tx1"/>
                </a:solidFill>
              </a:rPr>
              <a:t> a PTAS for </a:t>
            </a:r>
            <a:r>
              <a:rPr lang="pl-PL" sz="2000" dirty="0" err="1">
                <a:solidFill>
                  <a:schemeClr val="tx1"/>
                </a:solidFill>
              </a:rPr>
              <a:t>Shift-Bribery</a:t>
            </a:r>
            <a:r>
              <a:rPr lang="pl-PL" sz="2000" dirty="0">
                <a:solidFill>
                  <a:schemeClr val="tx1"/>
                </a:solidFill>
              </a:rPr>
              <a:t> for </a:t>
            </a:r>
            <a:r>
              <a:rPr lang="pl-PL" sz="2000" dirty="0" err="1">
                <a:solidFill>
                  <a:schemeClr val="tx1"/>
                </a:solidFill>
              </a:rPr>
              <a:t>all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positional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scoring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rules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58E228-16C3-4669-92B3-196EC9B5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/>
              <a:t>Sneak</a:t>
            </a:r>
            <a:r>
              <a:rPr lang="pl-PL" dirty="0"/>
              <a:t> Preview: PTAS for </a:t>
            </a:r>
            <a:r>
              <a:rPr lang="pl-PL" dirty="0" err="1"/>
              <a:t>Borda</a:t>
            </a:r>
            <a:r>
              <a:rPr lang="pl-PL" dirty="0"/>
              <a:t> with Unit </a:t>
            </a:r>
            <a:r>
              <a:rPr lang="pl-PL" dirty="0" err="1"/>
              <a:t>Prices</a:t>
            </a:r>
            <a:endParaRPr lang="pl-PL" dirty="0"/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87F97E89-6799-44E0-9A81-C1890010B391}"/>
              </a:ext>
            </a:extLst>
          </p:cNvPr>
          <p:cNvCxnSpPr/>
          <p:nvPr/>
        </p:nvCxnSpPr>
        <p:spPr>
          <a:xfrm rot="5400000" flipH="1" flipV="1">
            <a:off x="-306835" y="2827906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0A95D6B7-AC88-4F01-9564-83805AA2C613}"/>
              </a:ext>
            </a:extLst>
          </p:cNvPr>
          <p:cNvCxnSpPr/>
          <p:nvPr/>
        </p:nvCxnSpPr>
        <p:spPr>
          <a:xfrm>
            <a:off x="759171" y="3895500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>
            <a:extLst>
              <a:ext uri="{FF2B5EF4-FFF2-40B4-BE49-F238E27FC236}">
                <a16:creationId xmlns:a16="http://schemas.microsoft.com/office/drawing/2014/main" id="{200A40E4-2731-46DD-B3F5-CFB2A7022DE8}"/>
              </a:ext>
            </a:extLst>
          </p:cNvPr>
          <p:cNvSpPr/>
          <p:nvPr/>
        </p:nvSpPr>
        <p:spPr>
          <a:xfrm>
            <a:off x="3959571" y="3057300"/>
            <a:ext cx="2286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01C89D3-5689-4404-AADC-949B3D44AA9E}"/>
              </a:ext>
            </a:extLst>
          </p:cNvPr>
          <p:cNvSpPr/>
          <p:nvPr/>
        </p:nvSpPr>
        <p:spPr>
          <a:xfrm>
            <a:off x="2130771" y="2219100"/>
            <a:ext cx="228600" cy="16764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79E82B4-022D-4C5F-B421-6532D76ED5D7}"/>
              </a:ext>
            </a:extLst>
          </p:cNvPr>
          <p:cNvSpPr/>
          <p:nvPr/>
        </p:nvSpPr>
        <p:spPr>
          <a:xfrm>
            <a:off x="4873971" y="3362100"/>
            <a:ext cx="228600" cy="5334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1FD96CC-5878-43DE-A74F-5A503548BC47}"/>
              </a:ext>
            </a:extLst>
          </p:cNvPr>
          <p:cNvSpPr/>
          <p:nvPr/>
        </p:nvSpPr>
        <p:spPr>
          <a:xfrm>
            <a:off x="1330671" y="1761900"/>
            <a:ext cx="228600" cy="21336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FB92B94-1509-4437-B6D8-B5030C138750}"/>
              </a:ext>
            </a:extLst>
          </p:cNvPr>
          <p:cNvSpPr/>
          <p:nvPr/>
        </p:nvSpPr>
        <p:spPr>
          <a:xfrm>
            <a:off x="3045171" y="2828700"/>
            <a:ext cx="228600" cy="10668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ole tekstowe 44">
            <a:extLst>
              <a:ext uri="{FF2B5EF4-FFF2-40B4-BE49-F238E27FC236}">
                <a16:creationId xmlns:a16="http://schemas.microsoft.com/office/drawing/2014/main" id="{402F1A3F-891E-43E4-B7C7-7936CA74C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571" y="3895500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 dirty="0"/>
              <a:t>c</a:t>
            </a:r>
            <a:r>
              <a:rPr lang="pl-PL" altLang="pl-PL" sz="1400" baseline="-25000" dirty="0"/>
              <a:t>1</a:t>
            </a:r>
            <a:endParaRPr lang="en-US" altLang="pl-PL" sz="1400" baseline="-25000" dirty="0"/>
          </a:p>
        </p:txBody>
      </p:sp>
      <p:sp>
        <p:nvSpPr>
          <p:cNvPr id="12" name="pole tekstowe 45">
            <a:extLst>
              <a:ext uri="{FF2B5EF4-FFF2-40B4-BE49-F238E27FC236}">
                <a16:creationId xmlns:a16="http://schemas.microsoft.com/office/drawing/2014/main" id="{79401015-8994-4BFA-A8C3-C8F63182E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971" y="3895500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 dirty="0"/>
              <a:t>p</a:t>
            </a:r>
            <a:endParaRPr lang="en-US" altLang="pl-PL" sz="1400" baseline="-25000" dirty="0"/>
          </a:p>
        </p:txBody>
      </p:sp>
      <p:sp>
        <p:nvSpPr>
          <p:cNvPr id="13" name="pole tekstowe 46">
            <a:extLst>
              <a:ext uri="{FF2B5EF4-FFF2-40B4-BE49-F238E27FC236}">
                <a16:creationId xmlns:a16="http://schemas.microsoft.com/office/drawing/2014/main" id="{4488D4D8-C0DE-43DD-AADC-37E1738F8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5171" y="3895500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 dirty="0"/>
              <a:t>c</a:t>
            </a:r>
            <a:r>
              <a:rPr lang="pl-PL" altLang="pl-PL" sz="1400" baseline="-25000" dirty="0"/>
              <a:t>3</a:t>
            </a:r>
            <a:endParaRPr lang="en-US" altLang="pl-PL" sz="1400" baseline="-25000" dirty="0"/>
          </a:p>
        </p:txBody>
      </p:sp>
      <p:sp>
        <p:nvSpPr>
          <p:cNvPr id="14" name="pole tekstowe 47">
            <a:extLst>
              <a:ext uri="{FF2B5EF4-FFF2-40B4-BE49-F238E27FC236}">
                <a16:creationId xmlns:a16="http://schemas.microsoft.com/office/drawing/2014/main" id="{C5A75E5B-DFF1-419D-899D-031356EB7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571" y="3895500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 dirty="0"/>
              <a:t>c</a:t>
            </a:r>
            <a:r>
              <a:rPr lang="pl-PL" altLang="pl-PL" sz="1400" baseline="-25000" dirty="0"/>
              <a:t>4</a:t>
            </a:r>
            <a:endParaRPr lang="en-US" altLang="pl-PL" sz="1400" baseline="-25000" dirty="0"/>
          </a:p>
        </p:txBody>
      </p:sp>
      <p:sp>
        <p:nvSpPr>
          <p:cNvPr id="15" name="pole tekstowe 48">
            <a:extLst>
              <a:ext uri="{FF2B5EF4-FFF2-40B4-BE49-F238E27FC236}">
                <a16:creationId xmlns:a16="http://schemas.microsoft.com/office/drawing/2014/main" id="{1E1A51AC-4F89-4BD6-A3F6-DC987CE78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771" y="3895500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 dirty="0"/>
              <a:t>c</a:t>
            </a:r>
            <a:r>
              <a:rPr lang="pl-PL" altLang="pl-PL" sz="1400" baseline="-25000" dirty="0"/>
              <a:t>2</a:t>
            </a:r>
            <a:endParaRPr lang="en-US" altLang="pl-PL" sz="1400" baseline="-250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2FF19FE-34EF-49C7-824A-213FCEDAAE67}"/>
              </a:ext>
            </a:extLst>
          </p:cNvPr>
          <p:cNvSpPr txBox="1"/>
          <p:nvPr/>
        </p:nvSpPr>
        <p:spPr>
          <a:xfrm rot="16200000">
            <a:off x="-50664" y="2681374"/>
            <a:ext cx="129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Borda</a:t>
            </a:r>
            <a:r>
              <a:rPr lang="pl-PL" dirty="0"/>
              <a:t> </a:t>
            </a:r>
            <a:r>
              <a:rPr lang="pl-PL" dirty="0" err="1"/>
              <a:t>score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5267D5C-87F1-481E-BA52-20ECBFD042D5}"/>
              </a:ext>
            </a:extLst>
          </p:cNvPr>
          <p:cNvSpPr txBox="1"/>
          <p:nvPr/>
        </p:nvSpPr>
        <p:spPr>
          <a:xfrm>
            <a:off x="1961430" y="4428900"/>
            <a:ext cx="285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Candidates</a:t>
            </a:r>
            <a:r>
              <a:rPr lang="pl-PL" dirty="0"/>
              <a:t> (</a:t>
            </a:r>
            <a:r>
              <a:rPr lang="pl-PL" dirty="0" err="1"/>
              <a:t>sorted</a:t>
            </a:r>
            <a:r>
              <a:rPr lang="pl-PL" dirty="0"/>
              <a:t> by </a:t>
            </a:r>
            <a:r>
              <a:rPr lang="pl-PL" dirty="0" err="1"/>
              <a:t>score</a:t>
            </a:r>
            <a:r>
              <a:rPr lang="pl-PL" dirty="0"/>
              <a:t>)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D682A115-0AA0-4B2A-9512-2B01BA5DEDD7}"/>
              </a:ext>
            </a:extLst>
          </p:cNvPr>
          <p:cNvSpPr/>
          <p:nvPr/>
        </p:nvSpPr>
        <p:spPr>
          <a:xfrm>
            <a:off x="5521671" y="3587722"/>
            <a:ext cx="228600" cy="307778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pole tekstowe 47">
            <a:extLst>
              <a:ext uri="{FF2B5EF4-FFF2-40B4-BE49-F238E27FC236}">
                <a16:creationId xmlns:a16="http://schemas.microsoft.com/office/drawing/2014/main" id="{E57ACA9B-0BB6-424A-B918-BF9BFEB5E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621" y="3895500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 dirty="0"/>
              <a:t>c</a:t>
            </a:r>
            <a:r>
              <a:rPr lang="pl-PL" altLang="pl-PL" sz="1400" baseline="-25000" dirty="0"/>
              <a:t>5</a:t>
            </a:r>
            <a:endParaRPr lang="en-US" altLang="pl-PL" sz="1400" baseline="-25000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E946C5AA-1984-4578-89B1-5B7376E7ED25}"/>
              </a:ext>
            </a:extLst>
          </p:cNvPr>
          <p:cNvSpPr/>
          <p:nvPr/>
        </p:nvSpPr>
        <p:spPr>
          <a:xfrm>
            <a:off x="4873971" y="2426361"/>
            <a:ext cx="228600" cy="935739"/>
          </a:xfrm>
          <a:prstGeom prst="rect">
            <a:avLst/>
          </a:prstGeom>
          <a:solidFill>
            <a:srgbClr val="92D05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A3517734-6EF0-4C29-96D8-25CA5F1EAC20}"/>
              </a:ext>
            </a:extLst>
          </p:cNvPr>
          <p:cNvSpPr/>
          <p:nvPr/>
        </p:nvSpPr>
        <p:spPr>
          <a:xfrm>
            <a:off x="6641084" y="1215839"/>
            <a:ext cx="304002" cy="308161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A2E4119-E335-4B97-88B6-21502505F2CF}"/>
              </a:ext>
            </a:extLst>
          </p:cNvPr>
          <p:cNvSpPr txBox="1"/>
          <p:nvPr/>
        </p:nvSpPr>
        <p:spPr>
          <a:xfrm>
            <a:off x="7067658" y="1154668"/>
            <a:ext cx="155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Original</a:t>
            </a:r>
            <a:r>
              <a:rPr lang="pl-PL" dirty="0"/>
              <a:t> </a:t>
            </a:r>
            <a:r>
              <a:rPr lang="pl-PL" dirty="0" err="1"/>
              <a:t>scores</a:t>
            </a:r>
            <a:endParaRPr lang="pl-PL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C7B20F9B-9DF2-41E4-B84C-414BE8FAA346}"/>
              </a:ext>
            </a:extLst>
          </p:cNvPr>
          <p:cNvSpPr/>
          <p:nvPr/>
        </p:nvSpPr>
        <p:spPr>
          <a:xfrm>
            <a:off x="6636894" y="1739843"/>
            <a:ext cx="304002" cy="308161"/>
          </a:xfrm>
          <a:prstGeom prst="rect">
            <a:avLst/>
          </a:prstGeom>
          <a:solidFill>
            <a:srgbClr val="92D05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1C55D238-D193-49D2-8E37-2D84DB5F439D}"/>
              </a:ext>
            </a:extLst>
          </p:cNvPr>
          <p:cNvSpPr txBox="1"/>
          <p:nvPr/>
        </p:nvSpPr>
        <p:spPr>
          <a:xfrm>
            <a:off x="7067658" y="1649682"/>
            <a:ext cx="207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  </a:t>
            </a:r>
            <a:r>
              <a:rPr lang="pl-PL" dirty="0" err="1"/>
              <a:t>s’s</a:t>
            </a:r>
            <a:r>
              <a:rPr lang="pl-PL" dirty="0"/>
              <a:t> </a:t>
            </a:r>
            <a:r>
              <a:rPr lang="pl-PL" dirty="0" err="1"/>
              <a:t>gain</a:t>
            </a:r>
            <a:r>
              <a:rPr lang="pl-PL" dirty="0"/>
              <a:t> from </a:t>
            </a:r>
            <a:r>
              <a:rPr lang="pl-PL" dirty="0" err="1"/>
              <a:t>shifts</a:t>
            </a:r>
            <a:endParaRPr lang="pl-PL" dirty="0"/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1B0C7176-696A-4364-BF68-035E537E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71" y="3938280"/>
            <a:ext cx="418395" cy="45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48A21F85-9561-4D69-A36A-ECC7793A94F9}"/>
              </a:ext>
            </a:extLst>
          </p:cNvPr>
          <p:cNvSpPr/>
          <p:nvPr/>
        </p:nvSpPr>
        <p:spPr>
          <a:xfrm>
            <a:off x="2130770" y="2211311"/>
            <a:ext cx="228601" cy="213449"/>
          </a:xfrm>
          <a:prstGeom prst="rect">
            <a:avLst/>
          </a:prstGeom>
          <a:solidFill>
            <a:srgbClr val="FF939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5DDD4E64-81AB-436C-BD58-95F87CA827ED}"/>
              </a:ext>
            </a:extLst>
          </p:cNvPr>
          <p:cNvSpPr/>
          <p:nvPr/>
        </p:nvSpPr>
        <p:spPr>
          <a:xfrm>
            <a:off x="1330670" y="1760312"/>
            <a:ext cx="228601" cy="664455"/>
          </a:xfrm>
          <a:prstGeom prst="rect">
            <a:avLst/>
          </a:prstGeom>
          <a:solidFill>
            <a:srgbClr val="FF939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6576C043-BE91-4CAD-A28E-A4DC25BDD981}"/>
              </a:ext>
            </a:extLst>
          </p:cNvPr>
          <p:cNvCxnSpPr>
            <a:cxnSpLocks/>
          </p:cNvCxnSpPr>
          <p:nvPr/>
        </p:nvCxnSpPr>
        <p:spPr>
          <a:xfrm>
            <a:off x="1047030" y="2426361"/>
            <a:ext cx="49699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rostokąt 32">
            <a:extLst>
              <a:ext uri="{FF2B5EF4-FFF2-40B4-BE49-F238E27FC236}">
                <a16:creationId xmlns:a16="http://schemas.microsoft.com/office/drawing/2014/main" id="{DF927E40-B1B3-427C-BC08-09350AC4BBE9}"/>
              </a:ext>
            </a:extLst>
          </p:cNvPr>
          <p:cNvSpPr/>
          <p:nvPr/>
        </p:nvSpPr>
        <p:spPr>
          <a:xfrm>
            <a:off x="6636894" y="2260336"/>
            <a:ext cx="304002" cy="308150"/>
          </a:xfrm>
          <a:prstGeom prst="rect">
            <a:avLst/>
          </a:prstGeom>
          <a:solidFill>
            <a:srgbClr val="FF939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9320EEF9-E0BF-46F4-AC5C-2E030EB5285C}"/>
              </a:ext>
            </a:extLst>
          </p:cNvPr>
          <p:cNvSpPr txBox="1"/>
          <p:nvPr/>
        </p:nvSpPr>
        <p:spPr>
          <a:xfrm>
            <a:off x="7067657" y="2215701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Overflow</a:t>
            </a:r>
            <a:r>
              <a:rPr lang="pl-PL" dirty="0"/>
              <a:t> </a:t>
            </a:r>
            <a:r>
              <a:rPr lang="pl-PL" dirty="0" err="1"/>
              <a:t>points</a:t>
            </a:r>
            <a:endParaRPr lang="pl-PL" dirty="0"/>
          </a:p>
        </p:txBody>
      </p:sp>
      <p:pic>
        <p:nvPicPr>
          <p:cNvPr id="57" name="Picture 5">
            <a:extLst>
              <a:ext uri="{FF2B5EF4-FFF2-40B4-BE49-F238E27FC236}">
                <a16:creationId xmlns:a16="http://schemas.microsoft.com/office/drawing/2014/main" id="{799DBC10-5ADF-4AB4-A8FA-119BAF70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83" y="1720687"/>
            <a:ext cx="284637" cy="30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3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/>
      <p:bldP spid="29" grpId="0" animBg="1"/>
      <p:bldP spid="30" grpId="0" animBg="1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 descr="hvd1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39" y="3525706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oney3-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71359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hvd4-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68" y="5834387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 descr="hvd3-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18" y="4396172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 descr="money1-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871934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Łącznik prosty ze strzałką 20"/>
          <p:cNvCxnSpPr/>
          <p:nvPr/>
        </p:nvCxnSpPr>
        <p:spPr>
          <a:xfrm flipV="1">
            <a:off x="1237050" y="4077072"/>
            <a:ext cx="886678" cy="57160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50" idx="6"/>
          </p:cNvCxnSpPr>
          <p:nvPr/>
        </p:nvCxnSpPr>
        <p:spPr>
          <a:xfrm flipV="1">
            <a:off x="1266992" y="4897591"/>
            <a:ext cx="2582838" cy="4007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1075681" y="5518663"/>
            <a:ext cx="382622" cy="53793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1266992" y="5223822"/>
            <a:ext cx="1720832" cy="83277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2699792" y="4077072"/>
            <a:ext cx="1150038" cy="64533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2546949" y="4326008"/>
            <a:ext cx="727862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flipH="1">
            <a:off x="1951460" y="4355523"/>
            <a:ext cx="394236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H="1">
            <a:off x="3579168" y="5150347"/>
            <a:ext cx="517679" cy="1026940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/>
          <p:nvPr/>
        </p:nvCxnSpPr>
        <p:spPr>
          <a:xfrm flipH="1">
            <a:off x="1951460" y="5005193"/>
            <a:ext cx="1916788" cy="1051407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 flipH="1">
            <a:off x="2037895" y="6310329"/>
            <a:ext cx="1018108" cy="31713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a 49"/>
          <p:cNvSpPr/>
          <p:nvPr/>
        </p:nvSpPr>
        <p:spPr>
          <a:xfrm>
            <a:off x="395536" y="4211506"/>
            <a:ext cx="871456" cy="1452311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ymbol zastępczy zawartości 2">
            <a:extLst>
              <a:ext uri="{FF2B5EF4-FFF2-40B4-BE49-F238E27FC236}">
                <a16:creationId xmlns:a16="http://schemas.microsoft.com/office/drawing/2014/main" id="{CFE2529C-CF00-420E-B811-4342E3BC7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Copeland</a:t>
            </a:r>
            <a:r>
              <a:rPr lang="pl-PL" sz="2000" b="1" dirty="0"/>
              <a:t> </a:t>
            </a:r>
            <a:r>
              <a:rPr lang="pl-PL" sz="2000" b="1" dirty="0" err="1"/>
              <a:t>Rule</a:t>
            </a:r>
            <a:endParaRPr lang="pl-PL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90D97-5CC0-4766-854C-457E46355E68}"/>
              </a:ext>
            </a:extLst>
          </p:cNvPr>
          <p:cNvSpPr txBox="1"/>
          <p:nvPr/>
        </p:nvSpPr>
        <p:spPr>
          <a:xfrm>
            <a:off x="661246" y="360881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4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D4031B-9D22-4027-98B0-E02B7DD75881}"/>
              </a:ext>
            </a:extLst>
          </p:cNvPr>
          <p:cNvSpPr txBox="1"/>
          <p:nvPr/>
        </p:nvSpPr>
        <p:spPr>
          <a:xfrm>
            <a:off x="2668264" y="32025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3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29ACA7-6830-4466-A780-840E7E34D0AF}"/>
              </a:ext>
            </a:extLst>
          </p:cNvPr>
          <p:cNvSpPr txBox="1"/>
          <p:nvPr/>
        </p:nvSpPr>
        <p:spPr>
          <a:xfrm>
            <a:off x="4212227" y="3964716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0.5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FD131A-4C87-46B3-A8ED-691DCA14B459}"/>
              </a:ext>
            </a:extLst>
          </p:cNvPr>
          <p:cNvSpPr txBox="1"/>
          <p:nvPr/>
        </p:nvSpPr>
        <p:spPr>
          <a:xfrm>
            <a:off x="3607627" y="61476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1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DBCE24-31D6-489C-A808-43159C0C58AD}"/>
              </a:ext>
            </a:extLst>
          </p:cNvPr>
          <p:cNvSpPr txBox="1"/>
          <p:nvPr/>
        </p:nvSpPr>
        <p:spPr>
          <a:xfrm>
            <a:off x="1100086" y="6154020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0.5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4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3" grpId="0"/>
      <p:bldP spid="34" grpId="0"/>
      <p:bldP spid="35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58E228-16C3-4669-92B3-196EC9B5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/>
              <a:t>Sneak</a:t>
            </a:r>
            <a:r>
              <a:rPr lang="pl-PL" dirty="0"/>
              <a:t> Preview: PTAS for </a:t>
            </a:r>
            <a:r>
              <a:rPr lang="pl-PL" dirty="0" err="1"/>
              <a:t>Borda</a:t>
            </a:r>
            <a:r>
              <a:rPr lang="pl-PL" dirty="0"/>
              <a:t> with Unit </a:t>
            </a:r>
            <a:r>
              <a:rPr lang="pl-PL" dirty="0" err="1"/>
              <a:t>Prices</a:t>
            </a:r>
            <a:endParaRPr lang="pl-PL" dirty="0"/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87F97E89-6799-44E0-9A81-C1890010B391}"/>
              </a:ext>
            </a:extLst>
          </p:cNvPr>
          <p:cNvCxnSpPr/>
          <p:nvPr/>
        </p:nvCxnSpPr>
        <p:spPr>
          <a:xfrm rot="5400000" flipH="1" flipV="1">
            <a:off x="-306835" y="2827906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0A95D6B7-AC88-4F01-9564-83805AA2C613}"/>
              </a:ext>
            </a:extLst>
          </p:cNvPr>
          <p:cNvCxnSpPr/>
          <p:nvPr/>
        </p:nvCxnSpPr>
        <p:spPr>
          <a:xfrm>
            <a:off x="759171" y="3895500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>
            <a:extLst>
              <a:ext uri="{FF2B5EF4-FFF2-40B4-BE49-F238E27FC236}">
                <a16:creationId xmlns:a16="http://schemas.microsoft.com/office/drawing/2014/main" id="{200A40E4-2731-46DD-B3F5-CFB2A7022DE8}"/>
              </a:ext>
            </a:extLst>
          </p:cNvPr>
          <p:cNvSpPr/>
          <p:nvPr/>
        </p:nvSpPr>
        <p:spPr>
          <a:xfrm>
            <a:off x="3959571" y="3057300"/>
            <a:ext cx="2286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01C89D3-5689-4404-AADC-949B3D44AA9E}"/>
              </a:ext>
            </a:extLst>
          </p:cNvPr>
          <p:cNvSpPr/>
          <p:nvPr/>
        </p:nvSpPr>
        <p:spPr>
          <a:xfrm>
            <a:off x="2130771" y="2424760"/>
            <a:ext cx="228600" cy="147074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79E82B4-022D-4C5F-B421-6532D76ED5D7}"/>
              </a:ext>
            </a:extLst>
          </p:cNvPr>
          <p:cNvSpPr/>
          <p:nvPr/>
        </p:nvSpPr>
        <p:spPr>
          <a:xfrm>
            <a:off x="4873971" y="3362100"/>
            <a:ext cx="228600" cy="5334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1FD96CC-5878-43DE-A74F-5A503548BC47}"/>
              </a:ext>
            </a:extLst>
          </p:cNvPr>
          <p:cNvSpPr/>
          <p:nvPr/>
        </p:nvSpPr>
        <p:spPr>
          <a:xfrm>
            <a:off x="1330671" y="2424760"/>
            <a:ext cx="225424" cy="147074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FB92B94-1509-4437-B6D8-B5030C138750}"/>
              </a:ext>
            </a:extLst>
          </p:cNvPr>
          <p:cNvSpPr/>
          <p:nvPr/>
        </p:nvSpPr>
        <p:spPr>
          <a:xfrm>
            <a:off x="3045171" y="2828700"/>
            <a:ext cx="228600" cy="10668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ole tekstowe 44">
            <a:extLst>
              <a:ext uri="{FF2B5EF4-FFF2-40B4-BE49-F238E27FC236}">
                <a16:creationId xmlns:a16="http://schemas.microsoft.com/office/drawing/2014/main" id="{402F1A3F-891E-43E4-B7C7-7936CA74C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571" y="3895500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 dirty="0"/>
              <a:t>c</a:t>
            </a:r>
            <a:r>
              <a:rPr lang="pl-PL" altLang="pl-PL" sz="1400" baseline="-25000" dirty="0"/>
              <a:t>1</a:t>
            </a:r>
            <a:endParaRPr lang="en-US" altLang="pl-PL" sz="1400" baseline="-25000" dirty="0"/>
          </a:p>
        </p:txBody>
      </p:sp>
      <p:sp>
        <p:nvSpPr>
          <p:cNvPr id="12" name="pole tekstowe 45">
            <a:extLst>
              <a:ext uri="{FF2B5EF4-FFF2-40B4-BE49-F238E27FC236}">
                <a16:creationId xmlns:a16="http://schemas.microsoft.com/office/drawing/2014/main" id="{79401015-8994-4BFA-A8C3-C8F63182E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971" y="3895500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 dirty="0"/>
              <a:t>p</a:t>
            </a:r>
            <a:endParaRPr lang="en-US" altLang="pl-PL" sz="1400" baseline="-25000" dirty="0"/>
          </a:p>
        </p:txBody>
      </p:sp>
      <p:sp>
        <p:nvSpPr>
          <p:cNvPr id="13" name="pole tekstowe 46">
            <a:extLst>
              <a:ext uri="{FF2B5EF4-FFF2-40B4-BE49-F238E27FC236}">
                <a16:creationId xmlns:a16="http://schemas.microsoft.com/office/drawing/2014/main" id="{4488D4D8-C0DE-43DD-AADC-37E1738F8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5171" y="3895500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 dirty="0"/>
              <a:t>c</a:t>
            </a:r>
            <a:r>
              <a:rPr lang="pl-PL" altLang="pl-PL" sz="1400" baseline="-25000" dirty="0"/>
              <a:t>3</a:t>
            </a:r>
            <a:endParaRPr lang="en-US" altLang="pl-PL" sz="1400" baseline="-25000" dirty="0"/>
          </a:p>
        </p:txBody>
      </p:sp>
      <p:sp>
        <p:nvSpPr>
          <p:cNvPr id="14" name="pole tekstowe 47">
            <a:extLst>
              <a:ext uri="{FF2B5EF4-FFF2-40B4-BE49-F238E27FC236}">
                <a16:creationId xmlns:a16="http://schemas.microsoft.com/office/drawing/2014/main" id="{C5A75E5B-DFF1-419D-899D-031356EB7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571" y="3895500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 dirty="0"/>
              <a:t>c</a:t>
            </a:r>
            <a:r>
              <a:rPr lang="pl-PL" altLang="pl-PL" sz="1400" baseline="-25000" dirty="0"/>
              <a:t>4</a:t>
            </a:r>
            <a:endParaRPr lang="en-US" altLang="pl-PL" sz="1400" baseline="-25000" dirty="0"/>
          </a:p>
        </p:txBody>
      </p:sp>
      <p:sp>
        <p:nvSpPr>
          <p:cNvPr id="15" name="pole tekstowe 48">
            <a:extLst>
              <a:ext uri="{FF2B5EF4-FFF2-40B4-BE49-F238E27FC236}">
                <a16:creationId xmlns:a16="http://schemas.microsoft.com/office/drawing/2014/main" id="{1E1A51AC-4F89-4BD6-A3F6-DC987CE78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771" y="3895500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 dirty="0"/>
              <a:t>c</a:t>
            </a:r>
            <a:r>
              <a:rPr lang="pl-PL" altLang="pl-PL" sz="1400" baseline="-25000" dirty="0"/>
              <a:t>2</a:t>
            </a:r>
            <a:endParaRPr lang="en-US" altLang="pl-PL" sz="1400" baseline="-250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2FF19FE-34EF-49C7-824A-213FCEDAAE67}"/>
              </a:ext>
            </a:extLst>
          </p:cNvPr>
          <p:cNvSpPr txBox="1"/>
          <p:nvPr/>
        </p:nvSpPr>
        <p:spPr>
          <a:xfrm rot="16200000">
            <a:off x="-50664" y="2681374"/>
            <a:ext cx="129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Borda</a:t>
            </a:r>
            <a:r>
              <a:rPr lang="pl-PL" dirty="0"/>
              <a:t> </a:t>
            </a:r>
            <a:r>
              <a:rPr lang="pl-PL" dirty="0" err="1"/>
              <a:t>score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5267D5C-87F1-481E-BA52-20ECBFD042D5}"/>
              </a:ext>
            </a:extLst>
          </p:cNvPr>
          <p:cNvSpPr txBox="1"/>
          <p:nvPr/>
        </p:nvSpPr>
        <p:spPr>
          <a:xfrm>
            <a:off x="1961430" y="4428900"/>
            <a:ext cx="285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Candidates</a:t>
            </a:r>
            <a:r>
              <a:rPr lang="pl-PL" dirty="0"/>
              <a:t> (</a:t>
            </a:r>
            <a:r>
              <a:rPr lang="pl-PL" dirty="0" err="1"/>
              <a:t>sorted</a:t>
            </a:r>
            <a:r>
              <a:rPr lang="pl-PL" dirty="0"/>
              <a:t> by </a:t>
            </a:r>
            <a:r>
              <a:rPr lang="pl-PL" dirty="0" err="1"/>
              <a:t>score</a:t>
            </a:r>
            <a:r>
              <a:rPr lang="pl-PL" dirty="0"/>
              <a:t>)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D682A115-0AA0-4B2A-9512-2B01BA5DEDD7}"/>
              </a:ext>
            </a:extLst>
          </p:cNvPr>
          <p:cNvSpPr/>
          <p:nvPr/>
        </p:nvSpPr>
        <p:spPr>
          <a:xfrm>
            <a:off x="5521671" y="3587722"/>
            <a:ext cx="228600" cy="307778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pole tekstowe 47">
            <a:extLst>
              <a:ext uri="{FF2B5EF4-FFF2-40B4-BE49-F238E27FC236}">
                <a16:creationId xmlns:a16="http://schemas.microsoft.com/office/drawing/2014/main" id="{E57ACA9B-0BB6-424A-B918-BF9BFEB5E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621" y="3895500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 dirty="0"/>
              <a:t>c</a:t>
            </a:r>
            <a:r>
              <a:rPr lang="pl-PL" altLang="pl-PL" sz="1400" baseline="-25000" dirty="0"/>
              <a:t>5</a:t>
            </a:r>
            <a:endParaRPr lang="en-US" altLang="pl-PL" sz="1400" baseline="-25000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E946C5AA-1984-4578-89B1-5B7376E7ED25}"/>
              </a:ext>
            </a:extLst>
          </p:cNvPr>
          <p:cNvSpPr/>
          <p:nvPr/>
        </p:nvSpPr>
        <p:spPr>
          <a:xfrm>
            <a:off x="4873971" y="2426361"/>
            <a:ext cx="228600" cy="935739"/>
          </a:xfrm>
          <a:prstGeom prst="rect">
            <a:avLst/>
          </a:prstGeom>
          <a:solidFill>
            <a:srgbClr val="92D05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A3517734-6EF0-4C29-96D8-25CA5F1EAC20}"/>
              </a:ext>
            </a:extLst>
          </p:cNvPr>
          <p:cNvSpPr/>
          <p:nvPr/>
        </p:nvSpPr>
        <p:spPr>
          <a:xfrm>
            <a:off x="6641084" y="1215839"/>
            <a:ext cx="304002" cy="308161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A2E4119-E335-4B97-88B6-21502505F2CF}"/>
              </a:ext>
            </a:extLst>
          </p:cNvPr>
          <p:cNvSpPr txBox="1"/>
          <p:nvPr/>
        </p:nvSpPr>
        <p:spPr>
          <a:xfrm>
            <a:off x="7067658" y="1154668"/>
            <a:ext cx="155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Original</a:t>
            </a:r>
            <a:r>
              <a:rPr lang="pl-PL" dirty="0"/>
              <a:t> </a:t>
            </a:r>
            <a:r>
              <a:rPr lang="pl-PL" dirty="0" err="1"/>
              <a:t>scores</a:t>
            </a:r>
            <a:endParaRPr lang="pl-PL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C7B20F9B-9DF2-41E4-B84C-414BE8FAA346}"/>
              </a:ext>
            </a:extLst>
          </p:cNvPr>
          <p:cNvSpPr/>
          <p:nvPr/>
        </p:nvSpPr>
        <p:spPr>
          <a:xfrm>
            <a:off x="6636894" y="1739843"/>
            <a:ext cx="304002" cy="308161"/>
          </a:xfrm>
          <a:prstGeom prst="rect">
            <a:avLst/>
          </a:prstGeom>
          <a:solidFill>
            <a:srgbClr val="92D05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1C55D238-D193-49D2-8E37-2D84DB5F439D}"/>
              </a:ext>
            </a:extLst>
          </p:cNvPr>
          <p:cNvSpPr txBox="1"/>
          <p:nvPr/>
        </p:nvSpPr>
        <p:spPr>
          <a:xfrm>
            <a:off x="7067658" y="1649682"/>
            <a:ext cx="207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  </a:t>
            </a:r>
            <a:r>
              <a:rPr lang="pl-PL" dirty="0" err="1"/>
              <a:t>s’s</a:t>
            </a:r>
            <a:r>
              <a:rPr lang="pl-PL" dirty="0"/>
              <a:t> </a:t>
            </a:r>
            <a:r>
              <a:rPr lang="pl-PL" dirty="0" err="1"/>
              <a:t>gain</a:t>
            </a:r>
            <a:r>
              <a:rPr lang="pl-PL" dirty="0"/>
              <a:t> from </a:t>
            </a:r>
            <a:r>
              <a:rPr lang="pl-PL" dirty="0" err="1"/>
              <a:t>shifts</a:t>
            </a:r>
            <a:endParaRPr lang="pl-PL" dirty="0"/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1B0C7176-696A-4364-BF68-035E537E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71" y="3938280"/>
            <a:ext cx="418395" cy="45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48A21F85-9561-4D69-A36A-ECC7793A94F9}"/>
              </a:ext>
            </a:extLst>
          </p:cNvPr>
          <p:cNvSpPr/>
          <p:nvPr/>
        </p:nvSpPr>
        <p:spPr>
          <a:xfrm>
            <a:off x="2130770" y="2211311"/>
            <a:ext cx="228601" cy="213449"/>
          </a:xfrm>
          <a:prstGeom prst="rect">
            <a:avLst/>
          </a:prstGeom>
          <a:solidFill>
            <a:srgbClr val="FF939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5DDD4E64-81AB-436C-BD58-95F87CA827ED}"/>
              </a:ext>
            </a:extLst>
          </p:cNvPr>
          <p:cNvSpPr/>
          <p:nvPr/>
        </p:nvSpPr>
        <p:spPr>
          <a:xfrm>
            <a:off x="1330670" y="1760312"/>
            <a:ext cx="228601" cy="664455"/>
          </a:xfrm>
          <a:prstGeom prst="rect">
            <a:avLst/>
          </a:prstGeom>
          <a:solidFill>
            <a:srgbClr val="FF939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6576C043-BE91-4CAD-A28E-A4DC25BDD981}"/>
              </a:ext>
            </a:extLst>
          </p:cNvPr>
          <p:cNvCxnSpPr>
            <a:cxnSpLocks/>
          </p:cNvCxnSpPr>
          <p:nvPr/>
        </p:nvCxnSpPr>
        <p:spPr>
          <a:xfrm>
            <a:off x="1047030" y="2426361"/>
            <a:ext cx="49699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rostokąt 32">
            <a:extLst>
              <a:ext uri="{FF2B5EF4-FFF2-40B4-BE49-F238E27FC236}">
                <a16:creationId xmlns:a16="http://schemas.microsoft.com/office/drawing/2014/main" id="{DF927E40-B1B3-427C-BC08-09350AC4BBE9}"/>
              </a:ext>
            </a:extLst>
          </p:cNvPr>
          <p:cNvSpPr/>
          <p:nvPr/>
        </p:nvSpPr>
        <p:spPr>
          <a:xfrm>
            <a:off x="6636894" y="2260336"/>
            <a:ext cx="304002" cy="308150"/>
          </a:xfrm>
          <a:prstGeom prst="rect">
            <a:avLst/>
          </a:prstGeom>
          <a:solidFill>
            <a:srgbClr val="FF939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9320EEF9-E0BF-46F4-AC5C-2E030EB5285C}"/>
              </a:ext>
            </a:extLst>
          </p:cNvPr>
          <p:cNvSpPr txBox="1"/>
          <p:nvPr/>
        </p:nvSpPr>
        <p:spPr>
          <a:xfrm>
            <a:off x="7067657" y="2215701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Overflow</a:t>
            </a:r>
            <a:r>
              <a:rPr lang="pl-PL" dirty="0"/>
              <a:t> </a:t>
            </a:r>
            <a:r>
              <a:rPr lang="pl-PL" dirty="0" err="1"/>
              <a:t>points</a:t>
            </a:r>
            <a:endParaRPr lang="pl-PL" dirty="0"/>
          </a:p>
        </p:txBody>
      </p:sp>
      <p:pic>
        <p:nvPicPr>
          <p:cNvPr id="57" name="Picture 5">
            <a:extLst>
              <a:ext uri="{FF2B5EF4-FFF2-40B4-BE49-F238E27FC236}">
                <a16:creationId xmlns:a16="http://schemas.microsoft.com/office/drawing/2014/main" id="{799DBC10-5ADF-4AB4-A8FA-119BAF70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83" y="1720687"/>
            <a:ext cx="284637" cy="30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1CC55C4-184A-4F95-8709-103A6C3148FB}"/>
              </a:ext>
            </a:extLst>
          </p:cNvPr>
          <p:cNvSpPr txBox="1"/>
          <p:nvPr/>
        </p:nvSpPr>
        <p:spPr>
          <a:xfrm>
            <a:off x="6283671" y="2755730"/>
            <a:ext cx="2690410" cy="1200329"/>
          </a:xfrm>
          <a:prstGeom prst="rect">
            <a:avLst/>
          </a:prstGeom>
          <a:noFill/>
          <a:ln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Lemma:</a:t>
            </a:r>
            <a:r>
              <a:rPr lang="pl-PL" dirty="0"/>
              <a:t> In a </a:t>
            </a:r>
            <a:r>
              <a:rPr lang="pl-PL" dirty="0" err="1"/>
              <a:t>successful</a:t>
            </a:r>
            <a:r>
              <a:rPr lang="pl-PL" dirty="0"/>
              <a:t> </a:t>
            </a:r>
            <a:r>
              <a:rPr lang="pl-PL" dirty="0" err="1"/>
              <a:t>shift</a:t>
            </a:r>
            <a:r>
              <a:rPr lang="pl-PL" dirty="0"/>
              <a:t> </a:t>
            </a:r>
            <a:r>
              <a:rPr lang="pl-PL" dirty="0" err="1"/>
              <a:t>bribery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must</a:t>
            </a:r>
            <a:r>
              <a:rPr lang="pl-PL" dirty="0"/>
              <a:t> </a:t>
            </a:r>
            <a:r>
              <a:rPr lang="pl-PL" dirty="0" err="1"/>
              <a:t>hold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:</a:t>
            </a:r>
          </a:p>
          <a:p>
            <a:r>
              <a:rPr lang="pl-PL" dirty="0"/>
              <a:t>                       ≥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4F4E2B94-514C-4E08-A140-32186C0AE9E7}"/>
              </a:ext>
            </a:extLst>
          </p:cNvPr>
          <p:cNvSpPr/>
          <p:nvPr/>
        </p:nvSpPr>
        <p:spPr>
          <a:xfrm>
            <a:off x="7186366" y="3584626"/>
            <a:ext cx="304002" cy="308161"/>
          </a:xfrm>
          <a:prstGeom prst="rect">
            <a:avLst/>
          </a:prstGeom>
          <a:solidFill>
            <a:srgbClr val="92D05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E1AAA03B-4040-4405-90A0-BD42271DBB49}"/>
              </a:ext>
            </a:extLst>
          </p:cNvPr>
          <p:cNvSpPr/>
          <p:nvPr/>
        </p:nvSpPr>
        <p:spPr>
          <a:xfrm>
            <a:off x="7745363" y="3584626"/>
            <a:ext cx="304002" cy="308150"/>
          </a:xfrm>
          <a:prstGeom prst="rect">
            <a:avLst/>
          </a:prstGeom>
          <a:solidFill>
            <a:srgbClr val="FF939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C86EFDE6-9CFD-4B85-8905-A688B98B6C68}"/>
              </a:ext>
            </a:extLst>
          </p:cNvPr>
          <p:cNvSpPr txBox="1"/>
          <p:nvPr/>
        </p:nvSpPr>
        <p:spPr>
          <a:xfrm>
            <a:off x="6283671" y="4062654"/>
            <a:ext cx="2690410" cy="2646878"/>
          </a:xfrm>
          <a:prstGeom prst="rect">
            <a:avLst/>
          </a:prstGeom>
          <a:noFill/>
          <a:ln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err="1"/>
              <a:t>Algorithm</a:t>
            </a:r>
            <a:r>
              <a:rPr lang="pl-PL" b="1" dirty="0"/>
              <a:t>: </a:t>
            </a:r>
            <a:r>
              <a:rPr lang="pl-PL" sz="1600" dirty="0" err="1"/>
              <a:t>Guess</a:t>
            </a:r>
            <a:r>
              <a:rPr lang="pl-PL" sz="1600" dirty="0"/>
              <a:t> a </a:t>
            </a:r>
            <a:r>
              <a:rPr lang="pl-PL" sz="1600" dirty="0" err="1"/>
              <a:t>number</a:t>
            </a:r>
            <a:r>
              <a:rPr lang="pl-PL" sz="1600" dirty="0"/>
              <a:t> </a:t>
            </a:r>
            <a:r>
              <a:rPr lang="pl-PL" sz="1600" i="1" dirty="0"/>
              <a:t>k</a:t>
            </a:r>
            <a:r>
              <a:rPr lang="pl-PL" sz="1600" dirty="0"/>
              <a:t> of </a:t>
            </a:r>
            <a:r>
              <a:rPr lang="pl-PL" sz="1600" dirty="0" err="1"/>
              <a:t>shifts</a:t>
            </a:r>
            <a:r>
              <a:rPr lang="pl-PL" sz="1600" dirty="0"/>
              <a:t> of        </a:t>
            </a:r>
            <a:r>
              <a:rPr lang="pl-PL" sz="1600" dirty="0" err="1"/>
              <a:t>that</a:t>
            </a:r>
            <a:r>
              <a:rPr lang="pl-PL" sz="1600" dirty="0"/>
              <a:t> </a:t>
            </a:r>
            <a:r>
              <a:rPr lang="pl-PL" sz="1600" dirty="0" err="1"/>
              <a:t>satifsy</a:t>
            </a:r>
            <a:r>
              <a:rPr lang="pl-PL" sz="1600" dirty="0"/>
              <a:t> the lemma. </a:t>
            </a:r>
          </a:p>
          <a:p>
            <a:pPr marL="342900" indent="-342900">
              <a:buAutoNum type="arabicPeriod"/>
            </a:pPr>
            <a:r>
              <a:rPr lang="pl-PL" sz="1600" dirty="0" err="1"/>
              <a:t>Let</a:t>
            </a:r>
            <a:r>
              <a:rPr lang="pl-PL" sz="1600" dirty="0"/>
              <a:t> </a:t>
            </a:r>
            <a:r>
              <a:rPr lang="pl-PL" sz="1600" dirty="0" err="1"/>
              <a:t>C</a:t>
            </a:r>
            <a:r>
              <a:rPr lang="pl-PL" sz="1600" baseline="-25000" dirty="0" err="1"/>
              <a:t>bad</a:t>
            </a:r>
            <a:r>
              <a:rPr lang="pl-PL" sz="1600" dirty="0"/>
              <a:t> be the </a:t>
            </a:r>
            <a:r>
              <a:rPr lang="pl-PL" sz="1600" dirty="0" err="1"/>
              <a:t>candidates</a:t>
            </a:r>
            <a:r>
              <a:rPr lang="pl-PL" sz="1600" dirty="0"/>
              <a:t> with </a:t>
            </a:r>
            <a:r>
              <a:rPr lang="pl-PL" sz="1600" dirty="0" err="1"/>
              <a:t>overflow</a:t>
            </a:r>
            <a:r>
              <a:rPr lang="pl-PL" sz="1600" dirty="0"/>
              <a:t> </a:t>
            </a:r>
            <a:r>
              <a:rPr lang="pl-PL" sz="1600" dirty="0" err="1"/>
              <a:t>points</a:t>
            </a:r>
            <a:r>
              <a:rPr lang="pl-PL" sz="1600" dirty="0"/>
              <a:t>, </a:t>
            </a:r>
            <a:r>
              <a:rPr lang="pl-PL" sz="1600" dirty="0" err="1"/>
              <a:t>assuming</a:t>
            </a:r>
            <a:r>
              <a:rPr lang="pl-PL" sz="1600" dirty="0"/>
              <a:t> we </a:t>
            </a:r>
            <a:r>
              <a:rPr lang="pl-PL" sz="1600" dirty="0" err="1"/>
              <a:t>make</a:t>
            </a:r>
            <a:r>
              <a:rPr lang="pl-PL" sz="1600" dirty="0"/>
              <a:t> (1+</a:t>
            </a:r>
            <a:r>
              <a:rPr lang="el-GR" sz="1600" dirty="0"/>
              <a:t>ε</a:t>
            </a:r>
            <a:r>
              <a:rPr lang="pl-PL" sz="1600" dirty="0"/>
              <a:t>)k </a:t>
            </a:r>
            <a:r>
              <a:rPr lang="pl-PL" sz="1600" dirty="0" err="1"/>
              <a:t>shifts</a:t>
            </a:r>
            <a:r>
              <a:rPr lang="pl-PL" sz="1600" dirty="0"/>
              <a:t>. </a:t>
            </a:r>
            <a:r>
              <a:rPr lang="pl-PL" sz="1600" dirty="0" err="1"/>
              <a:t>Find</a:t>
            </a:r>
            <a:r>
              <a:rPr lang="pl-PL" sz="1600" dirty="0"/>
              <a:t> </a:t>
            </a:r>
            <a:r>
              <a:rPr lang="pl-PL" sz="1600" dirty="0" err="1"/>
              <a:t>optimal</a:t>
            </a:r>
            <a:r>
              <a:rPr lang="pl-PL" sz="1600" dirty="0"/>
              <a:t> </a:t>
            </a:r>
            <a:r>
              <a:rPr lang="pl-PL" sz="1600" dirty="0" err="1"/>
              <a:t>cost</a:t>
            </a:r>
            <a:r>
              <a:rPr lang="pl-PL" sz="1600" dirty="0"/>
              <a:t> of </a:t>
            </a:r>
            <a:r>
              <a:rPr lang="pl-PL" sz="1600" dirty="0" err="1"/>
              <a:t>beating</a:t>
            </a:r>
            <a:r>
              <a:rPr lang="pl-PL" sz="1600" dirty="0"/>
              <a:t> </a:t>
            </a:r>
            <a:r>
              <a:rPr lang="pl-PL" sz="1600" dirty="0" err="1"/>
              <a:t>them</a:t>
            </a:r>
            <a:r>
              <a:rPr lang="pl-PL" sz="1600" dirty="0"/>
              <a:t> (DP)</a:t>
            </a:r>
          </a:p>
          <a:p>
            <a:pPr marL="342900" indent="-342900">
              <a:buAutoNum type="arabicPeriod"/>
            </a:pPr>
            <a:r>
              <a:rPr lang="pl-PL" sz="1600" dirty="0" err="1"/>
              <a:t>Make</a:t>
            </a:r>
            <a:r>
              <a:rPr lang="pl-PL" sz="1600" dirty="0"/>
              <a:t> </a:t>
            </a:r>
            <a:r>
              <a:rPr lang="pl-PL" sz="1600" dirty="0" err="1"/>
              <a:t>additional</a:t>
            </a:r>
            <a:r>
              <a:rPr lang="pl-PL" sz="1600" dirty="0"/>
              <a:t> </a:t>
            </a:r>
            <a:r>
              <a:rPr lang="pl-PL" sz="1600" dirty="0" err="1"/>
              <a:t>shifts</a:t>
            </a:r>
            <a:r>
              <a:rPr lang="pl-PL" sz="1600" dirty="0"/>
              <a:t>, to </a:t>
            </a:r>
            <a:r>
              <a:rPr lang="pl-PL" sz="1600" dirty="0" err="1"/>
              <a:t>ensure</a:t>
            </a:r>
            <a:r>
              <a:rPr lang="pl-PL" sz="1600" dirty="0"/>
              <a:t> (1+</a:t>
            </a:r>
            <a:r>
              <a:rPr lang="el-GR" sz="1600" dirty="0"/>
              <a:t>ε</a:t>
            </a:r>
            <a:r>
              <a:rPr lang="pl-PL" sz="1600" dirty="0"/>
              <a:t>)k </a:t>
            </a:r>
            <a:r>
              <a:rPr lang="pl-PL" sz="1600" dirty="0" err="1"/>
              <a:t>shifts</a:t>
            </a:r>
            <a:r>
              <a:rPr lang="pl-PL" sz="1600" dirty="0"/>
              <a:t>.</a:t>
            </a:r>
          </a:p>
        </p:txBody>
      </p:sp>
      <p:pic>
        <p:nvPicPr>
          <p:cNvPr id="37" name="Picture 5">
            <a:extLst>
              <a:ext uri="{FF2B5EF4-FFF2-40B4-BE49-F238E27FC236}">
                <a16:creationId xmlns:a16="http://schemas.microsoft.com/office/drawing/2014/main" id="{A6211098-1A6C-422A-AA3F-77FC43081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45" y="4384614"/>
            <a:ext cx="284637" cy="30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Strzałka: w lewo 25">
            <a:extLst>
              <a:ext uri="{FF2B5EF4-FFF2-40B4-BE49-F238E27FC236}">
                <a16:creationId xmlns:a16="http://schemas.microsoft.com/office/drawing/2014/main" id="{4815274A-883E-4D78-BB9C-36FE8E2B32A7}"/>
              </a:ext>
            </a:extLst>
          </p:cNvPr>
          <p:cNvSpPr/>
          <p:nvPr/>
        </p:nvSpPr>
        <p:spPr>
          <a:xfrm>
            <a:off x="5254971" y="5468698"/>
            <a:ext cx="876300" cy="358804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073B5CD8-BDBF-441C-9B31-C4F9D1B2DD4C}"/>
              </a:ext>
            </a:extLst>
          </p:cNvPr>
          <p:cNvSpPr txBox="1"/>
          <p:nvPr/>
        </p:nvSpPr>
        <p:spPr>
          <a:xfrm>
            <a:off x="2231514" y="5217213"/>
            <a:ext cx="2908244" cy="861774"/>
          </a:xfrm>
          <a:prstGeom prst="rect">
            <a:avLst/>
          </a:prstGeom>
          <a:noFill/>
          <a:ln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Trick: </a:t>
            </a:r>
            <a:r>
              <a:rPr lang="pl-PL" sz="1600" dirty="0"/>
              <a:t>The DP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exponential</a:t>
            </a:r>
            <a:r>
              <a:rPr lang="pl-PL" sz="1600" dirty="0"/>
              <a:t>, but </a:t>
            </a:r>
            <a:r>
              <a:rPr lang="pl-PL" sz="1600" dirty="0" err="1"/>
              <a:t>due</a:t>
            </a:r>
            <a:r>
              <a:rPr lang="pl-PL" sz="1600" dirty="0"/>
              <a:t> to the </a:t>
            </a:r>
            <a:r>
              <a:rPr lang="pl-PL" sz="1600" dirty="0" err="1"/>
              <a:t>lamma</a:t>
            </a:r>
            <a:r>
              <a:rPr lang="pl-PL" sz="1600" dirty="0"/>
              <a:t> |</a:t>
            </a:r>
            <a:r>
              <a:rPr lang="pl-PL" sz="1600" dirty="0" err="1"/>
              <a:t>C</a:t>
            </a:r>
            <a:r>
              <a:rPr lang="pl-PL" sz="1600" baseline="-25000" dirty="0" err="1"/>
              <a:t>bad</a:t>
            </a:r>
            <a:r>
              <a:rPr lang="pl-PL" sz="1600" dirty="0"/>
              <a:t>|</a:t>
            </a:r>
            <a:r>
              <a:rPr lang="pl-PL" sz="1600" baseline="-25000" dirty="0"/>
              <a:t> </a:t>
            </a:r>
            <a:r>
              <a:rPr lang="pl-PL" sz="1600" dirty="0"/>
              <a:t>≤ 1/</a:t>
            </a:r>
            <a:r>
              <a:rPr lang="el-GR" sz="1600" dirty="0"/>
              <a:t>ε</a:t>
            </a:r>
            <a:r>
              <a:rPr lang="pl-PL" sz="1600" dirty="0"/>
              <a:t> , </a:t>
            </a:r>
            <a:r>
              <a:rPr lang="pl-PL" sz="1600" dirty="0" err="1"/>
              <a:t>so</a:t>
            </a:r>
            <a:r>
              <a:rPr lang="pl-PL" sz="1600" dirty="0"/>
              <a:t> we </a:t>
            </a:r>
            <a:r>
              <a:rPr lang="pl-PL" sz="1600" dirty="0" err="1"/>
              <a:t>manage</a:t>
            </a:r>
            <a:r>
              <a:rPr lang="pl-PL" sz="1600" dirty="0"/>
              <a:t> </a:t>
            </a:r>
            <a:r>
              <a:rPr lang="pl-PL" sz="1600" dirty="0">
                <a:sym typeface="Wingdings" panose="05000000000000000000" pitchFamily="2" charset="2"/>
              </a:rPr>
              <a:t>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5778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787 C 0.03142 -0.00856 0.06198 -0.03379 0.09444 -0.04143 C 0.12725 -0.04884 0.16458 -0.0662 0.19461 -0.03657 C 0.2243 -0.00671 0.24722 0.07917 0.27361 0.13727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1" y="3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417 C 0.05277 -0.02986 0.1125 -0.08078 0.15902 -0.09791 C 0.20573 -0.11481 0.25329 -0.1662 0.28003 -0.09791 L 0.36111 0.10695 " pathEditMode="relative" rAng="0" ptsTypes="AAAA">
                                      <p:cBhvr>
                                        <p:cTn id="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" grpId="0" animBg="1"/>
      <p:bldP spid="32" grpId="0" animBg="1"/>
      <p:bldP spid="35" grpId="0" animBg="1"/>
      <p:bldP spid="36" grpId="0" animBg="1"/>
      <p:bldP spid="26" grpId="0" animBg="1"/>
      <p:bldP spid="38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D181E3-BC4F-4F3F-9651-D86CA4C4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91543"/>
            <a:ext cx="8229600" cy="720080"/>
          </a:xfrm>
        </p:spPr>
        <p:txBody>
          <a:bodyPr/>
          <a:lstStyle/>
          <a:p>
            <a:pPr algn="ctr"/>
            <a:r>
              <a:rPr lang="pl-PL" dirty="0"/>
              <a:t>PTAS for </a:t>
            </a:r>
            <a:r>
              <a:rPr lang="pl-PL" dirty="0" err="1"/>
              <a:t>Positional</a:t>
            </a:r>
            <a:r>
              <a:rPr lang="pl-PL" dirty="0"/>
              <a:t> </a:t>
            </a:r>
            <a:r>
              <a:rPr lang="pl-PL" dirty="0" err="1"/>
              <a:t>Scoring</a:t>
            </a:r>
            <a:r>
              <a:rPr lang="pl-PL" dirty="0"/>
              <a:t> </a:t>
            </a:r>
            <a:r>
              <a:rPr lang="pl-PL" dirty="0" err="1"/>
              <a:t>Rules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B4A0B38-7706-4C52-ADAC-ED77B355FC1E}"/>
              </a:ext>
            </a:extLst>
          </p:cNvPr>
          <p:cNvSpPr txBox="1"/>
          <p:nvPr/>
        </p:nvSpPr>
        <p:spPr>
          <a:xfrm>
            <a:off x="487028" y="1729194"/>
            <a:ext cx="2779955" cy="2154436"/>
          </a:xfrm>
          <a:prstGeom prst="rect">
            <a:avLst/>
          </a:prstGeom>
          <a:noFill/>
          <a:ln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err="1"/>
              <a:t>Complications</a:t>
            </a:r>
            <a:r>
              <a:rPr lang="pl-PL" b="1" dirty="0"/>
              <a:t>: </a:t>
            </a:r>
            <a:r>
              <a:rPr lang="pl-PL" sz="1600" dirty="0" err="1"/>
              <a:t>Things</a:t>
            </a:r>
            <a:r>
              <a:rPr lang="pl-PL" sz="1600" dirty="0"/>
              <a:t> </a:t>
            </a:r>
            <a:r>
              <a:rPr lang="pl-PL" sz="1600" dirty="0" err="1"/>
              <a:t>get</a:t>
            </a:r>
            <a:r>
              <a:rPr lang="pl-PL" sz="1600" dirty="0"/>
              <a:t> </a:t>
            </a:r>
            <a:r>
              <a:rPr lang="pl-PL" sz="1600" dirty="0" err="1"/>
              <a:t>harder</a:t>
            </a:r>
            <a:r>
              <a:rPr lang="pl-PL" sz="1600" dirty="0"/>
              <a:t>. </a:t>
            </a:r>
          </a:p>
          <a:p>
            <a:pPr marL="342900" indent="-342900">
              <a:buAutoNum type="arabicPeriod"/>
            </a:pPr>
            <a:r>
              <a:rPr lang="pl-PL" sz="1600" dirty="0" err="1"/>
              <a:t>Different</a:t>
            </a:r>
            <a:r>
              <a:rPr lang="pl-PL" sz="1600" dirty="0"/>
              <a:t> </a:t>
            </a:r>
            <a:r>
              <a:rPr lang="pl-PL" sz="1600" dirty="0" err="1"/>
              <a:t>shift</a:t>
            </a:r>
            <a:r>
              <a:rPr lang="pl-PL" sz="1600" dirty="0"/>
              <a:t> </a:t>
            </a:r>
            <a:r>
              <a:rPr lang="pl-PL" sz="1600" dirty="0" err="1"/>
              <a:t>make</a:t>
            </a:r>
            <a:r>
              <a:rPr lang="pl-PL" sz="1600" dirty="0"/>
              <a:t> </a:t>
            </a:r>
            <a:r>
              <a:rPr lang="pl-PL" sz="1600" dirty="0" err="1"/>
              <a:t>different</a:t>
            </a:r>
            <a:r>
              <a:rPr lang="pl-PL" sz="1600" dirty="0"/>
              <a:t> point </a:t>
            </a:r>
            <a:r>
              <a:rPr lang="pl-PL" sz="1600" dirty="0" err="1"/>
              <a:t>contributions</a:t>
            </a:r>
            <a:endParaRPr lang="pl-PL" sz="1600" dirty="0"/>
          </a:p>
          <a:p>
            <a:pPr marL="342900" indent="-342900">
              <a:buAutoNum type="arabicPeriod"/>
            </a:pPr>
            <a:endParaRPr lang="pl-PL" sz="400" dirty="0"/>
          </a:p>
          <a:p>
            <a:pPr marL="342900" indent="-342900">
              <a:buAutoNum type="arabicPeriod"/>
            </a:pPr>
            <a:r>
              <a:rPr lang="pl-PL" sz="1600" dirty="0" err="1"/>
              <a:t>Getting</a:t>
            </a:r>
            <a:r>
              <a:rPr lang="pl-PL" sz="1600" dirty="0"/>
              <a:t> one </a:t>
            </a:r>
            <a:r>
              <a:rPr lang="pl-PL" sz="1600" dirty="0" err="1"/>
              <a:t>more</a:t>
            </a:r>
            <a:r>
              <a:rPr lang="pl-PL" sz="1600" dirty="0"/>
              <a:t> point </a:t>
            </a:r>
            <a:r>
              <a:rPr lang="pl-PL" sz="1600" dirty="0" err="1"/>
              <a:t>can</a:t>
            </a:r>
            <a:r>
              <a:rPr lang="pl-PL" sz="1600" dirty="0"/>
              <a:t> be much </a:t>
            </a:r>
            <a:r>
              <a:rPr lang="pl-PL" sz="1600" dirty="0" err="1"/>
              <a:t>more</a:t>
            </a:r>
            <a:r>
              <a:rPr lang="pl-PL" sz="1600" dirty="0"/>
              <a:t> </a:t>
            </a:r>
            <a:r>
              <a:rPr lang="pl-PL" sz="1600" dirty="0" err="1"/>
              <a:t>expensive</a:t>
            </a:r>
            <a:endParaRPr lang="pl-PL" sz="1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29950CE-15AF-4C02-A6A9-203841FC4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532" y="1757139"/>
            <a:ext cx="3304268" cy="189461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5F60064-14C3-445B-A8C8-B0B29D3F9F3B}"/>
              </a:ext>
            </a:extLst>
          </p:cNvPr>
          <p:cNvSpPr txBox="1"/>
          <p:nvPr/>
        </p:nvSpPr>
        <p:spPr>
          <a:xfrm>
            <a:off x="4447713" y="1134788"/>
            <a:ext cx="403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Algorithm</a:t>
            </a:r>
            <a:r>
              <a:rPr lang="pl-PL" dirty="0"/>
              <a:t>: </a:t>
            </a:r>
            <a:r>
              <a:rPr lang="pl-PL" dirty="0" err="1"/>
              <a:t>Solve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 LP to </a:t>
            </a:r>
            <a:r>
              <a:rPr lang="pl-PL" dirty="0" err="1"/>
              <a:t>get</a:t>
            </a:r>
            <a:r>
              <a:rPr lang="pl-PL" dirty="0"/>
              <a:t> </a:t>
            </a:r>
            <a:r>
              <a:rPr lang="pl-PL" dirty="0" err="1"/>
              <a:t>rough</a:t>
            </a:r>
            <a:r>
              <a:rPr lang="pl-PL" dirty="0"/>
              <a:t> idea of a </a:t>
            </a:r>
            <a:r>
              <a:rPr lang="pl-PL" dirty="0" err="1"/>
              <a:t>solution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814FF5B-1F2C-4944-A051-EA1FBF012C38}"/>
              </a:ext>
            </a:extLst>
          </p:cNvPr>
          <p:cNvSpPr txBox="1"/>
          <p:nvPr/>
        </p:nvSpPr>
        <p:spPr>
          <a:xfrm>
            <a:off x="4447713" y="3651758"/>
            <a:ext cx="403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Solve</a:t>
            </a:r>
            <a:r>
              <a:rPr lang="pl-PL" dirty="0"/>
              <a:t> </a:t>
            </a:r>
            <a:r>
              <a:rPr lang="pl-PL" dirty="0" err="1"/>
              <a:t>second</a:t>
            </a:r>
            <a:r>
              <a:rPr lang="pl-PL" dirty="0"/>
              <a:t> LP (</a:t>
            </a:r>
            <a:r>
              <a:rPr lang="pl-PL" dirty="0" err="1"/>
              <a:t>formed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on the </a:t>
            </a:r>
            <a:r>
              <a:rPr lang="pl-PL" dirty="0" err="1"/>
              <a:t>rough</a:t>
            </a:r>
            <a:r>
              <a:rPr lang="pl-PL" dirty="0"/>
              <a:t> </a:t>
            </a:r>
            <a:r>
              <a:rPr lang="pl-PL" dirty="0" err="1"/>
              <a:t>solution</a:t>
            </a:r>
            <a:r>
              <a:rPr lang="pl-PL" dirty="0"/>
              <a:t>) and </a:t>
            </a:r>
            <a:r>
              <a:rPr lang="pl-PL" dirty="0" err="1"/>
              <a:t>get</a:t>
            </a:r>
            <a:r>
              <a:rPr lang="pl-PL" dirty="0"/>
              <a:t> the </a:t>
            </a:r>
            <a:r>
              <a:rPr lang="pl-PL" dirty="0" err="1"/>
              <a:t>final</a:t>
            </a:r>
            <a:r>
              <a:rPr lang="pl-PL" dirty="0"/>
              <a:t> </a:t>
            </a:r>
            <a:r>
              <a:rPr lang="pl-PL" dirty="0" err="1"/>
              <a:t>solution</a:t>
            </a:r>
            <a:r>
              <a:rPr lang="pl-PL" dirty="0"/>
              <a:t> by </a:t>
            </a:r>
            <a:r>
              <a:rPr lang="pl-PL" dirty="0" err="1"/>
              <a:t>rounding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5099FF8-63EB-4CD4-BCE1-05A61820A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892" y="4643083"/>
            <a:ext cx="3290908" cy="2123374"/>
          </a:xfrm>
          <a:prstGeom prst="rect">
            <a:avLst/>
          </a:prstGeom>
        </p:spPr>
      </p:pic>
      <p:sp>
        <p:nvSpPr>
          <p:cNvPr id="9" name="Nawias klamrowy otwierający 8">
            <a:extLst>
              <a:ext uri="{FF2B5EF4-FFF2-40B4-BE49-F238E27FC236}">
                <a16:creationId xmlns:a16="http://schemas.microsoft.com/office/drawing/2014/main" id="{93788DBE-4AA8-47E0-AEAB-4FBB0AA7728C}"/>
              </a:ext>
            </a:extLst>
          </p:cNvPr>
          <p:cNvSpPr/>
          <p:nvPr/>
        </p:nvSpPr>
        <p:spPr>
          <a:xfrm>
            <a:off x="3835153" y="1134788"/>
            <a:ext cx="488272" cy="5532342"/>
          </a:xfrm>
          <a:prstGeom prst="leftBrace">
            <a:avLst>
              <a:gd name="adj1" fmla="val 8333"/>
              <a:gd name="adj2" fmla="val 743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20591AB-7344-404A-B973-AB88DADED419}"/>
              </a:ext>
            </a:extLst>
          </p:cNvPr>
          <p:cNvSpPr txBox="1"/>
          <p:nvPr/>
        </p:nvSpPr>
        <p:spPr>
          <a:xfrm>
            <a:off x="825623" y="4801201"/>
            <a:ext cx="2885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err="1"/>
              <a:t>Very</a:t>
            </a:r>
            <a:r>
              <a:rPr lang="pl-PL" b="1" dirty="0"/>
              <a:t> </a:t>
            </a:r>
            <a:r>
              <a:rPr lang="pl-PL" b="1" dirty="0" err="1"/>
              <a:t>roughly</a:t>
            </a:r>
            <a:r>
              <a:rPr lang="pl-PL" b="1" dirty="0"/>
              <a:t> </a:t>
            </a:r>
            <a:r>
              <a:rPr lang="pl-PL" b="1" dirty="0" err="1"/>
              <a:t>speaking</a:t>
            </a:r>
            <a:r>
              <a:rPr lang="pl-PL" dirty="0"/>
              <a:t>: Idea </a:t>
            </a:r>
            <a:r>
              <a:rPr lang="pl-PL" dirty="0" err="1"/>
              <a:t>similar</a:t>
            </a:r>
            <a:r>
              <a:rPr lang="pl-PL" dirty="0"/>
              <a:t> to the </a:t>
            </a:r>
            <a:r>
              <a:rPr lang="pl-PL" dirty="0" err="1"/>
              <a:t>previous</a:t>
            </a:r>
            <a:r>
              <a:rPr lang="pl-PL" dirty="0"/>
              <a:t> one, but much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involved</a:t>
            </a:r>
            <a:r>
              <a:rPr lang="pl-PL" dirty="0"/>
              <a:t> </a:t>
            </a:r>
            <a:r>
              <a:rPr lang="pl-PL" dirty="0" err="1"/>
              <a:t>technically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787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  <p:bldP spid="10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0" descr="demon">
            <a:extLst>
              <a:ext uri="{FF2B5EF4-FFF2-40B4-BE49-F238E27FC236}">
                <a16:creationId xmlns:a16="http://schemas.microsoft.com/office/drawing/2014/main" id="{3A5830BA-5A0E-424F-AFD5-E35E8A38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33" y="57398"/>
            <a:ext cx="1179141" cy="88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3927B8C-2AED-4AAC-BDFF-72B1FC6127BE}"/>
              </a:ext>
            </a:extLst>
          </p:cNvPr>
          <p:cNvSpPr/>
          <p:nvPr/>
        </p:nvSpPr>
        <p:spPr>
          <a:xfrm>
            <a:off x="1678390" y="63709"/>
            <a:ext cx="2179379" cy="1139156"/>
          </a:xfrm>
          <a:custGeom>
            <a:avLst/>
            <a:gdLst>
              <a:gd name="connsiteX0" fmla="*/ 420233 w 2179379"/>
              <a:gd name="connsiteY0" fmla="*/ 71202 h 1139156"/>
              <a:gd name="connsiteX1" fmla="*/ 508 w 2179379"/>
              <a:gd name="connsiteY1" fmla="*/ 670809 h 1139156"/>
              <a:gd name="connsiteX2" fmla="*/ 495184 w 2179379"/>
              <a:gd name="connsiteY2" fmla="*/ 1120514 h 1139156"/>
              <a:gd name="connsiteX3" fmla="*/ 1859289 w 2179379"/>
              <a:gd name="connsiteY3" fmla="*/ 985602 h 1139156"/>
              <a:gd name="connsiteX4" fmla="*/ 2144102 w 2179379"/>
              <a:gd name="connsiteY4" fmla="*/ 371006 h 1139156"/>
              <a:gd name="connsiteX5" fmla="*/ 1274672 w 2179379"/>
              <a:gd name="connsiteY5" fmla="*/ 41222 h 1139156"/>
              <a:gd name="connsiteX6" fmla="*/ 420233 w 2179379"/>
              <a:gd name="connsiteY6" fmla="*/ 71202 h 113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379" h="1139156">
                <a:moveTo>
                  <a:pt x="420233" y="71202"/>
                </a:moveTo>
                <a:cubicBezTo>
                  <a:pt x="207873" y="176133"/>
                  <a:pt x="-11984" y="495924"/>
                  <a:pt x="508" y="670809"/>
                </a:cubicBezTo>
                <a:cubicBezTo>
                  <a:pt x="13000" y="845694"/>
                  <a:pt x="185387" y="1068049"/>
                  <a:pt x="495184" y="1120514"/>
                </a:cubicBezTo>
                <a:cubicBezTo>
                  <a:pt x="804981" y="1172980"/>
                  <a:pt x="1584469" y="1110520"/>
                  <a:pt x="1859289" y="985602"/>
                </a:cubicBezTo>
                <a:cubicBezTo>
                  <a:pt x="2134109" y="860684"/>
                  <a:pt x="2241538" y="528403"/>
                  <a:pt x="2144102" y="371006"/>
                </a:cubicBezTo>
                <a:cubicBezTo>
                  <a:pt x="2046666" y="213609"/>
                  <a:pt x="1556987" y="86192"/>
                  <a:pt x="1274672" y="41222"/>
                </a:cubicBezTo>
                <a:cubicBezTo>
                  <a:pt x="992357" y="-3748"/>
                  <a:pt x="632593" y="-33729"/>
                  <a:pt x="420233" y="71202"/>
                </a:cubicBezTo>
                <a:close/>
              </a:path>
            </a:pathLst>
          </a:custGeom>
          <a:solidFill>
            <a:srgbClr val="008000">
              <a:alpha val="21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7" name="Picture 4" descr="p">
            <a:extLst>
              <a:ext uri="{FF2B5EF4-FFF2-40B4-BE49-F238E27FC236}">
                <a16:creationId xmlns:a16="http://schemas.microsoft.com/office/drawing/2014/main" id="{D7A29067-C854-4237-808E-B1E934F67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8" y="-6611"/>
            <a:ext cx="1141258" cy="16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BF3ABD3-DD71-4588-8F8C-462ADCCC9B8A}"/>
              </a:ext>
            </a:extLst>
          </p:cNvPr>
          <p:cNvSpPr/>
          <p:nvPr/>
        </p:nvSpPr>
        <p:spPr>
          <a:xfrm>
            <a:off x="1792649" y="228815"/>
            <a:ext cx="3978563" cy="3586363"/>
          </a:xfrm>
          <a:custGeom>
            <a:avLst/>
            <a:gdLst>
              <a:gd name="connsiteX0" fmla="*/ 2269684 w 3986966"/>
              <a:gd name="connsiteY0" fmla="*/ 187348 h 3762683"/>
              <a:gd name="connsiteX1" fmla="*/ 2269684 w 3986966"/>
              <a:gd name="connsiteY1" fmla="*/ 352239 h 3762683"/>
              <a:gd name="connsiteX2" fmla="*/ 1969881 w 3986966"/>
              <a:gd name="connsiteY2" fmla="*/ 906875 h 3762683"/>
              <a:gd name="connsiteX3" fmla="*/ 1460216 w 3986966"/>
              <a:gd name="connsiteY3" fmla="*/ 1251649 h 3762683"/>
              <a:gd name="connsiteX4" fmla="*/ 710707 w 3986966"/>
              <a:gd name="connsiteY4" fmla="*/ 1356580 h 3762683"/>
              <a:gd name="connsiteX5" fmla="*/ 171061 w 3986966"/>
              <a:gd name="connsiteY5" fmla="*/ 1761315 h 3762683"/>
              <a:gd name="connsiteX6" fmla="*/ 81120 w 3986966"/>
              <a:gd name="connsiteY6" fmla="*/ 2855597 h 3762683"/>
              <a:gd name="connsiteX7" fmla="*/ 275993 w 3986966"/>
              <a:gd name="connsiteY7" fmla="*/ 3665066 h 3762683"/>
              <a:gd name="connsiteX8" fmla="*/ 3004202 w 3986966"/>
              <a:gd name="connsiteY8" fmla="*/ 3470194 h 3762683"/>
              <a:gd name="connsiteX9" fmla="*/ 3978563 w 3986966"/>
              <a:gd name="connsiteY9" fmla="*/ 1176698 h 3762683"/>
              <a:gd name="connsiteX10" fmla="*/ 3408937 w 3986966"/>
              <a:gd name="connsiteY10" fmla="*/ 52436 h 3762683"/>
              <a:gd name="connsiteX11" fmla="*/ 2269684 w 3986966"/>
              <a:gd name="connsiteY11" fmla="*/ 187348 h 3762683"/>
              <a:gd name="connsiteX0" fmla="*/ 2704399 w 3985742"/>
              <a:gd name="connsiteY0" fmla="*/ 114412 h 3794679"/>
              <a:gd name="connsiteX1" fmla="*/ 2269684 w 3985742"/>
              <a:gd name="connsiteY1" fmla="*/ 384235 h 3794679"/>
              <a:gd name="connsiteX2" fmla="*/ 1969881 w 3985742"/>
              <a:gd name="connsiteY2" fmla="*/ 938871 h 3794679"/>
              <a:gd name="connsiteX3" fmla="*/ 1460216 w 3985742"/>
              <a:gd name="connsiteY3" fmla="*/ 1283645 h 3794679"/>
              <a:gd name="connsiteX4" fmla="*/ 710707 w 3985742"/>
              <a:gd name="connsiteY4" fmla="*/ 1388576 h 3794679"/>
              <a:gd name="connsiteX5" fmla="*/ 171061 w 3985742"/>
              <a:gd name="connsiteY5" fmla="*/ 1793311 h 3794679"/>
              <a:gd name="connsiteX6" fmla="*/ 81120 w 3985742"/>
              <a:gd name="connsiteY6" fmla="*/ 2887593 h 3794679"/>
              <a:gd name="connsiteX7" fmla="*/ 275993 w 3985742"/>
              <a:gd name="connsiteY7" fmla="*/ 3697062 h 3794679"/>
              <a:gd name="connsiteX8" fmla="*/ 3004202 w 3985742"/>
              <a:gd name="connsiteY8" fmla="*/ 3502190 h 3794679"/>
              <a:gd name="connsiteX9" fmla="*/ 3978563 w 3985742"/>
              <a:gd name="connsiteY9" fmla="*/ 1208694 h 3794679"/>
              <a:gd name="connsiteX10" fmla="*/ 3408937 w 3985742"/>
              <a:gd name="connsiteY10" fmla="*/ 84432 h 3794679"/>
              <a:gd name="connsiteX11" fmla="*/ 2704399 w 3985742"/>
              <a:gd name="connsiteY11" fmla="*/ 114412 h 3794679"/>
              <a:gd name="connsiteX0" fmla="*/ 2704399 w 3978563"/>
              <a:gd name="connsiteY0" fmla="*/ 37934 h 3718201"/>
              <a:gd name="connsiteX1" fmla="*/ 2269684 w 3978563"/>
              <a:gd name="connsiteY1" fmla="*/ 307757 h 3718201"/>
              <a:gd name="connsiteX2" fmla="*/ 1969881 w 3978563"/>
              <a:gd name="connsiteY2" fmla="*/ 862393 h 3718201"/>
              <a:gd name="connsiteX3" fmla="*/ 1460216 w 3978563"/>
              <a:gd name="connsiteY3" fmla="*/ 1207167 h 3718201"/>
              <a:gd name="connsiteX4" fmla="*/ 710707 w 3978563"/>
              <a:gd name="connsiteY4" fmla="*/ 1312098 h 3718201"/>
              <a:gd name="connsiteX5" fmla="*/ 171061 w 3978563"/>
              <a:gd name="connsiteY5" fmla="*/ 1716833 h 3718201"/>
              <a:gd name="connsiteX6" fmla="*/ 81120 w 3978563"/>
              <a:gd name="connsiteY6" fmla="*/ 2811115 h 3718201"/>
              <a:gd name="connsiteX7" fmla="*/ 275993 w 3978563"/>
              <a:gd name="connsiteY7" fmla="*/ 3620584 h 3718201"/>
              <a:gd name="connsiteX8" fmla="*/ 3004202 w 3978563"/>
              <a:gd name="connsiteY8" fmla="*/ 3425712 h 3718201"/>
              <a:gd name="connsiteX9" fmla="*/ 3978563 w 3978563"/>
              <a:gd name="connsiteY9" fmla="*/ 1132216 h 3718201"/>
              <a:gd name="connsiteX10" fmla="*/ 2704399 w 3978563"/>
              <a:gd name="connsiteY10" fmla="*/ 37934 h 3718201"/>
              <a:gd name="connsiteX0" fmla="*/ 3304005 w 3978563"/>
              <a:gd name="connsiteY0" fmla="*/ 55997 h 3586363"/>
              <a:gd name="connsiteX1" fmla="*/ 2269684 w 3978563"/>
              <a:gd name="connsiteY1" fmla="*/ 175919 h 3586363"/>
              <a:gd name="connsiteX2" fmla="*/ 1969881 w 3978563"/>
              <a:gd name="connsiteY2" fmla="*/ 730555 h 3586363"/>
              <a:gd name="connsiteX3" fmla="*/ 1460216 w 3978563"/>
              <a:gd name="connsiteY3" fmla="*/ 1075329 h 3586363"/>
              <a:gd name="connsiteX4" fmla="*/ 710707 w 3978563"/>
              <a:gd name="connsiteY4" fmla="*/ 1180260 h 3586363"/>
              <a:gd name="connsiteX5" fmla="*/ 171061 w 3978563"/>
              <a:gd name="connsiteY5" fmla="*/ 1584995 h 3586363"/>
              <a:gd name="connsiteX6" fmla="*/ 81120 w 3978563"/>
              <a:gd name="connsiteY6" fmla="*/ 2679277 h 3586363"/>
              <a:gd name="connsiteX7" fmla="*/ 275993 w 3978563"/>
              <a:gd name="connsiteY7" fmla="*/ 3488746 h 3586363"/>
              <a:gd name="connsiteX8" fmla="*/ 3004202 w 3978563"/>
              <a:gd name="connsiteY8" fmla="*/ 3293874 h 3586363"/>
              <a:gd name="connsiteX9" fmla="*/ 3978563 w 3978563"/>
              <a:gd name="connsiteY9" fmla="*/ 1000378 h 3586363"/>
              <a:gd name="connsiteX10" fmla="*/ 3304005 w 3978563"/>
              <a:gd name="connsiteY10" fmla="*/ 55997 h 35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8563" h="3586363">
                <a:moveTo>
                  <a:pt x="3304005" y="55997"/>
                </a:moveTo>
                <a:cubicBezTo>
                  <a:pt x="3019192" y="-81413"/>
                  <a:pt x="2492038" y="63493"/>
                  <a:pt x="2269684" y="175919"/>
                </a:cubicBezTo>
                <a:cubicBezTo>
                  <a:pt x="2047330" y="288345"/>
                  <a:pt x="2104792" y="580653"/>
                  <a:pt x="1969881" y="730555"/>
                </a:cubicBezTo>
                <a:cubicBezTo>
                  <a:pt x="1834970" y="880457"/>
                  <a:pt x="1670078" y="1000378"/>
                  <a:pt x="1460216" y="1075329"/>
                </a:cubicBezTo>
                <a:cubicBezTo>
                  <a:pt x="1250354" y="1150280"/>
                  <a:pt x="925566" y="1095316"/>
                  <a:pt x="710707" y="1180260"/>
                </a:cubicBezTo>
                <a:cubicBezTo>
                  <a:pt x="495848" y="1265204"/>
                  <a:pt x="275992" y="1335159"/>
                  <a:pt x="171061" y="1584995"/>
                </a:cubicBezTo>
                <a:cubicBezTo>
                  <a:pt x="66130" y="1834831"/>
                  <a:pt x="63631" y="2361985"/>
                  <a:pt x="81120" y="2679277"/>
                </a:cubicBezTo>
                <a:cubicBezTo>
                  <a:pt x="98609" y="2996569"/>
                  <a:pt x="-211187" y="3386313"/>
                  <a:pt x="275993" y="3488746"/>
                </a:cubicBezTo>
                <a:cubicBezTo>
                  <a:pt x="763173" y="3591179"/>
                  <a:pt x="2387107" y="3708602"/>
                  <a:pt x="3004202" y="3293874"/>
                </a:cubicBezTo>
                <a:cubicBezTo>
                  <a:pt x="3621297" y="2879146"/>
                  <a:pt x="3911107" y="1570004"/>
                  <a:pt x="3978563" y="1000378"/>
                </a:cubicBezTo>
                <a:cubicBezTo>
                  <a:pt x="3928596" y="435748"/>
                  <a:pt x="3588818" y="193407"/>
                  <a:pt x="3304005" y="55997"/>
                </a:cubicBezTo>
                <a:close/>
              </a:path>
            </a:pathLst>
          </a:cu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B18BCA4-3F6C-456F-97D2-8940800053A6}"/>
              </a:ext>
            </a:extLst>
          </p:cNvPr>
          <p:cNvCxnSpPr>
            <a:cxnSpLocks/>
          </p:cNvCxnSpPr>
          <p:nvPr/>
        </p:nvCxnSpPr>
        <p:spPr>
          <a:xfrm>
            <a:off x="3474705" y="2403849"/>
            <a:ext cx="357336" cy="532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: Shape 78">
            <a:extLst>
              <a:ext uri="{FF2B5EF4-FFF2-40B4-BE49-F238E27FC236}">
                <a16:creationId xmlns:a16="http://schemas.microsoft.com/office/drawing/2014/main" id="{738787FC-7C2A-4083-8F89-9FB43822400A}"/>
              </a:ext>
            </a:extLst>
          </p:cNvPr>
          <p:cNvSpPr/>
          <p:nvPr/>
        </p:nvSpPr>
        <p:spPr>
          <a:xfrm>
            <a:off x="3648039" y="2332861"/>
            <a:ext cx="774288" cy="435727"/>
          </a:xfrm>
          <a:custGeom>
            <a:avLst/>
            <a:gdLst>
              <a:gd name="connsiteX0" fmla="*/ 420233 w 2179379"/>
              <a:gd name="connsiteY0" fmla="*/ 71202 h 1139156"/>
              <a:gd name="connsiteX1" fmla="*/ 508 w 2179379"/>
              <a:gd name="connsiteY1" fmla="*/ 670809 h 1139156"/>
              <a:gd name="connsiteX2" fmla="*/ 495184 w 2179379"/>
              <a:gd name="connsiteY2" fmla="*/ 1120514 h 1139156"/>
              <a:gd name="connsiteX3" fmla="*/ 1859289 w 2179379"/>
              <a:gd name="connsiteY3" fmla="*/ 985602 h 1139156"/>
              <a:gd name="connsiteX4" fmla="*/ 2144102 w 2179379"/>
              <a:gd name="connsiteY4" fmla="*/ 371006 h 1139156"/>
              <a:gd name="connsiteX5" fmla="*/ 1274672 w 2179379"/>
              <a:gd name="connsiteY5" fmla="*/ 41222 h 1139156"/>
              <a:gd name="connsiteX6" fmla="*/ 420233 w 2179379"/>
              <a:gd name="connsiteY6" fmla="*/ 71202 h 113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379" h="1139156">
                <a:moveTo>
                  <a:pt x="420233" y="71202"/>
                </a:moveTo>
                <a:cubicBezTo>
                  <a:pt x="207873" y="176133"/>
                  <a:pt x="-11984" y="495924"/>
                  <a:pt x="508" y="670809"/>
                </a:cubicBezTo>
                <a:cubicBezTo>
                  <a:pt x="13000" y="845694"/>
                  <a:pt x="185387" y="1068049"/>
                  <a:pt x="495184" y="1120514"/>
                </a:cubicBezTo>
                <a:cubicBezTo>
                  <a:pt x="804981" y="1172980"/>
                  <a:pt x="1584469" y="1110520"/>
                  <a:pt x="1859289" y="985602"/>
                </a:cubicBezTo>
                <a:cubicBezTo>
                  <a:pt x="2134109" y="860684"/>
                  <a:pt x="2241538" y="528403"/>
                  <a:pt x="2144102" y="371006"/>
                </a:cubicBezTo>
                <a:cubicBezTo>
                  <a:pt x="2046666" y="213609"/>
                  <a:pt x="1556987" y="86192"/>
                  <a:pt x="1274672" y="41222"/>
                </a:cubicBezTo>
                <a:cubicBezTo>
                  <a:pt x="992357" y="-3748"/>
                  <a:pt x="632593" y="-33729"/>
                  <a:pt x="420233" y="71202"/>
                </a:cubicBezTo>
                <a:close/>
              </a:path>
            </a:pathLst>
          </a:custGeom>
          <a:solidFill>
            <a:srgbClr val="FF0000">
              <a:alpha val="21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6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4" y="209105"/>
            <a:ext cx="8229600" cy="720080"/>
          </a:xfrm>
        </p:spPr>
        <p:txBody>
          <a:bodyPr>
            <a:noAutofit/>
          </a:bodyPr>
          <a:lstStyle/>
          <a:p>
            <a:r>
              <a:rPr lang="pl-PL" sz="3200" dirty="0" err="1"/>
              <a:t>Constructive</a:t>
            </a:r>
            <a:r>
              <a:rPr lang="pl-PL" sz="3200" dirty="0"/>
              <a:t> Control by </a:t>
            </a:r>
            <a:r>
              <a:rPr lang="pl-PL" sz="3200" dirty="0" err="1"/>
              <a:t>Adding</a:t>
            </a:r>
            <a:r>
              <a:rPr lang="pl-PL" sz="3200" dirty="0"/>
              <a:t> </a:t>
            </a:r>
            <a:r>
              <a:rPr lang="pl-PL" sz="3200" dirty="0" err="1"/>
              <a:t>Candidates</a:t>
            </a:r>
            <a:r>
              <a:rPr lang="pl-PL" sz="3200" dirty="0"/>
              <a:t> 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60250" y="1154908"/>
            <a:ext cx="4028155" cy="2922587"/>
          </a:xfrm>
          <a:prstGeom prst="roundRect">
            <a:avLst>
              <a:gd name="adj" fmla="val 8831"/>
            </a:avLst>
          </a:prstGeom>
          <a:solidFill>
            <a:srgbClr val="E4B3B2">
              <a:alpha val="61000"/>
            </a:srgb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b="1" dirty="0" err="1">
                <a:solidFill>
                  <a:schemeClr val="tx1"/>
                </a:solidFill>
              </a:rPr>
              <a:t>Plurality</a:t>
            </a:r>
            <a:r>
              <a:rPr lang="pl-PL" b="1" dirty="0">
                <a:solidFill>
                  <a:schemeClr val="tx1"/>
                </a:solidFill>
              </a:rPr>
              <a:t>-CCAC</a:t>
            </a:r>
          </a:p>
          <a:p>
            <a:r>
              <a:rPr lang="pl-PL" b="1" dirty="0" err="1">
                <a:solidFill>
                  <a:schemeClr val="tx1"/>
                </a:solidFill>
              </a:rPr>
              <a:t>Given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r>
              <a:rPr lang="pl-PL" b="1" dirty="0">
                <a:solidFill>
                  <a:schemeClr val="tx1"/>
                </a:solidFill>
              </a:rPr>
              <a:t>  </a:t>
            </a:r>
            <a:r>
              <a:rPr lang="pl-PL" dirty="0">
                <a:solidFill>
                  <a:schemeClr val="tx1"/>
                </a:solidFill>
              </a:rPr>
              <a:t>E = (C, V) – </a:t>
            </a:r>
            <a:r>
              <a:rPr lang="pl-PL" dirty="0" err="1">
                <a:solidFill>
                  <a:schemeClr val="tx1"/>
                </a:solidFill>
              </a:rPr>
              <a:t>an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election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A – </a:t>
            </a:r>
            <a:r>
              <a:rPr lang="pl-PL" dirty="0" err="1">
                <a:solidFill>
                  <a:schemeClr val="tx1"/>
                </a:solidFill>
              </a:rPr>
              <a:t>additional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p in C – </a:t>
            </a:r>
            <a:r>
              <a:rPr lang="pl-PL" dirty="0" err="1">
                <a:solidFill>
                  <a:schemeClr val="tx1"/>
                </a:solidFill>
              </a:rPr>
              <a:t>preferred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candidate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k –  </a:t>
            </a:r>
            <a:r>
              <a:rPr lang="pl-PL" dirty="0" err="1">
                <a:solidFill>
                  <a:schemeClr val="tx1"/>
                </a:solidFill>
              </a:rPr>
              <a:t>budget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 err="1">
                <a:solidFill>
                  <a:schemeClr val="tx1"/>
                </a:solidFill>
              </a:rPr>
              <a:t>Question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Is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possible</a:t>
            </a:r>
            <a:r>
              <a:rPr lang="pl-PL" dirty="0">
                <a:solidFill>
                  <a:schemeClr val="tx1"/>
                </a:solidFill>
              </a:rPr>
              <a:t> to </a:t>
            </a:r>
            <a:r>
              <a:rPr lang="pl-PL" dirty="0" err="1">
                <a:solidFill>
                  <a:schemeClr val="tx1"/>
                </a:solidFill>
              </a:rPr>
              <a:t>ensure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p’s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victory</a:t>
            </a:r>
            <a:r>
              <a:rPr lang="pl-PL" dirty="0">
                <a:solidFill>
                  <a:schemeClr val="tx1"/>
                </a:solidFill>
              </a:rPr>
              <a:t> by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adding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at</a:t>
            </a:r>
            <a:r>
              <a:rPr lang="pl-PL" dirty="0">
                <a:solidFill>
                  <a:schemeClr val="tx1"/>
                </a:solidFill>
              </a:rPr>
              <a:t> most k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4493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4" y="209105"/>
            <a:ext cx="8229600" cy="720080"/>
          </a:xfrm>
        </p:spPr>
        <p:txBody>
          <a:bodyPr>
            <a:noAutofit/>
          </a:bodyPr>
          <a:lstStyle/>
          <a:p>
            <a:r>
              <a:rPr lang="pl-PL" sz="3200" dirty="0" err="1"/>
              <a:t>Constructive</a:t>
            </a:r>
            <a:r>
              <a:rPr lang="pl-PL" sz="3200" dirty="0"/>
              <a:t> Control by </a:t>
            </a:r>
            <a:r>
              <a:rPr lang="pl-PL" sz="3200" dirty="0" err="1"/>
              <a:t>Adding</a:t>
            </a:r>
            <a:r>
              <a:rPr lang="pl-PL" sz="3200" dirty="0"/>
              <a:t> </a:t>
            </a:r>
            <a:r>
              <a:rPr lang="pl-PL" sz="3200" dirty="0" err="1"/>
              <a:t>Candidates</a:t>
            </a:r>
            <a:r>
              <a:rPr lang="pl-PL" sz="3200" dirty="0"/>
              <a:t> 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60250" y="1154908"/>
            <a:ext cx="4028155" cy="2922587"/>
          </a:xfrm>
          <a:prstGeom prst="roundRect">
            <a:avLst>
              <a:gd name="adj" fmla="val 8831"/>
            </a:avLst>
          </a:prstGeom>
          <a:solidFill>
            <a:srgbClr val="E4B3B2">
              <a:alpha val="61000"/>
            </a:srgb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b="1" dirty="0" err="1">
                <a:solidFill>
                  <a:schemeClr val="tx1"/>
                </a:solidFill>
              </a:rPr>
              <a:t>Plurality</a:t>
            </a:r>
            <a:r>
              <a:rPr lang="pl-PL" b="1" dirty="0">
                <a:solidFill>
                  <a:schemeClr val="tx1"/>
                </a:solidFill>
              </a:rPr>
              <a:t>-CCAC</a:t>
            </a:r>
          </a:p>
          <a:p>
            <a:r>
              <a:rPr lang="pl-PL" b="1" dirty="0" err="1">
                <a:solidFill>
                  <a:schemeClr val="tx1"/>
                </a:solidFill>
              </a:rPr>
              <a:t>Given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r>
              <a:rPr lang="pl-PL" b="1" dirty="0">
                <a:solidFill>
                  <a:schemeClr val="tx1"/>
                </a:solidFill>
              </a:rPr>
              <a:t>  </a:t>
            </a:r>
            <a:r>
              <a:rPr lang="pl-PL" dirty="0">
                <a:solidFill>
                  <a:schemeClr val="tx1"/>
                </a:solidFill>
              </a:rPr>
              <a:t>E = (C, V) – </a:t>
            </a:r>
            <a:r>
              <a:rPr lang="pl-PL" dirty="0" err="1">
                <a:solidFill>
                  <a:schemeClr val="tx1"/>
                </a:solidFill>
              </a:rPr>
              <a:t>an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election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A – </a:t>
            </a:r>
            <a:r>
              <a:rPr lang="pl-PL" dirty="0" err="1">
                <a:solidFill>
                  <a:schemeClr val="tx1"/>
                </a:solidFill>
              </a:rPr>
              <a:t>additional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p in C – </a:t>
            </a:r>
            <a:r>
              <a:rPr lang="pl-PL" dirty="0" err="1">
                <a:solidFill>
                  <a:schemeClr val="tx1"/>
                </a:solidFill>
              </a:rPr>
              <a:t>preferred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candidate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k –  </a:t>
            </a:r>
            <a:r>
              <a:rPr lang="pl-PL" dirty="0" err="1">
                <a:solidFill>
                  <a:schemeClr val="tx1"/>
                </a:solidFill>
              </a:rPr>
              <a:t>budget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 err="1">
                <a:solidFill>
                  <a:schemeClr val="tx1"/>
                </a:solidFill>
              </a:rPr>
              <a:t>Question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Is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possible</a:t>
            </a:r>
            <a:r>
              <a:rPr lang="pl-PL" dirty="0">
                <a:solidFill>
                  <a:schemeClr val="tx1"/>
                </a:solidFill>
              </a:rPr>
              <a:t> to </a:t>
            </a:r>
            <a:r>
              <a:rPr lang="pl-PL" dirty="0" err="1">
                <a:solidFill>
                  <a:schemeClr val="tx1"/>
                </a:solidFill>
              </a:rPr>
              <a:t>ensure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p’s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victory</a:t>
            </a:r>
            <a:r>
              <a:rPr lang="pl-PL" dirty="0">
                <a:solidFill>
                  <a:schemeClr val="tx1"/>
                </a:solidFill>
              </a:rPr>
              <a:t> by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adding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at</a:t>
            </a:r>
            <a:r>
              <a:rPr lang="pl-PL" dirty="0">
                <a:solidFill>
                  <a:schemeClr val="tx1"/>
                </a:solidFill>
              </a:rPr>
              <a:t> most k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7651" y="1389063"/>
            <a:ext cx="4411663" cy="291415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altLang="pl-PL" sz="2000" dirty="0"/>
              <a:t>   	</a:t>
            </a:r>
            <a:r>
              <a:rPr lang="en-US" altLang="pl-PL" sz="2000" dirty="0"/>
              <a:t>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4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1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2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05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 	</a:t>
            </a: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</a:t>
            </a:r>
          </a:p>
        </p:txBody>
      </p:sp>
      <p:pic>
        <p:nvPicPr>
          <p:cNvPr id="8" name="Picture 10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71" y="3078955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8" y="2529083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01" y="1968722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21" y="1329524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79" y="3104575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26" y="2542263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19" y="1968722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19" y="1382934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05" y="3090863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48" y="252866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04" y="1909764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885" y="1390652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25" y="3143251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343" y="2499717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73" y="1968723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11" y="1378172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04" y="1299769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54" y="1976438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82" y="2563766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21" y="3091764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26" y="368861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25" y="3738727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5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6" y="3688619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6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76" y="3714239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7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60" y="3713107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pole tekstowe 48"/>
          <p:cNvSpPr txBox="1"/>
          <p:nvPr/>
        </p:nvSpPr>
        <p:spPr>
          <a:xfrm>
            <a:off x="1684371" y="4751261"/>
            <a:ext cx="8739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p = </a:t>
            </a:r>
          </a:p>
          <a:p>
            <a:endParaRPr lang="pl-PL" sz="2800" dirty="0"/>
          </a:p>
          <a:p>
            <a:r>
              <a:rPr lang="pl-PL" sz="2800" dirty="0"/>
              <a:t>k = 2</a:t>
            </a:r>
          </a:p>
        </p:txBody>
      </p:sp>
      <p:sp>
        <p:nvSpPr>
          <p:cNvPr id="3" name="Prostokąt 2"/>
          <p:cNvSpPr/>
          <p:nvPr/>
        </p:nvSpPr>
        <p:spPr>
          <a:xfrm>
            <a:off x="5710121" y="1925834"/>
            <a:ext cx="457200" cy="569937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rostokąt 51"/>
          <p:cNvSpPr/>
          <p:nvPr/>
        </p:nvSpPr>
        <p:spPr>
          <a:xfrm>
            <a:off x="6448828" y="1307251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rostokąt 52"/>
          <p:cNvSpPr/>
          <p:nvPr/>
        </p:nvSpPr>
        <p:spPr>
          <a:xfrm>
            <a:off x="8060170" y="3069181"/>
            <a:ext cx="335851" cy="570595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7227768" y="3644679"/>
            <a:ext cx="457200" cy="595477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rostokąt 54"/>
          <p:cNvSpPr/>
          <p:nvPr/>
        </p:nvSpPr>
        <p:spPr>
          <a:xfrm>
            <a:off x="6430708" y="1965278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/>
          <p:cNvSpPr/>
          <p:nvPr/>
        </p:nvSpPr>
        <p:spPr>
          <a:xfrm>
            <a:off x="5723091" y="3679076"/>
            <a:ext cx="457200" cy="572216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Prostokąt 56"/>
          <p:cNvSpPr/>
          <p:nvPr/>
        </p:nvSpPr>
        <p:spPr>
          <a:xfrm>
            <a:off x="6484455" y="2531151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rostokąt 57"/>
          <p:cNvSpPr/>
          <p:nvPr/>
        </p:nvSpPr>
        <p:spPr>
          <a:xfrm>
            <a:off x="4871770" y="3129754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rostokąt 58"/>
          <p:cNvSpPr/>
          <p:nvPr/>
        </p:nvSpPr>
        <p:spPr>
          <a:xfrm>
            <a:off x="6471037" y="3701970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Prostokąt 59"/>
          <p:cNvSpPr/>
          <p:nvPr/>
        </p:nvSpPr>
        <p:spPr>
          <a:xfrm>
            <a:off x="8014494" y="1368377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rostokąt 60"/>
          <p:cNvSpPr/>
          <p:nvPr/>
        </p:nvSpPr>
        <p:spPr>
          <a:xfrm>
            <a:off x="4997355" y="1297380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rostokąt 61"/>
          <p:cNvSpPr/>
          <p:nvPr/>
        </p:nvSpPr>
        <p:spPr>
          <a:xfrm>
            <a:off x="7296298" y="1976438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6460261" y="3069181"/>
            <a:ext cx="457200" cy="572216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7" name="Picture 20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3730" y="4538075"/>
            <a:ext cx="509196" cy="76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Prostokąt 59">
            <a:extLst>
              <a:ext uri="{FF2B5EF4-FFF2-40B4-BE49-F238E27FC236}">
                <a16:creationId xmlns:a16="http://schemas.microsoft.com/office/drawing/2014/main" id="{A566AB96-4B2F-41A7-BC4B-310A136E171C}"/>
              </a:ext>
            </a:extLst>
          </p:cNvPr>
          <p:cNvSpPr/>
          <p:nvPr/>
        </p:nvSpPr>
        <p:spPr>
          <a:xfrm>
            <a:off x="8036642" y="2514414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5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46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ole tekstowe 109"/>
          <p:cNvSpPr txBox="1"/>
          <p:nvPr/>
        </p:nvSpPr>
        <p:spPr>
          <a:xfrm>
            <a:off x="4591735" y="5030197"/>
            <a:ext cx="15792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2</a:t>
            </a:r>
            <a:r>
              <a:rPr lang="pl-PL" dirty="0"/>
              <a:t>:       &gt;     &gt;  …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 …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 …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3200" dirty="0"/>
              <a:t>Control by </a:t>
            </a:r>
            <a:r>
              <a:rPr lang="pl-PL" sz="3200" dirty="0" err="1"/>
              <a:t>Adding</a:t>
            </a:r>
            <a:r>
              <a:rPr lang="pl-PL" sz="3200" dirty="0"/>
              <a:t> </a:t>
            </a:r>
            <a:r>
              <a:rPr lang="pl-PL" sz="3200" dirty="0" err="1"/>
              <a:t>Candidates</a:t>
            </a:r>
            <a:r>
              <a:rPr lang="en-US" sz="3200" dirty="0"/>
              <a:t> </a:t>
            </a:r>
            <a:r>
              <a:rPr lang="en-US" sz="3200" b="1" dirty="0">
                <a:sym typeface="Symbol" pitchFamily="18" charset="2"/>
              </a:rPr>
              <a:t></a:t>
            </a:r>
            <a:r>
              <a:rPr lang="en-US" sz="3200" dirty="0"/>
              <a:t> NP-com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24000" y="1219200"/>
            <a:ext cx="4880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 dirty="0"/>
              <a:t>Proof</a:t>
            </a:r>
            <a:r>
              <a:rPr lang="en-US" altLang="pl-PL" dirty="0"/>
              <a:t>: Reduction from the </a:t>
            </a:r>
            <a:r>
              <a:rPr lang="pl-PL" altLang="pl-PL" dirty="0"/>
              <a:t>X3C</a:t>
            </a:r>
            <a:r>
              <a:rPr lang="en-US" altLang="pl-PL" dirty="0"/>
              <a:t> problem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639235" y="1875118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57200" y="2407443"/>
            <a:ext cx="3956532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 dirty="0"/>
              <a:t>Input:</a:t>
            </a:r>
            <a:r>
              <a:rPr lang="pl-PL" altLang="pl-PL" b="1" dirty="0"/>
              <a:t> </a:t>
            </a:r>
            <a:r>
              <a:rPr lang="pl-PL" altLang="pl-PL" dirty="0"/>
              <a:t>B = {b</a:t>
            </a:r>
            <a:r>
              <a:rPr lang="pl-PL" altLang="pl-PL" baseline="-25000" dirty="0"/>
              <a:t>1</a:t>
            </a:r>
            <a:r>
              <a:rPr lang="pl-PL" altLang="pl-PL" dirty="0"/>
              <a:t>, b</a:t>
            </a:r>
            <a:r>
              <a:rPr lang="pl-PL" altLang="pl-PL" baseline="-25000" dirty="0"/>
              <a:t>2</a:t>
            </a:r>
            <a:r>
              <a:rPr lang="pl-PL" altLang="pl-PL" dirty="0"/>
              <a:t>, b</a:t>
            </a:r>
            <a:r>
              <a:rPr lang="pl-PL" altLang="pl-PL" baseline="-25000" dirty="0"/>
              <a:t>3</a:t>
            </a:r>
            <a:r>
              <a:rPr lang="pl-PL" altLang="pl-PL" dirty="0"/>
              <a:t>, …  , b</a:t>
            </a:r>
            <a:r>
              <a:rPr lang="pl-PL" altLang="pl-PL" baseline="-25000" dirty="0"/>
              <a:t>3k</a:t>
            </a:r>
            <a:r>
              <a:rPr lang="pl-PL" altLang="pl-PL" dirty="0"/>
              <a:t>}</a:t>
            </a:r>
            <a:br>
              <a:rPr lang="pl-PL" altLang="pl-PL" dirty="0"/>
            </a:br>
            <a:r>
              <a:rPr lang="pl-PL" altLang="pl-PL" dirty="0"/>
              <a:t>           S = {S</a:t>
            </a:r>
            <a:r>
              <a:rPr lang="pl-PL" altLang="pl-PL" baseline="-25000" dirty="0"/>
              <a:t>1</a:t>
            </a:r>
            <a:r>
              <a:rPr lang="pl-PL" altLang="pl-PL" dirty="0"/>
              <a:t>, …, S</a:t>
            </a:r>
            <a:r>
              <a:rPr lang="pl-PL" altLang="pl-PL" baseline="-25000" dirty="0"/>
              <a:t>n</a:t>
            </a:r>
            <a:r>
              <a:rPr lang="pl-PL" altLang="pl-PL" dirty="0"/>
              <a:t>}</a:t>
            </a:r>
            <a:r>
              <a:rPr lang="pl-PL" altLang="pl-PL" b="1" dirty="0"/>
              <a:t> </a:t>
            </a:r>
          </a:p>
          <a:p>
            <a:pPr eaLnBrk="1" hangingPunct="1"/>
            <a:endParaRPr lang="pl-PL" altLang="pl-PL" sz="1100" b="1" dirty="0"/>
          </a:p>
          <a:p>
            <a:pPr eaLnBrk="1" hangingPunct="1"/>
            <a:r>
              <a:rPr lang="pl-PL" altLang="pl-PL" sz="2000" dirty="0"/>
              <a:t>B = {                              }</a:t>
            </a:r>
          </a:p>
          <a:p>
            <a:pPr eaLnBrk="1" hangingPunct="1"/>
            <a:endParaRPr lang="pl-PL" altLang="pl-PL" sz="2000" dirty="0"/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1</a:t>
            </a:r>
            <a:r>
              <a:rPr lang="pl-PL" altLang="pl-PL" sz="2000" dirty="0"/>
              <a:t>={          }</a:t>
            </a:r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2</a:t>
            </a:r>
            <a:r>
              <a:rPr lang="pl-PL" altLang="pl-PL" sz="2000" dirty="0"/>
              <a:t>={          }</a:t>
            </a:r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3</a:t>
            </a:r>
            <a:r>
              <a:rPr lang="pl-PL" altLang="pl-PL" sz="2000" dirty="0"/>
              <a:t>={          }</a:t>
            </a:r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4</a:t>
            </a:r>
            <a:r>
              <a:rPr lang="pl-PL" altLang="pl-PL" sz="2000" dirty="0"/>
              <a:t>={          }</a:t>
            </a:r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5</a:t>
            </a:r>
            <a:r>
              <a:rPr lang="pl-PL" altLang="pl-PL" sz="2000" dirty="0"/>
              <a:t>={          }</a:t>
            </a:r>
            <a:endParaRPr lang="en-US" altLang="pl-PL" sz="2000" dirty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57200" y="1905000"/>
            <a:ext cx="312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b="1" dirty="0" err="1"/>
              <a:t>Exact</a:t>
            </a:r>
            <a:r>
              <a:rPr lang="pl-PL" altLang="pl-PL" b="1" dirty="0"/>
              <a:t> </a:t>
            </a:r>
            <a:r>
              <a:rPr lang="pl-PL" altLang="pl-PL" b="1" dirty="0" err="1"/>
              <a:t>Cover</a:t>
            </a:r>
            <a:r>
              <a:rPr lang="pl-PL" altLang="pl-PL" b="1" dirty="0"/>
              <a:t> by 3-Sets</a:t>
            </a:r>
            <a:endParaRPr lang="en-US" altLang="pl-PL" b="1" dirty="0"/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333572" y="5645834"/>
            <a:ext cx="449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 dirty="0"/>
              <a:t>Question:</a:t>
            </a:r>
            <a:r>
              <a:rPr lang="en-US" altLang="pl-PL" dirty="0"/>
              <a:t> </a:t>
            </a:r>
            <a:r>
              <a:rPr lang="pl-PL" altLang="pl-PL" dirty="0" err="1"/>
              <a:t>Is</a:t>
            </a:r>
            <a:r>
              <a:rPr lang="pl-PL" altLang="pl-PL" dirty="0"/>
              <a:t> </a:t>
            </a:r>
            <a:r>
              <a:rPr lang="pl-PL" altLang="pl-PL" dirty="0" err="1"/>
              <a:t>it</a:t>
            </a:r>
            <a:r>
              <a:rPr lang="pl-PL" altLang="pl-PL" dirty="0"/>
              <a:t> </a:t>
            </a:r>
            <a:r>
              <a:rPr lang="pl-PL" altLang="pl-PL" dirty="0" err="1"/>
              <a:t>possible</a:t>
            </a:r>
            <a:r>
              <a:rPr lang="pl-PL" altLang="pl-PL" dirty="0"/>
              <a:t> to </a:t>
            </a:r>
            <a:r>
              <a:rPr lang="pl-PL" altLang="pl-PL" dirty="0" err="1"/>
              <a:t>pick</a:t>
            </a:r>
            <a:r>
              <a:rPr lang="pl-PL" altLang="pl-PL" dirty="0"/>
              <a:t> k</a:t>
            </a:r>
            <a:br>
              <a:rPr lang="pl-PL" altLang="pl-PL" dirty="0"/>
            </a:br>
            <a:r>
              <a:rPr lang="pl-PL" altLang="pl-PL" dirty="0" err="1"/>
              <a:t>sets</a:t>
            </a:r>
            <a:r>
              <a:rPr lang="pl-PL" altLang="pl-PL" dirty="0"/>
              <a:t> and </a:t>
            </a:r>
            <a:r>
              <a:rPr lang="pl-PL" altLang="pl-PL" dirty="0" err="1"/>
              <a:t>cover</a:t>
            </a:r>
            <a:r>
              <a:rPr lang="pl-PL" altLang="pl-PL" dirty="0"/>
              <a:t> </a:t>
            </a:r>
            <a:r>
              <a:rPr lang="pl-PL" altLang="pl-PL" dirty="0" err="1"/>
              <a:t>all</a:t>
            </a:r>
            <a:r>
              <a:rPr lang="pl-PL" altLang="pl-PL" dirty="0"/>
              <a:t> </a:t>
            </a:r>
            <a:r>
              <a:rPr lang="pl-PL" altLang="pl-PL" dirty="0" err="1"/>
              <a:t>elements</a:t>
            </a:r>
            <a:r>
              <a:rPr lang="pl-PL" altLang="pl-PL" dirty="0"/>
              <a:t> from B?</a:t>
            </a:r>
            <a:endParaRPr lang="en-US" altLang="pl-PL" baseline="-25000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215900"/>
            <a:ext cx="1042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Elipsa 50"/>
          <p:cNvSpPr/>
          <p:nvPr/>
        </p:nvSpPr>
        <p:spPr>
          <a:xfrm>
            <a:off x="1337568" y="3209559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Elipsa 51"/>
          <p:cNvSpPr/>
          <p:nvPr/>
        </p:nvSpPr>
        <p:spPr>
          <a:xfrm>
            <a:off x="2705720" y="3205629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1794768" y="3205629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3137768" y="3204754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2243584" y="3217943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3616300" y="3203126"/>
            <a:ext cx="288032" cy="2928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1240036" y="3858126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Elipsa 57"/>
          <p:cNvSpPr/>
          <p:nvPr/>
        </p:nvSpPr>
        <p:spPr>
          <a:xfrm>
            <a:off x="1553592" y="3870548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Elipsa 58"/>
          <p:cNvSpPr/>
          <p:nvPr/>
        </p:nvSpPr>
        <p:spPr>
          <a:xfrm>
            <a:off x="1887736" y="3870548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1238088" y="4152900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Elipsa 60"/>
          <p:cNvSpPr/>
          <p:nvPr/>
        </p:nvSpPr>
        <p:spPr>
          <a:xfrm>
            <a:off x="1579116" y="4152900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Elipsa 61"/>
          <p:cNvSpPr/>
          <p:nvPr/>
        </p:nvSpPr>
        <p:spPr>
          <a:xfrm>
            <a:off x="1896244" y="4159826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Elipsa 62"/>
          <p:cNvSpPr/>
          <p:nvPr/>
        </p:nvSpPr>
        <p:spPr>
          <a:xfrm>
            <a:off x="1238088" y="4469741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1573768" y="4469741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Elipsa 64"/>
          <p:cNvSpPr/>
          <p:nvPr/>
        </p:nvSpPr>
        <p:spPr>
          <a:xfrm>
            <a:off x="1887736" y="4469741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Elipsa 65"/>
          <p:cNvSpPr/>
          <p:nvPr/>
        </p:nvSpPr>
        <p:spPr>
          <a:xfrm>
            <a:off x="1215964" y="4772526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Elipsa 66"/>
          <p:cNvSpPr/>
          <p:nvPr/>
        </p:nvSpPr>
        <p:spPr>
          <a:xfrm>
            <a:off x="1579116" y="4772526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Elipsa 67"/>
          <p:cNvSpPr/>
          <p:nvPr/>
        </p:nvSpPr>
        <p:spPr>
          <a:xfrm>
            <a:off x="1896244" y="4782813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Elipsa 68"/>
          <p:cNvSpPr/>
          <p:nvPr/>
        </p:nvSpPr>
        <p:spPr>
          <a:xfrm>
            <a:off x="1212565" y="5073316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Elipsa 69"/>
          <p:cNvSpPr/>
          <p:nvPr/>
        </p:nvSpPr>
        <p:spPr>
          <a:xfrm>
            <a:off x="1575717" y="5073316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Elipsa 70"/>
          <p:cNvSpPr/>
          <p:nvPr/>
        </p:nvSpPr>
        <p:spPr>
          <a:xfrm>
            <a:off x="1896301" y="5073577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2" name="Picture 13" descr="hvd1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79" y="363277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7" descr="money3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60" y="3948504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1" descr="hvd4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60" y="460966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5" descr="hvd3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11" y="4912980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9" descr="money1-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59" y="4258165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 flipH="1">
            <a:off x="2387600" y="3960926"/>
            <a:ext cx="8941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/>
          <p:cNvCxnSpPr/>
          <p:nvPr/>
        </p:nvCxnSpPr>
        <p:spPr>
          <a:xfrm flipH="1">
            <a:off x="2387600" y="4258165"/>
            <a:ext cx="13727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ze strzałką 82"/>
          <p:cNvCxnSpPr/>
          <p:nvPr/>
        </p:nvCxnSpPr>
        <p:spPr>
          <a:xfrm flipH="1">
            <a:off x="2387600" y="4558644"/>
            <a:ext cx="17495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ze strzałką 84"/>
          <p:cNvCxnSpPr/>
          <p:nvPr/>
        </p:nvCxnSpPr>
        <p:spPr>
          <a:xfrm flipH="1">
            <a:off x="2387600" y="4862904"/>
            <a:ext cx="13727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ze strzałką 85"/>
          <p:cNvCxnSpPr/>
          <p:nvPr/>
        </p:nvCxnSpPr>
        <p:spPr>
          <a:xfrm flipH="1">
            <a:off x="2395470" y="5230828"/>
            <a:ext cx="8941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4934857" y="1905000"/>
            <a:ext cx="4058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b="1" dirty="0"/>
              <a:t>Control by </a:t>
            </a:r>
            <a:r>
              <a:rPr lang="pl-PL" altLang="pl-PL" b="1" dirty="0" err="1"/>
              <a:t>Adding</a:t>
            </a:r>
            <a:r>
              <a:rPr lang="pl-PL" altLang="pl-PL" b="1" dirty="0"/>
              <a:t> </a:t>
            </a:r>
            <a:r>
              <a:rPr lang="pl-PL" altLang="pl-PL" b="1" dirty="0" err="1"/>
              <a:t>Candidates</a:t>
            </a:r>
            <a:endParaRPr lang="en-US" altLang="pl-PL" b="1" dirty="0"/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4934856" y="2441031"/>
            <a:ext cx="40583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dirty="0"/>
              <a:t>s(p) = T+1 </a:t>
            </a:r>
          </a:p>
          <a:p>
            <a:pPr eaLnBrk="1" hangingPunct="1"/>
            <a:endParaRPr lang="pl-PL" altLang="pl-PL" dirty="0"/>
          </a:p>
          <a:p>
            <a:pPr eaLnBrk="1" hangingPunct="1"/>
            <a:r>
              <a:rPr lang="pl-PL" altLang="pl-PL" dirty="0"/>
              <a:t>s(  ) = s(  )= s(  ) = T+1</a:t>
            </a:r>
          </a:p>
          <a:p>
            <a:pPr eaLnBrk="1" hangingPunct="1"/>
            <a:r>
              <a:rPr lang="pl-PL" altLang="pl-PL" dirty="0"/>
              <a:t>s(  ) = s(  )= s(  ) = T+1</a:t>
            </a:r>
            <a:endParaRPr lang="en-US" altLang="pl-PL" dirty="0"/>
          </a:p>
        </p:txBody>
      </p:sp>
      <p:sp>
        <p:nvSpPr>
          <p:cNvPr id="89" name="Elipsa 88"/>
          <p:cNvSpPr/>
          <p:nvPr/>
        </p:nvSpPr>
        <p:spPr>
          <a:xfrm>
            <a:off x="6061200" y="3112747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0" name="Elipsa 89"/>
          <p:cNvSpPr/>
          <p:nvPr/>
        </p:nvSpPr>
        <p:spPr>
          <a:xfrm>
            <a:off x="6061200" y="3382362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1" name="Elipsa 90"/>
          <p:cNvSpPr/>
          <p:nvPr/>
        </p:nvSpPr>
        <p:spPr>
          <a:xfrm>
            <a:off x="6829954" y="3374917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Elipsa 91"/>
          <p:cNvSpPr/>
          <p:nvPr/>
        </p:nvSpPr>
        <p:spPr>
          <a:xfrm>
            <a:off x="5234669" y="3112747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Elipsa 92"/>
          <p:cNvSpPr/>
          <p:nvPr/>
        </p:nvSpPr>
        <p:spPr>
          <a:xfrm>
            <a:off x="6829954" y="3112747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Elipsa 93"/>
          <p:cNvSpPr/>
          <p:nvPr/>
        </p:nvSpPr>
        <p:spPr>
          <a:xfrm>
            <a:off x="5234669" y="3374917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5" name="Picture 13" descr="hvd1-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6" y="3819882"/>
            <a:ext cx="164654" cy="32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591735" y="3819882"/>
            <a:ext cx="15792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1</a:t>
            </a:r>
            <a:r>
              <a:rPr lang="pl-PL" dirty="0"/>
              <a:t>:       &gt;     &gt;  …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 …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 …</a:t>
            </a:r>
          </a:p>
        </p:txBody>
      </p:sp>
      <p:sp>
        <p:nvSpPr>
          <p:cNvPr id="97" name="Elipsa 96"/>
          <p:cNvSpPr/>
          <p:nvPr/>
        </p:nvSpPr>
        <p:spPr>
          <a:xfrm>
            <a:off x="5450338" y="3935585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8" name="Picture 13" descr="hvd1-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6" y="4171874"/>
            <a:ext cx="164654" cy="32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3" descr="hvd1-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6" y="4524996"/>
            <a:ext cx="164654" cy="32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Elipsa 99"/>
          <p:cNvSpPr/>
          <p:nvPr/>
        </p:nvSpPr>
        <p:spPr>
          <a:xfrm>
            <a:off x="5452165" y="4270024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Elipsa 100"/>
          <p:cNvSpPr/>
          <p:nvPr/>
        </p:nvSpPr>
        <p:spPr>
          <a:xfrm>
            <a:off x="5452165" y="4590155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6" name="Picture 17" descr="money3-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36" y="5030197"/>
            <a:ext cx="189593" cy="3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7" descr="money3-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34" y="5370582"/>
            <a:ext cx="189593" cy="3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7" descr="money3-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55" y="5733109"/>
            <a:ext cx="189593" cy="3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Elipsa 118"/>
          <p:cNvSpPr/>
          <p:nvPr/>
        </p:nvSpPr>
        <p:spPr>
          <a:xfrm>
            <a:off x="5467023" y="5141417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0" name="Elipsa 119"/>
          <p:cNvSpPr/>
          <p:nvPr/>
        </p:nvSpPr>
        <p:spPr>
          <a:xfrm>
            <a:off x="5472341" y="5481280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1" name="Elipsa 120"/>
          <p:cNvSpPr/>
          <p:nvPr/>
        </p:nvSpPr>
        <p:spPr>
          <a:xfrm>
            <a:off x="5472341" y="5801233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2" name="pole tekstowe 121"/>
          <p:cNvSpPr txBox="1"/>
          <p:nvPr/>
        </p:nvSpPr>
        <p:spPr>
          <a:xfrm>
            <a:off x="6125995" y="3867451"/>
            <a:ext cx="15792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3</a:t>
            </a:r>
            <a:r>
              <a:rPr lang="pl-PL" dirty="0"/>
              <a:t>:       &gt;     &gt;  …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 …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 …</a:t>
            </a:r>
          </a:p>
        </p:txBody>
      </p:sp>
      <p:sp>
        <p:nvSpPr>
          <p:cNvPr id="126" name="Elipsa 125"/>
          <p:cNvSpPr/>
          <p:nvPr/>
        </p:nvSpPr>
        <p:spPr>
          <a:xfrm>
            <a:off x="7001283" y="3978671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7" name="Elipsa 126"/>
          <p:cNvSpPr/>
          <p:nvPr/>
        </p:nvSpPr>
        <p:spPr>
          <a:xfrm>
            <a:off x="7006601" y="4318534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9" name="Picture 29" descr="money1-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35" y="3846120"/>
            <a:ext cx="162674" cy="3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29" descr="money1-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51" y="4205049"/>
            <a:ext cx="162674" cy="3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29" descr="money1-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31" y="4534356"/>
            <a:ext cx="162674" cy="3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Elipsa 131"/>
          <p:cNvSpPr/>
          <p:nvPr/>
        </p:nvSpPr>
        <p:spPr>
          <a:xfrm>
            <a:off x="7006601" y="4632445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3" name="pole tekstowe 132"/>
          <p:cNvSpPr txBox="1"/>
          <p:nvPr/>
        </p:nvSpPr>
        <p:spPr>
          <a:xfrm>
            <a:off x="6174501" y="5056648"/>
            <a:ext cx="15792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4</a:t>
            </a:r>
            <a:r>
              <a:rPr lang="pl-PL" dirty="0"/>
              <a:t>:       &gt;     &gt;  …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 …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 …</a:t>
            </a:r>
          </a:p>
        </p:txBody>
      </p:sp>
      <p:pic>
        <p:nvPicPr>
          <p:cNvPr id="140" name="Picture 21" descr="hvd4-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33" y="4964533"/>
            <a:ext cx="254598" cy="3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21" descr="hvd4-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69" y="5366227"/>
            <a:ext cx="254598" cy="3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21" descr="hvd4-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69" y="5793418"/>
            <a:ext cx="254598" cy="3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pole tekstowe 142"/>
          <p:cNvSpPr txBox="1"/>
          <p:nvPr/>
        </p:nvSpPr>
        <p:spPr>
          <a:xfrm>
            <a:off x="7765771" y="3882155"/>
            <a:ext cx="145584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5</a:t>
            </a:r>
            <a:r>
              <a:rPr lang="pl-PL" dirty="0"/>
              <a:t>:       &gt;     &gt;   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</a:t>
            </a:r>
          </a:p>
        </p:txBody>
      </p:sp>
      <p:pic>
        <p:nvPicPr>
          <p:cNvPr id="150" name="Picture 25" descr="hvd3-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852" y="3867451"/>
            <a:ext cx="155980" cy="33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25" descr="hvd3-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72" y="4214815"/>
            <a:ext cx="155980" cy="33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25" descr="hvd3-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72" y="4602207"/>
            <a:ext cx="155980" cy="33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Elipsa 152"/>
          <p:cNvSpPr/>
          <p:nvPr/>
        </p:nvSpPr>
        <p:spPr>
          <a:xfrm>
            <a:off x="7033377" y="5165672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4" name="Elipsa 153"/>
          <p:cNvSpPr/>
          <p:nvPr/>
        </p:nvSpPr>
        <p:spPr>
          <a:xfrm>
            <a:off x="7041885" y="5519983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5" name="Elipsa 154"/>
          <p:cNvSpPr/>
          <p:nvPr/>
        </p:nvSpPr>
        <p:spPr>
          <a:xfrm>
            <a:off x="7035827" y="5876029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6" name="Elipsa 155"/>
          <p:cNvSpPr/>
          <p:nvPr/>
        </p:nvSpPr>
        <p:spPr>
          <a:xfrm>
            <a:off x="8629209" y="3990995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7" name="Elipsa 156"/>
          <p:cNvSpPr/>
          <p:nvPr/>
        </p:nvSpPr>
        <p:spPr>
          <a:xfrm>
            <a:off x="8629209" y="4356833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8" name="Elipsa 157"/>
          <p:cNvSpPr/>
          <p:nvPr/>
        </p:nvSpPr>
        <p:spPr>
          <a:xfrm>
            <a:off x="8641842" y="4676466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9" name="Prostokąt 158"/>
          <p:cNvSpPr/>
          <p:nvPr/>
        </p:nvSpPr>
        <p:spPr>
          <a:xfrm>
            <a:off x="5006885" y="3810284"/>
            <a:ext cx="405832" cy="1093098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0" name="Prostokąt 159"/>
          <p:cNvSpPr/>
          <p:nvPr/>
        </p:nvSpPr>
        <p:spPr>
          <a:xfrm>
            <a:off x="5042736" y="5030197"/>
            <a:ext cx="405832" cy="110938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1" name="Prostokąt 160"/>
          <p:cNvSpPr/>
          <p:nvPr/>
        </p:nvSpPr>
        <p:spPr>
          <a:xfrm>
            <a:off x="6567932" y="4953283"/>
            <a:ext cx="457085" cy="1287468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2" name="Prostokąt 161"/>
          <p:cNvSpPr/>
          <p:nvPr/>
        </p:nvSpPr>
        <p:spPr>
          <a:xfrm>
            <a:off x="6477155" y="3810284"/>
            <a:ext cx="486865" cy="110347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3" name="Prostokąt 162"/>
          <p:cNvSpPr/>
          <p:nvPr/>
        </p:nvSpPr>
        <p:spPr>
          <a:xfrm>
            <a:off x="8093980" y="3817848"/>
            <a:ext cx="535229" cy="1238800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1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605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87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" grpId="0"/>
      <p:bldP spid="97" grpId="0" animBg="1"/>
      <p:bldP spid="100" grpId="0" animBg="1"/>
      <p:bldP spid="101" grpId="0" animBg="1"/>
      <p:bldP spid="119" grpId="0" animBg="1"/>
      <p:bldP spid="120" grpId="0" animBg="1"/>
      <p:bldP spid="121" grpId="0" animBg="1"/>
      <p:bldP spid="122" grpId="0"/>
      <p:bldP spid="126" grpId="0" animBg="1"/>
      <p:bldP spid="127" grpId="0" animBg="1"/>
      <p:bldP spid="132" grpId="0" animBg="1"/>
      <p:bldP spid="133" grpId="0"/>
      <p:bldP spid="143" grpId="0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ole tekstowe 109"/>
          <p:cNvSpPr txBox="1"/>
          <p:nvPr/>
        </p:nvSpPr>
        <p:spPr>
          <a:xfrm>
            <a:off x="4591735" y="5030197"/>
            <a:ext cx="15792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2</a:t>
            </a:r>
            <a:r>
              <a:rPr lang="pl-PL" dirty="0"/>
              <a:t>:       &gt;     &gt;  …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 …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 …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3200" dirty="0"/>
              <a:t>Control by </a:t>
            </a:r>
            <a:r>
              <a:rPr lang="pl-PL" sz="3200" dirty="0" err="1"/>
              <a:t>Adding</a:t>
            </a:r>
            <a:r>
              <a:rPr lang="pl-PL" sz="3200" dirty="0"/>
              <a:t> </a:t>
            </a:r>
            <a:r>
              <a:rPr lang="pl-PL" sz="3200" dirty="0" err="1"/>
              <a:t>Candidates</a:t>
            </a:r>
            <a:r>
              <a:rPr lang="en-US" sz="3200" dirty="0"/>
              <a:t> </a:t>
            </a:r>
            <a:r>
              <a:rPr lang="en-US" sz="3200" b="1" dirty="0">
                <a:sym typeface="Symbol" pitchFamily="18" charset="2"/>
              </a:rPr>
              <a:t></a:t>
            </a:r>
            <a:r>
              <a:rPr lang="en-US" sz="3200" dirty="0"/>
              <a:t> NP-com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24000" y="1219200"/>
            <a:ext cx="4880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 dirty="0"/>
              <a:t>Proof</a:t>
            </a:r>
            <a:r>
              <a:rPr lang="en-US" altLang="pl-PL" dirty="0"/>
              <a:t>: Reduction from the </a:t>
            </a:r>
            <a:r>
              <a:rPr lang="pl-PL" altLang="pl-PL" dirty="0"/>
              <a:t>X3C</a:t>
            </a:r>
            <a:r>
              <a:rPr lang="en-US" altLang="pl-PL" dirty="0"/>
              <a:t> problem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639235" y="1875118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57200" y="2407443"/>
            <a:ext cx="3956532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 dirty="0"/>
              <a:t>Input:</a:t>
            </a:r>
            <a:r>
              <a:rPr lang="pl-PL" altLang="pl-PL" b="1" dirty="0"/>
              <a:t> </a:t>
            </a:r>
            <a:r>
              <a:rPr lang="pl-PL" altLang="pl-PL" dirty="0"/>
              <a:t>B = {b</a:t>
            </a:r>
            <a:r>
              <a:rPr lang="pl-PL" altLang="pl-PL" baseline="-25000" dirty="0"/>
              <a:t>1</a:t>
            </a:r>
            <a:r>
              <a:rPr lang="pl-PL" altLang="pl-PL" dirty="0"/>
              <a:t>, b</a:t>
            </a:r>
            <a:r>
              <a:rPr lang="pl-PL" altLang="pl-PL" baseline="-25000" dirty="0"/>
              <a:t>2</a:t>
            </a:r>
            <a:r>
              <a:rPr lang="pl-PL" altLang="pl-PL" dirty="0"/>
              <a:t>, b</a:t>
            </a:r>
            <a:r>
              <a:rPr lang="pl-PL" altLang="pl-PL" baseline="-25000" dirty="0"/>
              <a:t>3</a:t>
            </a:r>
            <a:r>
              <a:rPr lang="pl-PL" altLang="pl-PL" dirty="0"/>
              <a:t>, …  , b</a:t>
            </a:r>
            <a:r>
              <a:rPr lang="pl-PL" altLang="pl-PL" baseline="-25000" dirty="0"/>
              <a:t>3k</a:t>
            </a:r>
            <a:r>
              <a:rPr lang="pl-PL" altLang="pl-PL" dirty="0"/>
              <a:t>}</a:t>
            </a:r>
            <a:br>
              <a:rPr lang="pl-PL" altLang="pl-PL" dirty="0"/>
            </a:br>
            <a:r>
              <a:rPr lang="pl-PL" altLang="pl-PL" dirty="0"/>
              <a:t>           S = {S</a:t>
            </a:r>
            <a:r>
              <a:rPr lang="pl-PL" altLang="pl-PL" baseline="-25000" dirty="0"/>
              <a:t>1</a:t>
            </a:r>
            <a:r>
              <a:rPr lang="pl-PL" altLang="pl-PL" dirty="0"/>
              <a:t>, …, S</a:t>
            </a:r>
            <a:r>
              <a:rPr lang="pl-PL" altLang="pl-PL" baseline="-25000" dirty="0"/>
              <a:t>n</a:t>
            </a:r>
            <a:r>
              <a:rPr lang="pl-PL" altLang="pl-PL" dirty="0"/>
              <a:t>}</a:t>
            </a:r>
            <a:r>
              <a:rPr lang="pl-PL" altLang="pl-PL" b="1" dirty="0"/>
              <a:t> </a:t>
            </a:r>
          </a:p>
          <a:p>
            <a:pPr eaLnBrk="1" hangingPunct="1"/>
            <a:endParaRPr lang="pl-PL" altLang="pl-PL" sz="1100" b="1" dirty="0"/>
          </a:p>
          <a:p>
            <a:pPr eaLnBrk="1" hangingPunct="1"/>
            <a:r>
              <a:rPr lang="pl-PL" altLang="pl-PL" sz="2000" dirty="0"/>
              <a:t>B = {                              }</a:t>
            </a:r>
          </a:p>
          <a:p>
            <a:pPr eaLnBrk="1" hangingPunct="1"/>
            <a:endParaRPr lang="pl-PL" altLang="pl-PL" sz="2000" dirty="0"/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1</a:t>
            </a:r>
            <a:r>
              <a:rPr lang="pl-PL" altLang="pl-PL" sz="2000" dirty="0"/>
              <a:t>={          }</a:t>
            </a:r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2</a:t>
            </a:r>
            <a:r>
              <a:rPr lang="pl-PL" altLang="pl-PL" sz="2000" dirty="0"/>
              <a:t>={          }</a:t>
            </a:r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3</a:t>
            </a:r>
            <a:r>
              <a:rPr lang="pl-PL" altLang="pl-PL" sz="2000" dirty="0"/>
              <a:t>={          }</a:t>
            </a:r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4</a:t>
            </a:r>
            <a:r>
              <a:rPr lang="pl-PL" altLang="pl-PL" sz="2000" dirty="0"/>
              <a:t>={          }</a:t>
            </a:r>
          </a:p>
          <a:p>
            <a:pPr eaLnBrk="1" hangingPunct="1"/>
            <a:r>
              <a:rPr lang="pl-PL" altLang="pl-PL" sz="2000" dirty="0"/>
              <a:t>S</a:t>
            </a:r>
            <a:r>
              <a:rPr lang="pl-PL" altLang="pl-PL" sz="2000" baseline="-25000" dirty="0"/>
              <a:t>5</a:t>
            </a:r>
            <a:r>
              <a:rPr lang="pl-PL" altLang="pl-PL" sz="2000" dirty="0"/>
              <a:t>={          }</a:t>
            </a:r>
            <a:endParaRPr lang="en-US" altLang="pl-PL" sz="2000" dirty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57200" y="1905000"/>
            <a:ext cx="312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b="1" dirty="0" err="1"/>
              <a:t>Exact</a:t>
            </a:r>
            <a:r>
              <a:rPr lang="pl-PL" altLang="pl-PL" b="1" dirty="0"/>
              <a:t> </a:t>
            </a:r>
            <a:r>
              <a:rPr lang="pl-PL" altLang="pl-PL" b="1" dirty="0" err="1"/>
              <a:t>Cover</a:t>
            </a:r>
            <a:r>
              <a:rPr lang="pl-PL" altLang="pl-PL" b="1" dirty="0"/>
              <a:t> by 3-Sets</a:t>
            </a:r>
            <a:endParaRPr lang="en-US" altLang="pl-PL" b="1" dirty="0"/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333572" y="5645834"/>
            <a:ext cx="449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 dirty="0"/>
              <a:t>Question:</a:t>
            </a:r>
            <a:r>
              <a:rPr lang="en-US" altLang="pl-PL" dirty="0"/>
              <a:t> </a:t>
            </a:r>
            <a:r>
              <a:rPr lang="pl-PL" altLang="pl-PL" dirty="0" err="1"/>
              <a:t>Is</a:t>
            </a:r>
            <a:r>
              <a:rPr lang="pl-PL" altLang="pl-PL" dirty="0"/>
              <a:t> </a:t>
            </a:r>
            <a:r>
              <a:rPr lang="pl-PL" altLang="pl-PL" dirty="0" err="1"/>
              <a:t>it</a:t>
            </a:r>
            <a:r>
              <a:rPr lang="pl-PL" altLang="pl-PL" dirty="0"/>
              <a:t> </a:t>
            </a:r>
            <a:r>
              <a:rPr lang="pl-PL" altLang="pl-PL" dirty="0" err="1"/>
              <a:t>possible</a:t>
            </a:r>
            <a:r>
              <a:rPr lang="pl-PL" altLang="pl-PL" dirty="0"/>
              <a:t> to </a:t>
            </a:r>
            <a:r>
              <a:rPr lang="pl-PL" altLang="pl-PL" dirty="0" err="1"/>
              <a:t>pick</a:t>
            </a:r>
            <a:r>
              <a:rPr lang="pl-PL" altLang="pl-PL" dirty="0"/>
              <a:t> k</a:t>
            </a:r>
            <a:br>
              <a:rPr lang="pl-PL" altLang="pl-PL" dirty="0"/>
            </a:br>
            <a:r>
              <a:rPr lang="pl-PL" altLang="pl-PL" dirty="0" err="1"/>
              <a:t>sets</a:t>
            </a:r>
            <a:r>
              <a:rPr lang="pl-PL" altLang="pl-PL" dirty="0"/>
              <a:t> and </a:t>
            </a:r>
            <a:r>
              <a:rPr lang="pl-PL" altLang="pl-PL" dirty="0" err="1"/>
              <a:t>cover</a:t>
            </a:r>
            <a:r>
              <a:rPr lang="pl-PL" altLang="pl-PL" dirty="0"/>
              <a:t> </a:t>
            </a:r>
            <a:r>
              <a:rPr lang="pl-PL" altLang="pl-PL" dirty="0" err="1"/>
              <a:t>all</a:t>
            </a:r>
            <a:r>
              <a:rPr lang="pl-PL" altLang="pl-PL" dirty="0"/>
              <a:t> </a:t>
            </a:r>
            <a:r>
              <a:rPr lang="pl-PL" altLang="pl-PL" dirty="0" err="1"/>
              <a:t>elements</a:t>
            </a:r>
            <a:r>
              <a:rPr lang="pl-PL" altLang="pl-PL" dirty="0"/>
              <a:t> from B?</a:t>
            </a:r>
            <a:endParaRPr lang="en-US" altLang="pl-PL" baseline="-25000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215900"/>
            <a:ext cx="1042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Elipsa 50"/>
          <p:cNvSpPr/>
          <p:nvPr/>
        </p:nvSpPr>
        <p:spPr>
          <a:xfrm>
            <a:off x="1337568" y="3209559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Elipsa 51"/>
          <p:cNvSpPr/>
          <p:nvPr/>
        </p:nvSpPr>
        <p:spPr>
          <a:xfrm>
            <a:off x="2705720" y="3205629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1794768" y="3205629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3137768" y="3204754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2243584" y="3217943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3616300" y="3203126"/>
            <a:ext cx="288032" cy="2928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1240036" y="3858126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Elipsa 57"/>
          <p:cNvSpPr/>
          <p:nvPr/>
        </p:nvSpPr>
        <p:spPr>
          <a:xfrm>
            <a:off x="1553592" y="3870548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Elipsa 58"/>
          <p:cNvSpPr/>
          <p:nvPr/>
        </p:nvSpPr>
        <p:spPr>
          <a:xfrm>
            <a:off x="1887736" y="3870548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1238088" y="4152900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Elipsa 60"/>
          <p:cNvSpPr/>
          <p:nvPr/>
        </p:nvSpPr>
        <p:spPr>
          <a:xfrm>
            <a:off x="1579116" y="4152900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Elipsa 61"/>
          <p:cNvSpPr/>
          <p:nvPr/>
        </p:nvSpPr>
        <p:spPr>
          <a:xfrm>
            <a:off x="1896244" y="4159826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Elipsa 62"/>
          <p:cNvSpPr/>
          <p:nvPr/>
        </p:nvSpPr>
        <p:spPr>
          <a:xfrm>
            <a:off x="1238088" y="4469741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1573768" y="4469741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Elipsa 64"/>
          <p:cNvSpPr/>
          <p:nvPr/>
        </p:nvSpPr>
        <p:spPr>
          <a:xfrm>
            <a:off x="1887736" y="4469741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Elipsa 65"/>
          <p:cNvSpPr/>
          <p:nvPr/>
        </p:nvSpPr>
        <p:spPr>
          <a:xfrm>
            <a:off x="1215964" y="4772526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Elipsa 66"/>
          <p:cNvSpPr/>
          <p:nvPr/>
        </p:nvSpPr>
        <p:spPr>
          <a:xfrm>
            <a:off x="1579116" y="4772526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Elipsa 67"/>
          <p:cNvSpPr/>
          <p:nvPr/>
        </p:nvSpPr>
        <p:spPr>
          <a:xfrm>
            <a:off x="1896244" y="4782813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Elipsa 68"/>
          <p:cNvSpPr/>
          <p:nvPr/>
        </p:nvSpPr>
        <p:spPr>
          <a:xfrm>
            <a:off x="1212565" y="5073316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Elipsa 69"/>
          <p:cNvSpPr/>
          <p:nvPr/>
        </p:nvSpPr>
        <p:spPr>
          <a:xfrm>
            <a:off x="1575717" y="5073316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Elipsa 70"/>
          <p:cNvSpPr/>
          <p:nvPr/>
        </p:nvSpPr>
        <p:spPr>
          <a:xfrm>
            <a:off x="1896301" y="5073577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2" name="Picture 13" descr="hvd1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79" y="363277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7" descr="money3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60" y="3948504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1" descr="hvd4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60" y="460966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5" descr="hvd3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11" y="4912980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9" descr="money1-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59" y="4258165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 flipH="1">
            <a:off x="2387600" y="3960926"/>
            <a:ext cx="8941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/>
          <p:cNvCxnSpPr/>
          <p:nvPr/>
        </p:nvCxnSpPr>
        <p:spPr>
          <a:xfrm flipH="1">
            <a:off x="2387600" y="4258165"/>
            <a:ext cx="13727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ze strzałką 82"/>
          <p:cNvCxnSpPr/>
          <p:nvPr/>
        </p:nvCxnSpPr>
        <p:spPr>
          <a:xfrm flipH="1">
            <a:off x="2387600" y="4558644"/>
            <a:ext cx="17495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ze strzałką 84"/>
          <p:cNvCxnSpPr/>
          <p:nvPr/>
        </p:nvCxnSpPr>
        <p:spPr>
          <a:xfrm flipH="1">
            <a:off x="2387600" y="4862904"/>
            <a:ext cx="13727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ze strzałką 85"/>
          <p:cNvCxnSpPr/>
          <p:nvPr/>
        </p:nvCxnSpPr>
        <p:spPr>
          <a:xfrm flipH="1">
            <a:off x="2395470" y="5230828"/>
            <a:ext cx="8941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4934857" y="1905000"/>
            <a:ext cx="4058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b="1" dirty="0"/>
              <a:t>Control by </a:t>
            </a:r>
            <a:r>
              <a:rPr lang="pl-PL" altLang="pl-PL" b="1" dirty="0" err="1"/>
              <a:t>Adding</a:t>
            </a:r>
            <a:r>
              <a:rPr lang="pl-PL" altLang="pl-PL" b="1" dirty="0"/>
              <a:t> </a:t>
            </a:r>
            <a:r>
              <a:rPr lang="pl-PL" altLang="pl-PL" b="1" dirty="0" err="1"/>
              <a:t>Candidates</a:t>
            </a:r>
            <a:endParaRPr lang="en-US" altLang="pl-PL" b="1" dirty="0"/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4934856" y="2441031"/>
            <a:ext cx="40583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dirty="0"/>
              <a:t>s(p) = T+1 </a:t>
            </a:r>
          </a:p>
          <a:p>
            <a:pPr eaLnBrk="1" hangingPunct="1"/>
            <a:endParaRPr lang="pl-PL" altLang="pl-PL" dirty="0"/>
          </a:p>
          <a:p>
            <a:pPr eaLnBrk="1" hangingPunct="1"/>
            <a:r>
              <a:rPr lang="pl-PL" altLang="pl-PL" dirty="0"/>
              <a:t>s(  ) = s(  )= s(  ) = T+1</a:t>
            </a:r>
          </a:p>
          <a:p>
            <a:pPr eaLnBrk="1" hangingPunct="1"/>
            <a:r>
              <a:rPr lang="pl-PL" altLang="pl-PL" dirty="0"/>
              <a:t>s(  ) = s(  )= s(  ) = T+1</a:t>
            </a:r>
            <a:endParaRPr lang="en-US" altLang="pl-PL" dirty="0"/>
          </a:p>
        </p:txBody>
      </p:sp>
      <p:sp>
        <p:nvSpPr>
          <p:cNvPr id="89" name="Elipsa 88"/>
          <p:cNvSpPr/>
          <p:nvPr/>
        </p:nvSpPr>
        <p:spPr>
          <a:xfrm>
            <a:off x="6061200" y="3112747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0" name="Elipsa 89"/>
          <p:cNvSpPr/>
          <p:nvPr/>
        </p:nvSpPr>
        <p:spPr>
          <a:xfrm>
            <a:off x="6061200" y="3382362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1" name="Elipsa 90"/>
          <p:cNvSpPr/>
          <p:nvPr/>
        </p:nvSpPr>
        <p:spPr>
          <a:xfrm>
            <a:off x="6829954" y="3374917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Elipsa 91"/>
          <p:cNvSpPr/>
          <p:nvPr/>
        </p:nvSpPr>
        <p:spPr>
          <a:xfrm>
            <a:off x="5234669" y="3112747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Elipsa 92"/>
          <p:cNvSpPr/>
          <p:nvPr/>
        </p:nvSpPr>
        <p:spPr>
          <a:xfrm>
            <a:off x="6829954" y="3112747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Elipsa 93"/>
          <p:cNvSpPr/>
          <p:nvPr/>
        </p:nvSpPr>
        <p:spPr>
          <a:xfrm>
            <a:off x="5234669" y="3374917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5" name="Picture 13" descr="hvd1-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6" y="3819882"/>
            <a:ext cx="164654" cy="32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591735" y="3819882"/>
            <a:ext cx="15792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1</a:t>
            </a:r>
            <a:r>
              <a:rPr lang="pl-PL" dirty="0"/>
              <a:t>:       &gt;     &gt;  …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 …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 …</a:t>
            </a:r>
          </a:p>
        </p:txBody>
      </p:sp>
      <p:sp>
        <p:nvSpPr>
          <p:cNvPr id="97" name="Elipsa 96"/>
          <p:cNvSpPr/>
          <p:nvPr/>
        </p:nvSpPr>
        <p:spPr>
          <a:xfrm>
            <a:off x="5450338" y="3935585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8" name="Picture 13" descr="hvd1-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6" y="4171874"/>
            <a:ext cx="164654" cy="32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3" descr="hvd1-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6" y="4524996"/>
            <a:ext cx="164654" cy="32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Elipsa 99"/>
          <p:cNvSpPr/>
          <p:nvPr/>
        </p:nvSpPr>
        <p:spPr>
          <a:xfrm>
            <a:off x="5452165" y="4270024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Elipsa 100"/>
          <p:cNvSpPr/>
          <p:nvPr/>
        </p:nvSpPr>
        <p:spPr>
          <a:xfrm>
            <a:off x="5452165" y="4590155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6" name="Picture 17" descr="money3-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36" y="5030197"/>
            <a:ext cx="189593" cy="3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7" descr="money3-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34" y="5370582"/>
            <a:ext cx="189593" cy="3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7" descr="money3-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55" y="5733109"/>
            <a:ext cx="189593" cy="3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Elipsa 118"/>
          <p:cNvSpPr/>
          <p:nvPr/>
        </p:nvSpPr>
        <p:spPr>
          <a:xfrm>
            <a:off x="5467023" y="5141417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0" name="Elipsa 119"/>
          <p:cNvSpPr/>
          <p:nvPr/>
        </p:nvSpPr>
        <p:spPr>
          <a:xfrm>
            <a:off x="5472341" y="5481280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1" name="Elipsa 120"/>
          <p:cNvSpPr/>
          <p:nvPr/>
        </p:nvSpPr>
        <p:spPr>
          <a:xfrm>
            <a:off x="5472341" y="5801233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2" name="pole tekstowe 121"/>
          <p:cNvSpPr txBox="1"/>
          <p:nvPr/>
        </p:nvSpPr>
        <p:spPr>
          <a:xfrm>
            <a:off x="6125995" y="3867451"/>
            <a:ext cx="15792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3</a:t>
            </a:r>
            <a:r>
              <a:rPr lang="pl-PL" dirty="0"/>
              <a:t>:       &gt;     &gt;  …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 …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 …</a:t>
            </a:r>
          </a:p>
        </p:txBody>
      </p:sp>
      <p:sp>
        <p:nvSpPr>
          <p:cNvPr id="126" name="Elipsa 125"/>
          <p:cNvSpPr/>
          <p:nvPr/>
        </p:nvSpPr>
        <p:spPr>
          <a:xfrm>
            <a:off x="7001283" y="3978671"/>
            <a:ext cx="174888" cy="17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7" name="Elipsa 126"/>
          <p:cNvSpPr/>
          <p:nvPr/>
        </p:nvSpPr>
        <p:spPr>
          <a:xfrm>
            <a:off x="7006601" y="4318534"/>
            <a:ext cx="174888" cy="1778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9" name="Picture 29" descr="money1-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35" y="3846120"/>
            <a:ext cx="162674" cy="3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29" descr="money1-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51" y="4205049"/>
            <a:ext cx="162674" cy="3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29" descr="money1-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31" y="4534356"/>
            <a:ext cx="162674" cy="3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Elipsa 131"/>
          <p:cNvSpPr/>
          <p:nvPr/>
        </p:nvSpPr>
        <p:spPr>
          <a:xfrm>
            <a:off x="7006601" y="4632445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3" name="pole tekstowe 132"/>
          <p:cNvSpPr txBox="1"/>
          <p:nvPr/>
        </p:nvSpPr>
        <p:spPr>
          <a:xfrm>
            <a:off x="6174501" y="5056648"/>
            <a:ext cx="15792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4</a:t>
            </a:r>
            <a:r>
              <a:rPr lang="pl-PL" dirty="0"/>
              <a:t>:       &gt;     &gt;  …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 …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 …</a:t>
            </a:r>
          </a:p>
        </p:txBody>
      </p:sp>
      <p:pic>
        <p:nvPicPr>
          <p:cNvPr id="140" name="Picture 21" descr="hvd4-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33" y="4964533"/>
            <a:ext cx="254598" cy="3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21" descr="hvd4-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69" y="5366227"/>
            <a:ext cx="254598" cy="3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21" descr="hvd4-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69" y="5793418"/>
            <a:ext cx="254598" cy="3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pole tekstowe 142"/>
          <p:cNvSpPr txBox="1"/>
          <p:nvPr/>
        </p:nvSpPr>
        <p:spPr>
          <a:xfrm>
            <a:off x="7765771" y="3882155"/>
            <a:ext cx="145584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baseline="-25000" dirty="0"/>
              <a:t>5</a:t>
            </a:r>
            <a:r>
              <a:rPr lang="pl-PL" dirty="0"/>
              <a:t>:       &gt;     &gt;   </a:t>
            </a:r>
          </a:p>
          <a:p>
            <a:r>
              <a:rPr lang="pl-PL" sz="500" dirty="0"/>
              <a:t> </a:t>
            </a:r>
            <a:br>
              <a:rPr lang="pl-PL" sz="1200" dirty="0"/>
            </a:br>
            <a:r>
              <a:rPr lang="pl-PL" dirty="0"/>
              <a:t>            &gt;     &gt; </a:t>
            </a:r>
          </a:p>
          <a:p>
            <a:r>
              <a:rPr lang="pl-PL" sz="200" dirty="0"/>
              <a:t> </a:t>
            </a:r>
            <a:endParaRPr lang="pl-PL" sz="1000" dirty="0"/>
          </a:p>
          <a:p>
            <a:r>
              <a:rPr lang="pl-PL" dirty="0"/>
              <a:t>            &gt;     &gt; </a:t>
            </a:r>
          </a:p>
        </p:txBody>
      </p:sp>
      <p:pic>
        <p:nvPicPr>
          <p:cNvPr id="150" name="Picture 25" descr="hvd3-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852" y="3867451"/>
            <a:ext cx="155980" cy="33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25" descr="hvd3-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72" y="4214815"/>
            <a:ext cx="155980" cy="33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25" descr="hvd3-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72" y="4602207"/>
            <a:ext cx="155980" cy="33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Elipsa 152"/>
          <p:cNvSpPr/>
          <p:nvPr/>
        </p:nvSpPr>
        <p:spPr>
          <a:xfrm>
            <a:off x="7033377" y="5165672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4" name="Elipsa 153"/>
          <p:cNvSpPr/>
          <p:nvPr/>
        </p:nvSpPr>
        <p:spPr>
          <a:xfrm>
            <a:off x="7041885" y="5519983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5" name="Elipsa 154"/>
          <p:cNvSpPr/>
          <p:nvPr/>
        </p:nvSpPr>
        <p:spPr>
          <a:xfrm>
            <a:off x="7035827" y="5876029"/>
            <a:ext cx="195064" cy="18075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6" name="Elipsa 155"/>
          <p:cNvSpPr/>
          <p:nvPr/>
        </p:nvSpPr>
        <p:spPr>
          <a:xfrm>
            <a:off x="8629209" y="3990995"/>
            <a:ext cx="195064" cy="1807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7" name="Elipsa 156"/>
          <p:cNvSpPr/>
          <p:nvPr/>
        </p:nvSpPr>
        <p:spPr>
          <a:xfrm>
            <a:off x="8629209" y="4356833"/>
            <a:ext cx="178048" cy="181018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8" name="Elipsa 157"/>
          <p:cNvSpPr/>
          <p:nvPr/>
        </p:nvSpPr>
        <p:spPr>
          <a:xfrm>
            <a:off x="8641842" y="4676466"/>
            <a:ext cx="195064" cy="1807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9" name="Prostokąt 158"/>
          <p:cNvSpPr/>
          <p:nvPr/>
        </p:nvSpPr>
        <p:spPr>
          <a:xfrm>
            <a:off x="5006885" y="3810284"/>
            <a:ext cx="405832" cy="1093098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0" name="Prostokąt 159"/>
          <p:cNvSpPr/>
          <p:nvPr/>
        </p:nvSpPr>
        <p:spPr>
          <a:xfrm>
            <a:off x="5042736" y="5030197"/>
            <a:ext cx="405832" cy="110938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1" name="Prostokąt 160"/>
          <p:cNvSpPr/>
          <p:nvPr/>
        </p:nvSpPr>
        <p:spPr>
          <a:xfrm>
            <a:off x="6567932" y="4953283"/>
            <a:ext cx="457085" cy="1287468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2" name="Prostokąt 161"/>
          <p:cNvSpPr/>
          <p:nvPr/>
        </p:nvSpPr>
        <p:spPr>
          <a:xfrm>
            <a:off x="6477155" y="3810284"/>
            <a:ext cx="486865" cy="110347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3" name="Prostokąt 162"/>
          <p:cNvSpPr/>
          <p:nvPr/>
        </p:nvSpPr>
        <p:spPr>
          <a:xfrm>
            <a:off x="8093980" y="3817848"/>
            <a:ext cx="535229" cy="1238800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6" name="Prostokąt 95"/>
          <p:cNvSpPr/>
          <p:nvPr/>
        </p:nvSpPr>
        <p:spPr>
          <a:xfrm>
            <a:off x="7608093" y="3088481"/>
            <a:ext cx="491317" cy="47463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1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9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0" descr="demon">
            <a:extLst>
              <a:ext uri="{FF2B5EF4-FFF2-40B4-BE49-F238E27FC236}">
                <a16:creationId xmlns:a16="http://schemas.microsoft.com/office/drawing/2014/main" id="{3A5830BA-5A0E-424F-AFD5-E35E8A38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33" y="57398"/>
            <a:ext cx="1179141" cy="88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3927B8C-2AED-4AAC-BDFF-72B1FC6127BE}"/>
              </a:ext>
            </a:extLst>
          </p:cNvPr>
          <p:cNvSpPr/>
          <p:nvPr/>
        </p:nvSpPr>
        <p:spPr>
          <a:xfrm>
            <a:off x="1678390" y="63709"/>
            <a:ext cx="2179379" cy="1139156"/>
          </a:xfrm>
          <a:custGeom>
            <a:avLst/>
            <a:gdLst>
              <a:gd name="connsiteX0" fmla="*/ 420233 w 2179379"/>
              <a:gd name="connsiteY0" fmla="*/ 71202 h 1139156"/>
              <a:gd name="connsiteX1" fmla="*/ 508 w 2179379"/>
              <a:gd name="connsiteY1" fmla="*/ 670809 h 1139156"/>
              <a:gd name="connsiteX2" fmla="*/ 495184 w 2179379"/>
              <a:gd name="connsiteY2" fmla="*/ 1120514 h 1139156"/>
              <a:gd name="connsiteX3" fmla="*/ 1859289 w 2179379"/>
              <a:gd name="connsiteY3" fmla="*/ 985602 h 1139156"/>
              <a:gd name="connsiteX4" fmla="*/ 2144102 w 2179379"/>
              <a:gd name="connsiteY4" fmla="*/ 371006 h 1139156"/>
              <a:gd name="connsiteX5" fmla="*/ 1274672 w 2179379"/>
              <a:gd name="connsiteY5" fmla="*/ 41222 h 1139156"/>
              <a:gd name="connsiteX6" fmla="*/ 420233 w 2179379"/>
              <a:gd name="connsiteY6" fmla="*/ 71202 h 113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379" h="1139156">
                <a:moveTo>
                  <a:pt x="420233" y="71202"/>
                </a:moveTo>
                <a:cubicBezTo>
                  <a:pt x="207873" y="176133"/>
                  <a:pt x="-11984" y="495924"/>
                  <a:pt x="508" y="670809"/>
                </a:cubicBezTo>
                <a:cubicBezTo>
                  <a:pt x="13000" y="845694"/>
                  <a:pt x="185387" y="1068049"/>
                  <a:pt x="495184" y="1120514"/>
                </a:cubicBezTo>
                <a:cubicBezTo>
                  <a:pt x="804981" y="1172980"/>
                  <a:pt x="1584469" y="1110520"/>
                  <a:pt x="1859289" y="985602"/>
                </a:cubicBezTo>
                <a:cubicBezTo>
                  <a:pt x="2134109" y="860684"/>
                  <a:pt x="2241538" y="528403"/>
                  <a:pt x="2144102" y="371006"/>
                </a:cubicBezTo>
                <a:cubicBezTo>
                  <a:pt x="2046666" y="213609"/>
                  <a:pt x="1556987" y="86192"/>
                  <a:pt x="1274672" y="41222"/>
                </a:cubicBezTo>
                <a:cubicBezTo>
                  <a:pt x="992357" y="-3748"/>
                  <a:pt x="632593" y="-33729"/>
                  <a:pt x="420233" y="71202"/>
                </a:cubicBezTo>
                <a:close/>
              </a:path>
            </a:pathLst>
          </a:custGeom>
          <a:solidFill>
            <a:srgbClr val="008000">
              <a:alpha val="21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7" name="Picture 4" descr="p">
            <a:extLst>
              <a:ext uri="{FF2B5EF4-FFF2-40B4-BE49-F238E27FC236}">
                <a16:creationId xmlns:a16="http://schemas.microsoft.com/office/drawing/2014/main" id="{D7A29067-C854-4237-808E-B1E934F67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8" y="-6611"/>
            <a:ext cx="1141258" cy="16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BF3ABD3-DD71-4588-8F8C-462ADCCC9B8A}"/>
              </a:ext>
            </a:extLst>
          </p:cNvPr>
          <p:cNvSpPr/>
          <p:nvPr/>
        </p:nvSpPr>
        <p:spPr>
          <a:xfrm>
            <a:off x="1792649" y="228815"/>
            <a:ext cx="3978563" cy="3586363"/>
          </a:xfrm>
          <a:custGeom>
            <a:avLst/>
            <a:gdLst>
              <a:gd name="connsiteX0" fmla="*/ 2269684 w 3986966"/>
              <a:gd name="connsiteY0" fmla="*/ 187348 h 3762683"/>
              <a:gd name="connsiteX1" fmla="*/ 2269684 w 3986966"/>
              <a:gd name="connsiteY1" fmla="*/ 352239 h 3762683"/>
              <a:gd name="connsiteX2" fmla="*/ 1969881 w 3986966"/>
              <a:gd name="connsiteY2" fmla="*/ 906875 h 3762683"/>
              <a:gd name="connsiteX3" fmla="*/ 1460216 w 3986966"/>
              <a:gd name="connsiteY3" fmla="*/ 1251649 h 3762683"/>
              <a:gd name="connsiteX4" fmla="*/ 710707 w 3986966"/>
              <a:gd name="connsiteY4" fmla="*/ 1356580 h 3762683"/>
              <a:gd name="connsiteX5" fmla="*/ 171061 w 3986966"/>
              <a:gd name="connsiteY5" fmla="*/ 1761315 h 3762683"/>
              <a:gd name="connsiteX6" fmla="*/ 81120 w 3986966"/>
              <a:gd name="connsiteY6" fmla="*/ 2855597 h 3762683"/>
              <a:gd name="connsiteX7" fmla="*/ 275993 w 3986966"/>
              <a:gd name="connsiteY7" fmla="*/ 3665066 h 3762683"/>
              <a:gd name="connsiteX8" fmla="*/ 3004202 w 3986966"/>
              <a:gd name="connsiteY8" fmla="*/ 3470194 h 3762683"/>
              <a:gd name="connsiteX9" fmla="*/ 3978563 w 3986966"/>
              <a:gd name="connsiteY9" fmla="*/ 1176698 h 3762683"/>
              <a:gd name="connsiteX10" fmla="*/ 3408937 w 3986966"/>
              <a:gd name="connsiteY10" fmla="*/ 52436 h 3762683"/>
              <a:gd name="connsiteX11" fmla="*/ 2269684 w 3986966"/>
              <a:gd name="connsiteY11" fmla="*/ 187348 h 3762683"/>
              <a:gd name="connsiteX0" fmla="*/ 2704399 w 3985742"/>
              <a:gd name="connsiteY0" fmla="*/ 114412 h 3794679"/>
              <a:gd name="connsiteX1" fmla="*/ 2269684 w 3985742"/>
              <a:gd name="connsiteY1" fmla="*/ 384235 h 3794679"/>
              <a:gd name="connsiteX2" fmla="*/ 1969881 w 3985742"/>
              <a:gd name="connsiteY2" fmla="*/ 938871 h 3794679"/>
              <a:gd name="connsiteX3" fmla="*/ 1460216 w 3985742"/>
              <a:gd name="connsiteY3" fmla="*/ 1283645 h 3794679"/>
              <a:gd name="connsiteX4" fmla="*/ 710707 w 3985742"/>
              <a:gd name="connsiteY4" fmla="*/ 1388576 h 3794679"/>
              <a:gd name="connsiteX5" fmla="*/ 171061 w 3985742"/>
              <a:gd name="connsiteY5" fmla="*/ 1793311 h 3794679"/>
              <a:gd name="connsiteX6" fmla="*/ 81120 w 3985742"/>
              <a:gd name="connsiteY6" fmla="*/ 2887593 h 3794679"/>
              <a:gd name="connsiteX7" fmla="*/ 275993 w 3985742"/>
              <a:gd name="connsiteY7" fmla="*/ 3697062 h 3794679"/>
              <a:gd name="connsiteX8" fmla="*/ 3004202 w 3985742"/>
              <a:gd name="connsiteY8" fmla="*/ 3502190 h 3794679"/>
              <a:gd name="connsiteX9" fmla="*/ 3978563 w 3985742"/>
              <a:gd name="connsiteY9" fmla="*/ 1208694 h 3794679"/>
              <a:gd name="connsiteX10" fmla="*/ 3408937 w 3985742"/>
              <a:gd name="connsiteY10" fmla="*/ 84432 h 3794679"/>
              <a:gd name="connsiteX11" fmla="*/ 2704399 w 3985742"/>
              <a:gd name="connsiteY11" fmla="*/ 114412 h 3794679"/>
              <a:gd name="connsiteX0" fmla="*/ 2704399 w 3978563"/>
              <a:gd name="connsiteY0" fmla="*/ 37934 h 3718201"/>
              <a:gd name="connsiteX1" fmla="*/ 2269684 w 3978563"/>
              <a:gd name="connsiteY1" fmla="*/ 307757 h 3718201"/>
              <a:gd name="connsiteX2" fmla="*/ 1969881 w 3978563"/>
              <a:gd name="connsiteY2" fmla="*/ 862393 h 3718201"/>
              <a:gd name="connsiteX3" fmla="*/ 1460216 w 3978563"/>
              <a:gd name="connsiteY3" fmla="*/ 1207167 h 3718201"/>
              <a:gd name="connsiteX4" fmla="*/ 710707 w 3978563"/>
              <a:gd name="connsiteY4" fmla="*/ 1312098 h 3718201"/>
              <a:gd name="connsiteX5" fmla="*/ 171061 w 3978563"/>
              <a:gd name="connsiteY5" fmla="*/ 1716833 h 3718201"/>
              <a:gd name="connsiteX6" fmla="*/ 81120 w 3978563"/>
              <a:gd name="connsiteY6" fmla="*/ 2811115 h 3718201"/>
              <a:gd name="connsiteX7" fmla="*/ 275993 w 3978563"/>
              <a:gd name="connsiteY7" fmla="*/ 3620584 h 3718201"/>
              <a:gd name="connsiteX8" fmla="*/ 3004202 w 3978563"/>
              <a:gd name="connsiteY8" fmla="*/ 3425712 h 3718201"/>
              <a:gd name="connsiteX9" fmla="*/ 3978563 w 3978563"/>
              <a:gd name="connsiteY9" fmla="*/ 1132216 h 3718201"/>
              <a:gd name="connsiteX10" fmla="*/ 2704399 w 3978563"/>
              <a:gd name="connsiteY10" fmla="*/ 37934 h 3718201"/>
              <a:gd name="connsiteX0" fmla="*/ 3304005 w 3978563"/>
              <a:gd name="connsiteY0" fmla="*/ 55997 h 3586363"/>
              <a:gd name="connsiteX1" fmla="*/ 2269684 w 3978563"/>
              <a:gd name="connsiteY1" fmla="*/ 175919 h 3586363"/>
              <a:gd name="connsiteX2" fmla="*/ 1969881 w 3978563"/>
              <a:gd name="connsiteY2" fmla="*/ 730555 h 3586363"/>
              <a:gd name="connsiteX3" fmla="*/ 1460216 w 3978563"/>
              <a:gd name="connsiteY3" fmla="*/ 1075329 h 3586363"/>
              <a:gd name="connsiteX4" fmla="*/ 710707 w 3978563"/>
              <a:gd name="connsiteY4" fmla="*/ 1180260 h 3586363"/>
              <a:gd name="connsiteX5" fmla="*/ 171061 w 3978563"/>
              <a:gd name="connsiteY5" fmla="*/ 1584995 h 3586363"/>
              <a:gd name="connsiteX6" fmla="*/ 81120 w 3978563"/>
              <a:gd name="connsiteY6" fmla="*/ 2679277 h 3586363"/>
              <a:gd name="connsiteX7" fmla="*/ 275993 w 3978563"/>
              <a:gd name="connsiteY7" fmla="*/ 3488746 h 3586363"/>
              <a:gd name="connsiteX8" fmla="*/ 3004202 w 3978563"/>
              <a:gd name="connsiteY8" fmla="*/ 3293874 h 3586363"/>
              <a:gd name="connsiteX9" fmla="*/ 3978563 w 3978563"/>
              <a:gd name="connsiteY9" fmla="*/ 1000378 h 3586363"/>
              <a:gd name="connsiteX10" fmla="*/ 3304005 w 3978563"/>
              <a:gd name="connsiteY10" fmla="*/ 55997 h 35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8563" h="3586363">
                <a:moveTo>
                  <a:pt x="3304005" y="55997"/>
                </a:moveTo>
                <a:cubicBezTo>
                  <a:pt x="3019192" y="-81413"/>
                  <a:pt x="2492038" y="63493"/>
                  <a:pt x="2269684" y="175919"/>
                </a:cubicBezTo>
                <a:cubicBezTo>
                  <a:pt x="2047330" y="288345"/>
                  <a:pt x="2104792" y="580653"/>
                  <a:pt x="1969881" y="730555"/>
                </a:cubicBezTo>
                <a:cubicBezTo>
                  <a:pt x="1834970" y="880457"/>
                  <a:pt x="1670078" y="1000378"/>
                  <a:pt x="1460216" y="1075329"/>
                </a:cubicBezTo>
                <a:cubicBezTo>
                  <a:pt x="1250354" y="1150280"/>
                  <a:pt x="925566" y="1095316"/>
                  <a:pt x="710707" y="1180260"/>
                </a:cubicBezTo>
                <a:cubicBezTo>
                  <a:pt x="495848" y="1265204"/>
                  <a:pt x="275992" y="1335159"/>
                  <a:pt x="171061" y="1584995"/>
                </a:cubicBezTo>
                <a:cubicBezTo>
                  <a:pt x="66130" y="1834831"/>
                  <a:pt x="63631" y="2361985"/>
                  <a:pt x="81120" y="2679277"/>
                </a:cubicBezTo>
                <a:cubicBezTo>
                  <a:pt x="98609" y="2996569"/>
                  <a:pt x="-211187" y="3386313"/>
                  <a:pt x="275993" y="3488746"/>
                </a:cubicBezTo>
                <a:cubicBezTo>
                  <a:pt x="763173" y="3591179"/>
                  <a:pt x="2387107" y="3708602"/>
                  <a:pt x="3004202" y="3293874"/>
                </a:cubicBezTo>
                <a:cubicBezTo>
                  <a:pt x="3621297" y="2879146"/>
                  <a:pt x="3911107" y="1570004"/>
                  <a:pt x="3978563" y="1000378"/>
                </a:cubicBezTo>
                <a:cubicBezTo>
                  <a:pt x="3928596" y="435748"/>
                  <a:pt x="3588818" y="193407"/>
                  <a:pt x="3304005" y="55997"/>
                </a:cubicBezTo>
                <a:close/>
              </a:path>
            </a:pathLst>
          </a:cu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B18BCA4-3F6C-456F-97D2-8940800053A6}"/>
              </a:ext>
            </a:extLst>
          </p:cNvPr>
          <p:cNvCxnSpPr>
            <a:cxnSpLocks/>
          </p:cNvCxnSpPr>
          <p:nvPr/>
        </p:nvCxnSpPr>
        <p:spPr>
          <a:xfrm>
            <a:off x="3474705" y="2403849"/>
            <a:ext cx="357336" cy="532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75211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06A9257-888C-4AE5-9B6C-21EB80E1BBF7}"/>
              </a:ext>
            </a:extLst>
          </p:cNvPr>
          <p:cNvSpPr/>
          <p:nvPr/>
        </p:nvSpPr>
        <p:spPr>
          <a:xfrm>
            <a:off x="7107336" y="1872876"/>
            <a:ext cx="1973336" cy="911605"/>
          </a:xfrm>
          <a:custGeom>
            <a:avLst/>
            <a:gdLst>
              <a:gd name="connsiteX0" fmla="*/ 0 w 1972084"/>
              <a:gd name="connsiteY0" fmla="*/ 312389 h 624778"/>
              <a:gd name="connsiteX1" fmla="*/ 986042 w 1972084"/>
              <a:gd name="connsiteY1" fmla="*/ 0 h 624778"/>
              <a:gd name="connsiteX2" fmla="*/ 1972084 w 1972084"/>
              <a:gd name="connsiteY2" fmla="*/ 312389 h 624778"/>
              <a:gd name="connsiteX3" fmla="*/ 986042 w 1972084"/>
              <a:gd name="connsiteY3" fmla="*/ 624778 h 624778"/>
              <a:gd name="connsiteX4" fmla="*/ 0 w 1972084"/>
              <a:gd name="connsiteY4" fmla="*/ 312389 h 624778"/>
              <a:gd name="connsiteX0" fmla="*/ 33206 w 2005290"/>
              <a:gd name="connsiteY0" fmla="*/ 329383 h 641772"/>
              <a:gd name="connsiteX1" fmla="*/ 305239 w 2005290"/>
              <a:gd name="connsiteY1" fmla="*/ 71928 h 641772"/>
              <a:gd name="connsiteX2" fmla="*/ 1019248 w 2005290"/>
              <a:gd name="connsiteY2" fmla="*/ 16994 h 641772"/>
              <a:gd name="connsiteX3" fmla="*/ 2005290 w 2005290"/>
              <a:gd name="connsiteY3" fmla="*/ 329383 h 641772"/>
              <a:gd name="connsiteX4" fmla="*/ 1019248 w 2005290"/>
              <a:gd name="connsiteY4" fmla="*/ 641772 h 641772"/>
              <a:gd name="connsiteX5" fmla="*/ 33206 w 2005290"/>
              <a:gd name="connsiteY5" fmla="*/ 329383 h 641772"/>
              <a:gd name="connsiteX0" fmla="*/ 999 w 1973083"/>
              <a:gd name="connsiteY0" fmla="*/ 329383 h 682794"/>
              <a:gd name="connsiteX1" fmla="*/ 273032 w 1973083"/>
              <a:gd name="connsiteY1" fmla="*/ 71928 h 682794"/>
              <a:gd name="connsiteX2" fmla="*/ 987041 w 1973083"/>
              <a:gd name="connsiteY2" fmla="*/ 16994 h 682794"/>
              <a:gd name="connsiteX3" fmla="*/ 1973083 w 1973083"/>
              <a:gd name="connsiteY3" fmla="*/ 329383 h 682794"/>
              <a:gd name="connsiteX4" fmla="*/ 987041 w 1973083"/>
              <a:gd name="connsiteY4" fmla="*/ 641772 h 682794"/>
              <a:gd name="connsiteX5" fmla="*/ 352817 w 1973083"/>
              <a:gd name="connsiteY5" fmla="*/ 645217 h 682794"/>
              <a:gd name="connsiteX6" fmla="*/ 999 w 1973083"/>
              <a:gd name="connsiteY6" fmla="*/ 329383 h 682794"/>
              <a:gd name="connsiteX0" fmla="*/ 999 w 1990447"/>
              <a:gd name="connsiteY0" fmla="*/ 329383 h 668063"/>
              <a:gd name="connsiteX1" fmla="*/ 273032 w 1990447"/>
              <a:gd name="connsiteY1" fmla="*/ 71928 h 668063"/>
              <a:gd name="connsiteX2" fmla="*/ 987041 w 1990447"/>
              <a:gd name="connsiteY2" fmla="*/ 16994 h 668063"/>
              <a:gd name="connsiteX3" fmla="*/ 1973083 w 1990447"/>
              <a:gd name="connsiteY3" fmla="*/ 329383 h 668063"/>
              <a:gd name="connsiteX4" fmla="*/ 1604101 w 1990447"/>
              <a:gd name="connsiteY4" fmla="*/ 629175 h 668063"/>
              <a:gd name="connsiteX5" fmla="*/ 987041 w 1990447"/>
              <a:gd name="connsiteY5" fmla="*/ 641772 h 668063"/>
              <a:gd name="connsiteX6" fmla="*/ 352817 w 1990447"/>
              <a:gd name="connsiteY6" fmla="*/ 645217 h 668063"/>
              <a:gd name="connsiteX7" fmla="*/ 999 w 1990447"/>
              <a:gd name="connsiteY7" fmla="*/ 329383 h 668063"/>
              <a:gd name="connsiteX0" fmla="*/ 999 w 1973910"/>
              <a:gd name="connsiteY0" fmla="*/ 335804 h 674484"/>
              <a:gd name="connsiteX1" fmla="*/ 273032 w 1973910"/>
              <a:gd name="connsiteY1" fmla="*/ 78349 h 674484"/>
              <a:gd name="connsiteX2" fmla="*/ 987041 w 1973910"/>
              <a:gd name="connsiteY2" fmla="*/ 23415 h 674484"/>
              <a:gd name="connsiteX3" fmla="*/ 1523891 w 1973910"/>
              <a:gd name="connsiteY3" fmla="*/ 25997 h 674484"/>
              <a:gd name="connsiteX4" fmla="*/ 1973083 w 1973910"/>
              <a:gd name="connsiteY4" fmla="*/ 335804 h 674484"/>
              <a:gd name="connsiteX5" fmla="*/ 1604101 w 1973910"/>
              <a:gd name="connsiteY5" fmla="*/ 635596 h 674484"/>
              <a:gd name="connsiteX6" fmla="*/ 987041 w 1973910"/>
              <a:gd name="connsiteY6" fmla="*/ 648193 h 674484"/>
              <a:gd name="connsiteX7" fmla="*/ 352817 w 1973910"/>
              <a:gd name="connsiteY7" fmla="*/ 651638 h 674484"/>
              <a:gd name="connsiteX8" fmla="*/ 999 w 1973910"/>
              <a:gd name="connsiteY8" fmla="*/ 335804 h 6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910" h="674484">
                <a:moveTo>
                  <a:pt x="999" y="335804"/>
                </a:moveTo>
                <a:cubicBezTo>
                  <a:pt x="-12298" y="240256"/>
                  <a:pt x="108692" y="130414"/>
                  <a:pt x="273032" y="78349"/>
                </a:cubicBezTo>
                <a:cubicBezTo>
                  <a:pt x="437372" y="26284"/>
                  <a:pt x="778565" y="32140"/>
                  <a:pt x="987041" y="23415"/>
                </a:cubicBezTo>
                <a:cubicBezTo>
                  <a:pt x="1195517" y="14690"/>
                  <a:pt x="1359551" y="-26068"/>
                  <a:pt x="1523891" y="25997"/>
                </a:cubicBezTo>
                <a:cubicBezTo>
                  <a:pt x="1688231" y="78062"/>
                  <a:pt x="1957041" y="252920"/>
                  <a:pt x="1973083" y="335804"/>
                </a:cubicBezTo>
                <a:cubicBezTo>
                  <a:pt x="1989125" y="418688"/>
                  <a:pt x="1768441" y="583531"/>
                  <a:pt x="1604101" y="635596"/>
                </a:cubicBezTo>
                <a:cubicBezTo>
                  <a:pt x="1439761" y="687661"/>
                  <a:pt x="1195588" y="645519"/>
                  <a:pt x="987041" y="648193"/>
                </a:cubicBezTo>
                <a:cubicBezTo>
                  <a:pt x="778494" y="650867"/>
                  <a:pt x="517157" y="703703"/>
                  <a:pt x="352817" y="651638"/>
                </a:cubicBezTo>
                <a:cubicBezTo>
                  <a:pt x="188477" y="599573"/>
                  <a:pt x="14296" y="431352"/>
                  <a:pt x="999" y="335804"/>
                </a:cubicBezTo>
                <a:close/>
              </a:path>
            </a:pathLst>
          </a:custGeom>
          <a:solidFill>
            <a:srgbClr val="FBC9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Approximation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C44047-D32A-4879-8E75-65A731958F2C}"/>
              </a:ext>
            </a:extLst>
          </p:cNvPr>
          <p:cNvSpPr/>
          <p:nvPr/>
        </p:nvSpPr>
        <p:spPr>
          <a:xfrm>
            <a:off x="7138737" y="2759242"/>
            <a:ext cx="1187923" cy="1203158"/>
          </a:xfrm>
          <a:custGeom>
            <a:avLst/>
            <a:gdLst>
              <a:gd name="connsiteX0" fmla="*/ 0 w 1187923"/>
              <a:gd name="connsiteY0" fmla="*/ 1203158 h 1203158"/>
              <a:gd name="connsiteX1" fmla="*/ 978568 w 1187923"/>
              <a:gd name="connsiteY1" fmla="*/ 850232 h 1203158"/>
              <a:gd name="connsiteX2" fmla="*/ 1187116 w 1187923"/>
              <a:gd name="connsiteY2" fmla="*/ 0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7923" h="1203158">
                <a:moveTo>
                  <a:pt x="0" y="1203158"/>
                </a:moveTo>
                <a:cubicBezTo>
                  <a:pt x="390357" y="1126958"/>
                  <a:pt x="780715" y="1050758"/>
                  <a:pt x="978568" y="850232"/>
                </a:cubicBezTo>
                <a:cubicBezTo>
                  <a:pt x="1176421" y="649706"/>
                  <a:pt x="1192463" y="272716"/>
                  <a:pt x="1187116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1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06A9257-888C-4AE5-9B6C-21EB80E1BBF7}"/>
              </a:ext>
            </a:extLst>
          </p:cNvPr>
          <p:cNvSpPr/>
          <p:nvPr/>
        </p:nvSpPr>
        <p:spPr>
          <a:xfrm>
            <a:off x="7459578" y="2123645"/>
            <a:ext cx="1621093" cy="674484"/>
          </a:xfrm>
          <a:custGeom>
            <a:avLst/>
            <a:gdLst>
              <a:gd name="connsiteX0" fmla="*/ 0 w 1972084"/>
              <a:gd name="connsiteY0" fmla="*/ 312389 h 624778"/>
              <a:gd name="connsiteX1" fmla="*/ 986042 w 1972084"/>
              <a:gd name="connsiteY1" fmla="*/ 0 h 624778"/>
              <a:gd name="connsiteX2" fmla="*/ 1972084 w 1972084"/>
              <a:gd name="connsiteY2" fmla="*/ 312389 h 624778"/>
              <a:gd name="connsiteX3" fmla="*/ 986042 w 1972084"/>
              <a:gd name="connsiteY3" fmla="*/ 624778 h 624778"/>
              <a:gd name="connsiteX4" fmla="*/ 0 w 1972084"/>
              <a:gd name="connsiteY4" fmla="*/ 312389 h 624778"/>
              <a:gd name="connsiteX0" fmla="*/ 33206 w 2005290"/>
              <a:gd name="connsiteY0" fmla="*/ 329383 h 641772"/>
              <a:gd name="connsiteX1" fmla="*/ 305239 w 2005290"/>
              <a:gd name="connsiteY1" fmla="*/ 71928 h 641772"/>
              <a:gd name="connsiteX2" fmla="*/ 1019248 w 2005290"/>
              <a:gd name="connsiteY2" fmla="*/ 16994 h 641772"/>
              <a:gd name="connsiteX3" fmla="*/ 2005290 w 2005290"/>
              <a:gd name="connsiteY3" fmla="*/ 329383 h 641772"/>
              <a:gd name="connsiteX4" fmla="*/ 1019248 w 2005290"/>
              <a:gd name="connsiteY4" fmla="*/ 641772 h 641772"/>
              <a:gd name="connsiteX5" fmla="*/ 33206 w 2005290"/>
              <a:gd name="connsiteY5" fmla="*/ 329383 h 641772"/>
              <a:gd name="connsiteX0" fmla="*/ 999 w 1973083"/>
              <a:gd name="connsiteY0" fmla="*/ 329383 h 682794"/>
              <a:gd name="connsiteX1" fmla="*/ 273032 w 1973083"/>
              <a:gd name="connsiteY1" fmla="*/ 71928 h 682794"/>
              <a:gd name="connsiteX2" fmla="*/ 987041 w 1973083"/>
              <a:gd name="connsiteY2" fmla="*/ 16994 h 682794"/>
              <a:gd name="connsiteX3" fmla="*/ 1973083 w 1973083"/>
              <a:gd name="connsiteY3" fmla="*/ 329383 h 682794"/>
              <a:gd name="connsiteX4" fmla="*/ 987041 w 1973083"/>
              <a:gd name="connsiteY4" fmla="*/ 641772 h 682794"/>
              <a:gd name="connsiteX5" fmla="*/ 352817 w 1973083"/>
              <a:gd name="connsiteY5" fmla="*/ 645217 h 682794"/>
              <a:gd name="connsiteX6" fmla="*/ 999 w 1973083"/>
              <a:gd name="connsiteY6" fmla="*/ 329383 h 682794"/>
              <a:gd name="connsiteX0" fmla="*/ 999 w 1990447"/>
              <a:gd name="connsiteY0" fmla="*/ 329383 h 668063"/>
              <a:gd name="connsiteX1" fmla="*/ 273032 w 1990447"/>
              <a:gd name="connsiteY1" fmla="*/ 71928 h 668063"/>
              <a:gd name="connsiteX2" fmla="*/ 987041 w 1990447"/>
              <a:gd name="connsiteY2" fmla="*/ 16994 h 668063"/>
              <a:gd name="connsiteX3" fmla="*/ 1973083 w 1990447"/>
              <a:gd name="connsiteY3" fmla="*/ 329383 h 668063"/>
              <a:gd name="connsiteX4" fmla="*/ 1604101 w 1990447"/>
              <a:gd name="connsiteY4" fmla="*/ 629175 h 668063"/>
              <a:gd name="connsiteX5" fmla="*/ 987041 w 1990447"/>
              <a:gd name="connsiteY5" fmla="*/ 641772 h 668063"/>
              <a:gd name="connsiteX6" fmla="*/ 352817 w 1990447"/>
              <a:gd name="connsiteY6" fmla="*/ 645217 h 668063"/>
              <a:gd name="connsiteX7" fmla="*/ 999 w 1990447"/>
              <a:gd name="connsiteY7" fmla="*/ 329383 h 668063"/>
              <a:gd name="connsiteX0" fmla="*/ 999 w 1973910"/>
              <a:gd name="connsiteY0" fmla="*/ 335804 h 674484"/>
              <a:gd name="connsiteX1" fmla="*/ 273032 w 1973910"/>
              <a:gd name="connsiteY1" fmla="*/ 78349 h 674484"/>
              <a:gd name="connsiteX2" fmla="*/ 987041 w 1973910"/>
              <a:gd name="connsiteY2" fmla="*/ 23415 h 674484"/>
              <a:gd name="connsiteX3" fmla="*/ 1523891 w 1973910"/>
              <a:gd name="connsiteY3" fmla="*/ 25997 h 674484"/>
              <a:gd name="connsiteX4" fmla="*/ 1973083 w 1973910"/>
              <a:gd name="connsiteY4" fmla="*/ 335804 h 674484"/>
              <a:gd name="connsiteX5" fmla="*/ 1604101 w 1973910"/>
              <a:gd name="connsiteY5" fmla="*/ 635596 h 674484"/>
              <a:gd name="connsiteX6" fmla="*/ 987041 w 1973910"/>
              <a:gd name="connsiteY6" fmla="*/ 648193 h 674484"/>
              <a:gd name="connsiteX7" fmla="*/ 352817 w 1973910"/>
              <a:gd name="connsiteY7" fmla="*/ 651638 h 674484"/>
              <a:gd name="connsiteX8" fmla="*/ 999 w 1973910"/>
              <a:gd name="connsiteY8" fmla="*/ 335804 h 6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910" h="674484">
                <a:moveTo>
                  <a:pt x="999" y="335804"/>
                </a:moveTo>
                <a:cubicBezTo>
                  <a:pt x="-12298" y="240256"/>
                  <a:pt x="108692" y="130414"/>
                  <a:pt x="273032" y="78349"/>
                </a:cubicBezTo>
                <a:cubicBezTo>
                  <a:pt x="437372" y="26284"/>
                  <a:pt x="778565" y="32140"/>
                  <a:pt x="987041" y="23415"/>
                </a:cubicBezTo>
                <a:cubicBezTo>
                  <a:pt x="1195517" y="14690"/>
                  <a:pt x="1359551" y="-26068"/>
                  <a:pt x="1523891" y="25997"/>
                </a:cubicBezTo>
                <a:cubicBezTo>
                  <a:pt x="1688231" y="78062"/>
                  <a:pt x="1957041" y="252920"/>
                  <a:pt x="1973083" y="335804"/>
                </a:cubicBezTo>
                <a:cubicBezTo>
                  <a:pt x="1989125" y="418688"/>
                  <a:pt x="1768441" y="583531"/>
                  <a:pt x="1604101" y="635596"/>
                </a:cubicBezTo>
                <a:cubicBezTo>
                  <a:pt x="1439761" y="687661"/>
                  <a:pt x="1195588" y="645519"/>
                  <a:pt x="987041" y="648193"/>
                </a:cubicBezTo>
                <a:cubicBezTo>
                  <a:pt x="778494" y="650867"/>
                  <a:pt x="517157" y="703703"/>
                  <a:pt x="352817" y="651638"/>
                </a:cubicBezTo>
                <a:cubicBezTo>
                  <a:pt x="188477" y="599573"/>
                  <a:pt x="14296" y="431352"/>
                  <a:pt x="999" y="33580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parameters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C44047-D32A-4879-8E75-65A731958F2C}"/>
              </a:ext>
            </a:extLst>
          </p:cNvPr>
          <p:cNvSpPr/>
          <p:nvPr/>
        </p:nvSpPr>
        <p:spPr>
          <a:xfrm>
            <a:off x="7138737" y="2759242"/>
            <a:ext cx="1187923" cy="1203158"/>
          </a:xfrm>
          <a:custGeom>
            <a:avLst/>
            <a:gdLst>
              <a:gd name="connsiteX0" fmla="*/ 0 w 1187923"/>
              <a:gd name="connsiteY0" fmla="*/ 1203158 h 1203158"/>
              <a:gd name="connsiteX1" fmla="*/ 978568 w 1187923"/>
              <a:gd name="connsiteY1" fmla="*/ 850232 h 1203158"/>
              <a:gd name="connsiteX2" fmla="*/ 1187116 w 1187923"/>
              <a:gd name="connsiteY2" fmla="*/ 0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7923" h="1203158">
                <a:moveTo>
                  <a:pt x="0" y="1203158"/>
                </a:moveTo>
                <a:cubicBezTo>
                  <a:pt x="390357" y="1126958"/>
                  <a:pt x="780715" y="1050758"/>
                  <a:pt x="978568" y="850232"/>
                </a:cubicBezTo>
                <a:cubicBezTo>
                  <a:pt x="1176421" y="649706"/>
                  <a:pt x="1192463" y="272716"/>
                  <a:pt x="1187116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4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40D233A6-54B5-4B23-B859-662427E54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Examples</a:t>
            </a:r>
            <a:r>
              <a:rPr lang="pl-PL" sz="2000" b="1" dirty="0"/>
              <a:t> of </a:t>
            </a:r>
            <a:r>
              <a:rPr lang="pl-PL" sz="2000" b="1" dirty="0" err="1"/>
              <a:t>voting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r>
              <a:rPr lang="pl-PL" sz="2000" b="1" dirty="0"/>
              <a:t>:</a:t>
            </a:r>
          </a:p>
          <a:p>
            <a:pPr>
              <a:buFontTx/>
              <a:buChar char="-"/>
            </a:pPr>
            <a:r>
              <a:rPr lang="pl-PL" sz="2000" dirty="0" err="1"/>
              <a:t>Plurality</a:t>
            </a:r>
            <a:r>
              <a:rPr lang="pl-PL" sz="2000" dirty="0"/>
              <a:t> </a:t>
            </a:r>
          </a:p>
          <a:p>
            <a:pPr>
              <a:buFontTx/>
              <a:buChar char="-"/>
            </a:pPr>
            <a:r>
              <a:rPr lang="pl-PL" sz="2000" dirty="0" err="1"/>
              <a:t>Borda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dirty="0"/>
              <a:t>k-</a:t>
            </a:r>
            <a:r>
              <a:rPr lang="pl-PL" sz="2000" dirty="0" err="1"/>
              <a:t>Approval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dirty="0"/>
              <a:t>Veto</a:t>
            </a:r>
          </a:p>
          <a:p>
            <a:pPr>
              <a:buFontTx/>
              <a:buChar char="-"/>
            </a:pPr>
            <a:r>
              <a:rPr lang="pl-PL" sz="2000" b="1" dirty="0" err="1"/>
              <a:t>Copeland</a:t>
            </a:r>
            <a:endParaRPr lang="pl-PL" sz="2000" b="1" dirty="0"/>
          </a:p>
          <a:p>
            <a:pPr>
              <a:buFontTx/>
              <a:buChar char="-"/>
            </a:pPr>
            <a:r>
              <a:rPr lang="pl-PL" sz="2000" b="1" dirty="0"/>
              <a:t>Dodgson</a:t>
            </a:r>
          </a:p>
          <a:p>
            <a:pPr>
              <a:buFontTx/>
              <a:buChar char="-"/>
            </a:pPr>
            <a:r>
              <a:rPr lang="pl-PL" sz="2000" b="1" dirty="0" err="1"/>
              <a:t>Kemeny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55666589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946196-8589-49AE-85F8-A5E7E35D3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46050"/>
            <a:ext cx="9144000" cy="3880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dirty="0" err="1"/>
              <a:t>Fixed-Parameter</a:t>
            </a:r>
            <a:r>
              <a:rPr lang="pl-PL" sz="6000" dirty="0"/>
              <a:t> </a:t>
            </a:r>
            <a:r>
              <a:rPr lang="pl-PL" sz="6000" dirty="0" err="1"/>
              <a:t>Tractable</a:t>
            </a:r>
            <a:r>
              <a:rPr lang="pl-PL" sz="6000" dirty="0"/>
              <a:t> </a:t>
            </a:r>
            <a:r>
              <a:rPr lang="pl-PL" sz="6000" dirty="0" err="1"/>
              <a:t>Algorithms</a:t>
            </a:r>
            <a:r>
              <a:rPr lang="pl-PL" sz="6000" dirty="0"/>
              <a:t> (FPT)</a:t>
            </a:r>
          </a:p>
        </p:txBody>
      </p:sp>
      <p:sp>
        <p:nvSpPr>
          <p:cNvPr id="4" name="Trójkąt równoramienny 3">
            <a:extLst>
              <a:ext uri="{FF2B5EF4-FFF2-40B4-BE49-F238E27FC236}">
                <a16:creationId xmlns:a16="http://schemas.microsoft.com/office/drawing/2014/main" id="{8482C8ED-3C20-4145-853A-B1929FB67733}"/>
              </a:ext>
            </a:extLst>
          </p:cNvPr>
          <p:cNvSpPr/>
          <p:nvPr/>
        </p:nvSpPr>
        <p:spPr>
          <a:xfrm flipV="1">
            <a:off x="0" y="-1"/>
            <a:ext cx="1145219" cy="104756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74779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0C7F859-13B7-403B-B766-F14CC2002F10}"/>
              </a:ext>
            </a:extLst>
          </p:cNvPr>
          <p:cNvSpPr txBox="1"/>
          <p:nvPr/>
        </p:nvSpPr>
        <p:spPr>
          <a:xfrm>
            <a:off x="1670404" y="2272683"/>
            <a:ext cx="580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f(n) = O(2</a:t>
            </a:r>
            <a:r>
              <a:rPr lang="pl-PL" sz="4000" baseline="30000" dirty="0"/>
              <a:t>n</a:t>
            </a:r>
            <a:r>
              <a:rPr lang="pl-PL" sz="4000" dirty="0"/>
              <a:t>poly(n)) = O</a:t>
            </a:r>
            <a:r>
              <a:rPr lang="pl-PL" sz="4000" baseline="30000" dirty="0"/>
              <a:t>*</a:t>
            </a:r>
            <a:r>
              <a:rPr lang="pl-PL" sz="4000" dirty="0"/>
              <a:t>(2</a:t>
            </a:r>
            <a:r>
              <a:rPr lang="pl-PL" sz="4000" baseline="30000" dirty="0"/>
              <a:t>n</a:t>
            </a:r>
            <a:r>
              <a:rPr lang="pl-PL" sz="4000" dirty="0"/>
              <a:t>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549785-A55F-4FF7-9598-07645FA5CE0D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/>
              <a:t>Exponential</a:t>
            </a:r>
            <a:r>
              <a:rPr lang="pl-PL" sz="3600" dirty="0"/>
              <a:t> </a:t>
            </a:r>
            <a:r>
              <a:rPr lang="pl-PL" sz="3600" dirty="0" err="1"/>
              <a:t>running</a:t>
            </a:r>
            <a:r>
              <a:rPr lang="pl-PL" sz="3600" dirty="0"/>
              <a:t> </a:t>
            </a:r>
            <a:r>
              <a:rPr lang="pl-PL" sz="3600" dirty="0" err="1"/>
              <a:t>time</a:t>
            </a:r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685E974-94EA-4B2C-8381-47C695EE7F75}"/>
              </a:ext>
            </a:extLst>
          </p:cNvPr>
          <p:cNvSpPr txBox="1"/>
          <p:nvPr/>
        </p:nvSpPr>
        <p:spPr>
          <a:xfrm>
            <a:off x="4119240" y="3982898"/>
            <a:ext cx="43678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rgbClr val="0070C0"/>
                </a:solidFill>
              </a:rPr>
              <a:t>What</a:t>
            </a:r>
            <a:r>
              <a:rPr lang="pl-PL" sz="2800" dirty="0">
                <a:solidFill>
                  <a:srgbClr val="0070C0"/>
                </a:solidFill>
              </a:rPr>
              <a:t> </a:t>
            </a:r>
            <a:r>
              <a:rPr lang="pl-PL" sz="2800" dirty="0" err="1">
                <a:solidFill>
                  <a:srgbClr val="0070C0"/>
                </a:solidFill>
              </a:rPr>
              <a:t>can</a:t>
            </a:r>
            <a:r>
              <a:rPr lang="pl-PL" sz="2800" dirty="0">
                <a:solidFill>
                  <a:srgbClr val="0070C0"/>
                </a:solidFill>
              </a:rPr>
              <a:t> we do </a:t>
            </a:r>
            <a:r>
              <a:rPr lang="pl-PL" sz="2800" dirty="0" err="1">
                <a:solidFill>
                  <a:srgbClr val="0070C0"/>
                </a:solidFill>
              </a:rPr>
              <a:t>if</a:t>
            </a:r>
            <a:r>
              <a:rPr lang="pl-PL" sz="2800" dirty="0">
                <a:solidFill>
                  <a:srgbClr val="0070C0"/>
                </a:solidFill>
              </a:rPr>
              <a:t> the problem </a:t>
            </a:r>
            <a:r>
              <a:rPr lang="pl-PL" sz="2800" dirty="0" err="1">
                <a:solidFill>
                  <a:srgbClr val="0070C0"/>
                </a:solidFill>
              </a:rPr>
              <a:t>has</a:t>
            </a:r>
            <a:r>
              <a:rPr lang="pl-PL" sz="2800" dirty="0">
                <a:solidFill>
                  <a:srgbClr val="0070C0"/>
                </a:solidFill>
              </a:rPr>
              <a:t> </a:t>
            </a:r>
            <a:r>
              <a:rPr lang="pl-PL" sz="2800" dirty="0" err="1">
                <a:solidFill>
                  <a:srgbClr val="0070C0"/>
                </a:solidFill>
              </a:rPr>
              <a:t>exponential</a:t>
            </a:r>
            <a:r>
              <a:rPr lang="pl-PL" sz="2800" dirty="0">
                <a:solidFill>
                  <a:srgbClr val="0070C0"/>
                </a:solidFill>
              </a:rPr>
              <a:t> </a:t>
            </a:r>
            <a:r>
              <a:rPr lang="pl-PL" sz="2800" dirty="0" err="1">
                <a:solidFill>
                  <a:srgbClr val="0070C0"/>
                </a:solidFill>
              </a:rPr>
              <a:t>running</a:t>
            </a:r>
            <a:r>
              <a:rPr lang="pl-PL" sz="2800" dirty="0">
                <a:solidFill>
                  <a:srgbClr val="0070C0"/>
                </a:solidFill>
              </a:rPr>
              <a:t> </a:t>
            </a:r>
            <a:r>
              <a:rPr lang="pl-PL" sz="2800" dirty="0" err="1">
                <a:solidFill>
                  <a:srgbClr val="0070C0"/>
                </a:solidFill>
              </a:rPr>
              <a:t>time</a:t>
            </a:r>
            <a:r>
              <a:rPr lang="pl-PL" sz="28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" name="Strzałka: w lewo 6">
            <a:extLst>
              <a:ext uri="{FF2B5EF4-FFF2-40B4-BE49-F238E27FC236}">
                <a16:creationId xmlns:a16="http://schemas.microsoft.com/office/drawing/2014/main" id="{EDB8F43D-2A53-4516-9F84-6D04B9D7B7A7}"/>
              </a:ext>
            </a:extLst>
          </p:cNvPr>
          <p:cNvSpPr/>
          <p:nvPr/>
        </p:nvSpPr>
        <p:spPr>
          <a:xfrm rot="3075782">
            <a:off x="3817345" y="3479990"/>
            <a:ext cx="905523" cy="18421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równoramienny 7">
            <a:extLst>
              <a:ext uri="{FF2B5EF4-FFF2-40B4-BE49-F238E27FC236}">
                <a16:creationId xmlns:a16="http://schemas.microsoft.com/office/drawing/2014/main" id="{83CA4806-CC72-4DEF-BB26-65614448347F}"/>
              </a:ext>
            </a:extLst>
          </p:cNvPr>
          <p:cNvSpPr/>
          <p:nvPr/>
        </p:nvSpPr>
        <p:spPr>
          <a:xfrm flipV="1">
            <a:off x="0" y="-1"/>
            <a:ext cx="1145219" cy="104756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9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0C7F859-13B7-403B-B766-F14CC2002F10}"/>
              </a:ext>
            </a:extLst>
          </p:cNvPr>
          <p:cNvSpPr txBox="1"/>
          <p:nvPr/>
        </p:nvSpPr>
        <p:spPr>
          <a:xfrm>
            <a:off x="1670404" y="2272683"/>
            <a:ext cx="6821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f(</a:t>
            </a:r>
            <a:r>
              <a:rPr lang="pl-PL" sz="4000" dirty="0" err="1"/>
              <a:t>n,k</a:t>
            </a:r>
            <a:r>
              <a:rPr lang="pl-PL" sz="4000" dirty="0"/>
              <a:t>) = O(h(k)</a:t>
            </a:r>
            <a:r>
              <a:rPr lang="pl-PL" sz="4000" dirty="0" err="1"/>
              <a:t>poly</a:t>
            </a:r>
            <a:r>
              <a:rPr lang="pl-PL" sz="4000" dirty="0"/>
              <a:t>(n)) = O</a:t>
            </a:r>
            <a:r>
              <a:rPr lang="pl-PL" sz="4000" baseline="30000" dirty="0"/>
              <a:t>*</a:t>
            </a:r>
            <a:r>
              <a:rPr lang="pl-PL" sz="4000" dirty="0"/>
              <a:t>(h(k))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549785-A55F-4FF7-9598-07645FA5CE0D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/>
              <a:t>Fixed-Parameter</a:t>
            </a:r>
            <a:r>
              <a:rPr lang="pl-PL" sz="3600" dirty="0"/>
              <a:t> </a:t>
            </a:r>
            <a:r>
              <a:rPr lang="pl-PL" sz="3600" dirty="0" err="1"/>
              <a:t>Tractability</a:t>
            </a:r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685E974-94EA-4B2C-8381-47C695EE7F75}"/>
              </a:ext>
            </a:extLst>
          </p:cNvPr>
          <p:cNvSpPr txBox="1"/>
          <p:nvPr/>
        </p:nvSpPr>
        <p:spPr>
          <a:xfrm>
            <a:off x="75944" y="3430654"/>
            <a:ext cx="4643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70C0"/>
                </a:solidFill>
              </a:rPr>
              <a:t>Part of the data </a:t>
            </a:r>
            <a:r>
              <a:rPr lang="pl-PL" sz="2800" dirty="0" err="1">
                <a:solidFill>
                  <a:srgbClr val="0070C0"/>
                </a:solidFill>
              </a:rPr>
              <a:t>is</a:t>
            </a:r>
            <a:r>
              <a:rPr lang="pl-PL" sz="2800" dirty="0">
                <a:solidFill>
                  <a:srgbClr val="0070C0"/>
                </a:solidFill>
              </a:rPr>
              <a:t> a </a:t>
            </a:r>
            <a:r>
              <a:rPr lang="pl-PL" sz="2800" dirty="0" err="1">
                <a:solidFill>
                  <a:srgbClr val="0070C0"/>
                </a:solidFill>
              </a:rPr>
              <a:t>parameter</a:t>
            </a:r>
            <a:r>
              <a:rPr lang="pl-PL" sz="2800" dirty="0">
                <a:solidFill>
                  <a:srgbClr val="0070C0"/>
                </a:solidFill>
              </a:rPr>
              <a:t> (</a:t>
            </a:r>
            <a:r>
              <a:rPr lang="pl-PL" sz="2800" dirty="0" err="1">
                <a:solidFill>
                  <a:srgbClr val="0070C0"/>
                </a:solidFill>
              </a:rPr>
              <a:t>e.g</a:t>
            </a:r>
            <a:r>
              <a:rPr lang="pl-PL" sz="2800" dirty="0">
                <a:solidFill>
                  <a:srgbClr val="0070C0"/>
                </a:solidFill>
              </a:rPr>
              <a:t>., #</a:t>
            </a:r>
            <a:r>
              <a:rPr lang="pl-PL" sz="2800" dirty="0" err="1">
                <a:solidFill>
                  <a:srgbClr val="0070C0"/>
                </a:solidFill>
              </a:rPr>
              <a:t>voters</a:t>
            </a:r>
            <a:r>
              <a:rPr lang="pl-PL" sz="2800" dirty="0">
                <a:solidFill>
                  <a:srgbClr val="0070C0"/>
                </a:solidFill>
              </a:rPr>
              <a:t> </a:t>
            </a:r>
            <a:r>
              <a:rPr lang="pl-PL" sz="2800" dirty="0" err="1">
                <a:solidFill>
                  <a:srgbClr val="0070C0"/>
                </a:solidFill>
              </a:rPr>
              <a:t>or</a:t>
            </a:r>
            <a:r>
              <a:rPr lang="pl-PL" sz="2800" dirty="0">
                <a:solidFill>
                  <a:srgbClr val="0070C0"/>
                </a:solidFill>
              </a:rPr>
              <a:t> #</a:t>
            </a:r>
            <a:r>
              <a:rPr lang="pl-PL" sz="2800" dirty="0" err="1">
                <a:solidFill>
                  <a:srgbClr val="0070C0"/>
                </a:solidFill>
              </a:rPr>
              <a:t>candidates</a:t>
            </a:r>
            <a:r>
              <a:rPr lang="pl-PL" sz="28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7" name="Strzałka: w lewo 6">
            <a:extLst>
              <a:ext uri="{FF2B5EF4-FFF2-40B4-BE49-F238E27FC236}">
                <a16:creationId xmlns:a16="http://schemas.microsoft.com/office/drawing/2014/main" id="{EDB8F43D-2A53-4516-9F84-6D04B9D7B7A7}"/>
              </a:ext>
            </a:extLst>
          </p:cNvPr>
          <p:cNvSpPr/>
          <p:nvPr/>
        </p:nvSpPr>
        <p:spPr>
          <a:xfrm rot="7102933">
            <a:off x="2047846" y="3119008"/>
            <a:ext cx="699216" cy="195054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równoramienny 7">
            <a:extLst>
              <a:ext uri="{FF2B5EF4-FFF2-40B4-BE49-F238E27FC236}">
                <a16:creationId xmlns:a16="http://schemas.microsoft.com/office/drawing/2014/main" id="{83CA4806-CC72-4DEF-BB26-65614448347F}"/>
              </a:ext>
            </a:extLst>
          </p:cNvPr>
          <p:cNvSpPr/>
          <p:nvPr/>
        </p:nvSpPr>
        <p:spPr>
          <a:xfrm flipV="1">
            <a:off x="0" y="-1"/>
            <a:ext cx="1145219" cy="104756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Wybuch: 14 punktów 1">
            <a:extLst>
              <a:ext uri="{FF2B5EF4-FFF2-40B4-BE49-F238E27FC236}">
                <a16:creationId xmlns:a16="http://schemas.microsoft.com/office/drawing/2014/main" id="{AE8D57A5-E1AA-4F60-B60F-991CECB0FC5A}"/>
              </a:ext>
            </a:extLst>
          </p:cNvPr>
          <p:cNvSpPr/>
          <p:nvPr/>
        </p:nvSpPr>
        <p:spPr>
          <a:xfrm>
            <a:off x="399495" y="4606921"/>
            <a:ext cx="3684233" cy="2064296"/>
          </a:xfrm>
          <a:prstGeom prst="irregularSeal2">
            <a:avLst/>
          </a:prstGeom>
          <a:solidFill>
            <a:srgbClr val="FFFF99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NP-hard</a:t>
            </a:r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682063DD-578E-4C39-B750-A2D9BFE4155A}"/>
              </a:ext>
            </a:extLst>
          </p:cNvPr>
          <p:cNvSpPr/>
          <p:nvPr/>
        </p:nvSpPr>
        <p:spPr>
          <a:xfrm>
            <a:off x="6223246" y="4964366"/>
            <a:ext cx="1997475" cy="1349406"/>
          </a:xfrm>
          <a:prstGeom prst="ellipse">
            <a:avLst/>
          </a:prstGeom>
          <a:solidFill>
            <a:srgbClr val="FFFF99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FPT</a:t>
            </a:r>
          </a:p>
        </p:txBody>
      </p:sp>
      <p:sp>
        <p:nvSpPr>
          <p:cNvPr id="9" name="Wybuch: 14 punktów 8">
            <a:extLst>
              <a:ext uri="{FF2B5EF4-FFF2-40B4-BE49-F238E27FC236}">
                <a16:creationId xmlns:a16="http://schemas.microsoft.com/office/drawing/2014/main" id="{14AFFA1D-E4F8-45E7-8575-41F53AD7477E}"/>
              </a:ext>
            </a:extLst>
          </p:cNvPr>
          <p:cNvSpPr/>
          <p:nvPr/>
        </p:nvSpPr>
        <p:spPr>
          <a:xfrm>
            <a:off x="7037984" y="4824061"/>
            <a:ext cx="1453518" cy="646331"/>
          </a:xfrm>
          <a:prstGeom prst="irregularSeal2">
            <a:avLst/>
          </a:prstGeom>
          <a:solidFill>
            <a:srgbClr val="FFFF99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h(k)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F972EF0-9B49-49C5-AC32-6D59D93DA01C}"/>
              </a:ext>
            </a:extLst>
          </p:cNvPr>
          <p:cNvSpPr txBox="1"/>
          <p:nvPr/>
        </p:nvSpPr>
        <p:spPr>
          <a:xfrm>
            <a:off x="4538952" y="5395560"/>
            <a:ext cx="104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versus</a:t>
            </a:r>
          </a:p>
        </p:txBody>
      </p:sp>
    </p:spTree>
    <p:extLst>
      <p:ext uri="{BB962C8B-B14F-4D97-AF65-F5344CB8AC3E}">
        <p14:creationId xmlns:p14="http://schemas.microsoft.com/office/powerpoint/2010/main" val="155149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wal 12">
            <a:extLst>
              <a:ext uri="{FF2B5EF4-FFF2-40B4-BE49-F238E27FC236}">
                <a16:creationId xmlns:a16="http://schemas.microsoft.com/office/drawing/2014/main" id="{26FE709C-93E5-4463-AA7C-4C6C54CD60BD}"/>
              </a:ext>
            </a:extLst>
          </p:cNvPr>
          <p:cNvSpPr/>
          <p:nvPr/>
        </p:nvSpPr>
        <p:spPr>
          <a:xfrm>
            <a:off x="2077654" y="723418"/>
            <a:ext cx="4988689" cy="553848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XP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AF6EB286-B4BB-4825-B82B-AC9F998A87F2}"/>
              </a:ext>
            </a:extLst>
          </p:cNvPr>
          <p:cNvSpPr/>
          <p:nvPr/>
        </p:nvSpPr>
        <p:spPr>
          <a:xfrm>
            <a:off x="2779327" y="2210765"/>
            <a:ext cx="3644621" cy="3923817"/>
          </a:xfrm>
          <a:prstGeom prst="ellipse">
            <a:avLst/>
          </a:prstGeom>
          <a:solidFill>
            <a:srgbClr val="FFFF66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W[2]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BA38B75C-814C-40B7-80DF-BCF9759F7134}"/>
              </a:ext>
            </a:extLst>
          </p:cNvPr>
          <p:cNvSpPr/>
          <p:nvPr/>
        </p:nvSpPr>
        <p:spPr>
          <a:xfrm>
            <a:off x="3228811" y="3429000"/>
            <a:ext cx="2686376" cy="2499451"/>
          </a:xfrm>
          <a:prstGeom prst="ellipse">
            <a:avLst/>
          </a:prstGeom>
          <a:solidFill>
            <a:srgbClr val="FFFF99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W[1]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549785-A55F-4FF7-9598-07645FA5CE0D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W-hierarchy</a:t>
            </a:r>
          </a:p>
        </p:txBody>
      </p:sp>
      <p:sp>
        <p:nvSpPr>
          <p:cNvPr id="8" name="Trójkąt równoramienny 7">
            <a:extLst>
              <a:ext uri="{FF2B5EF4-FFF2-40B4-BE49-F238E27FC236}">
                <a16:creationId xmlns:a16="http://schemas.microsoft.com/office/drawing/2014/main" id="{83CA4806-CC72-4DEF-BB26-65614448347F}"/>
              </a:ext>
            </a:extLst>
          </p:cNvPr>
          <p:cNvSpPr/>
          <p:nvPr/>
        </p:nvSpPr>
        <p:spPr>
          <a:xfrm flipV="1">
            <a:off x="0" y="-1"/>
            <a:ext cx="1145219" cy="104756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682063DD-578E-4C39-B750-A2D9BFE4155A}"/>
              </a:ext>
            </a:extLst>
          </p:cNvPr>
          <p:cNvSpPr/>
          <p:nvPr/>
        </p:nvSpPr>
        <p:spPr>
          <a:xfrm>
            <a:off x="3573262" y="4298540"/>
            <a:ext cx="1997475" cy="1349406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FPT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1DCBAF-60E3-4F7B-A70C-41A5163DA327}"/>
              </a:ext>
            </a:extLst>
          </p:cNvPr>
          <p:cNvSpPr txBox="1"/>
          <p:nvPr/>
        </p:nvSpPr>
        <p:spPr>
          <a:xfrm>
            <a:off x="150471" y="6338992"/>
            <a:ext cx="843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XP</a:t>
            </a:r>
            <a:r>
              <a:rPr lang="pl-PL" sz="2000" dirty="0"/>
              <a:t> – </a:t>
            </a:r>
            <a:r>
              <a:rPr lang="pl-PL" sz="2000" dirty="0" err="1"/>
              <a:t>problems</a:t>
            </a:r>
            <a:r>
              <a:rPr lang="pl-PL" sz="2000" dirty="0"/>
              <a:t> </a:t>
            </a:r>
            <a:r>
              <a:rPr lang="pl-PL" sz="2000" dirty="0" err="1"/>
              <a:t>solvable</a:t>
            </a:r>
            <a:r>
              <a:rPr lang="pl-PL" sz="2000" dirty="0"/>
              <a:t> in </a:t>
            </a:r>
            <a:r>
              <a:rPr lang="pl-PL" sz="2000" dirty="0" err="1"/>
              <a:t>polynomial</a:t>
            </a:r>
            <a:r>
              <a:rPr lang="pl-PL" sz="2000" dirty="0"/>
              <a:t> </a:t>
            </a:r>
            <a:r>
              <a:rPr lang="pl-PL" sz="2000" dirty="0" err="1"/>
              <a:t>time</a:t>
            </a:r>
            <a:r>
              <a:rPr lang="pl-PL" sz="2000" dirty="0"/>
              <a:t>, </a:t>
            </a:r>
            <a:r>
              <a:rPr lang="pl-PL" sz="2000" dirty="0" err="1"/>
              <a:t>assuming</a:t>
            </a:r>
            <a:r>
              <a:rPr lang="pl-PL" sz="2000" dirty="0"/>
              <a:t> the </a:t>
            </a:r>
            <a:r>
              <a:rPr lang="pl-PL" sz="2000" dirty="0" err="1"/>
              <a:t>parameter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constant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363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45549785-A55F-4FF7-9598-07645FA5CE0D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FPT vs XP</a:t>
            </a:r>
          </a:p>
        </p:txBody>
      </p:sp>
      <p:sp>
        <p:nvSpPr>
          <p:cNvPr id="8" name="Trójkąt równoramienny 7">
            <a:extLst>
              <a:ext uri="{FF2B5EF4-FFF2-40B4-BE49-F238E27FC236}">
                <a16:creationId xmlns:a16="http://schemas.microsoft.com/office/drawing/2014/main" id="{83CA4806-CC72-4DEF-BB26-65614448347F}"/>
              </a:ext>
            </a:extLst>
          </p:cNvPr>
          <p:cNvSpPr/>
          <p:nvPr/>
        </p:nvSpPr>
        <p:spPr>
          <a:xfrm flipV="1">
            <a:off x="0" y="-1"/>
            <a:ext cx="1145219" cy="104756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1DCBAF-60E3-4F7B-A70C-41A5163DA327}"/>
              </a:ext>
            </a:extLst>
          </p:cNvPr>
          <p:cNvSpPr txBox="1"/>
          <p:nvPr/>
        </p:nvSpPr>
        <p:spPr>
          <a:xfrm>
            <a:off x="150471" y="6338992"/>
            <a:ext cx="843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XP</a:t>
            </a:r>
            <a:r>
              <a:rPr lang="pl-PL" sz="2000" dirty="0"/>
              <a:t> – </a:t>
            </a:r>
            <a:r>
              <a:rPr lang="pl-PL" sz="2000" dirty="0" err="1"/>
              <a:t>problems</a:t>
            </a:r>
            <a:r>
              <a:rPr lang="pl-PL" sz="2000" dirty="0"/>
              <a:t> </a:t>
            </a:r>
            <a:r>
              <a:rPr lang="pl-PL" sz="2000" dirty="0" err="1"/>
              <a:t>solvable</a:t>
            </a:r>
            <a:r>
              <a:rPr lang="pl-PL" sz="2000" dirty="0"/>
              <a:t> in </a:t>
            </a:r>
            <a:r>
              <a:rPr lang="pl-PL" sz="2000" dirty="0" err="1"/>
              <a:t>polynomial</a:t>
            </a:r>
            <a:r>
              <a:rPr lang="pl-PL" sz="2000" dirty="0"/>
              <a:t> </a:t>
            </a:r>
            <a:r>
              <a:rPr lang="pl-PL" sz="2000" dirty="0" err="1"/>
              <a:t>time</a:t>
            </a:r>
            <a:r>
              <a:rPr lang="pl-PL" sz="2000" dirty="0"/>
              <a:t>, </a:t>
            </a:r>
            <a:r>
              <a:rPr lang="pl-PL" sz="2000" dirty="0" err="1"/>
              <a:t>assuming</a:t>
            </a:r>
            <a:r>
              <a:rPr lang="pl-PL" sz="2000" dirty="0"/>
              <a:t> the </a:t>
            </a:r>
            <a:r>
              <a:rPr lang="pl-PL" sz="2000" dirty="0" err="1"/>
              <a:t>parameter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constant</a:t>
            </a:r>
            <a:endParaRPr lang="pl-PL" sz="20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AEF543F-DF0F-4073-AE0A-A6233A374DBB}"/>
              </a:ext>
            </a:extLst>
          </p:cNvPr>
          <p:cNvSpPr txBox="1"/>
          <p:nvPr/>
        </p:nvSpPr>
        <p:spPr>
          <a:xfrm>
            <a:off x="572609" y="2087488"/>
            <a:ext cx="3180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f(</a:t>
            </a:r>
            <a:r>
              <a:rPr lang="pl-PL" sz="4000" dirty="0" err="1"/>
              <a:t>n,k</a:t>
            </a:r>
            <a:r>
              <a:rPr lang="pl-PL" sz="4000" dirty="0"/>
              <a:t>) = O(2</a:t>
            </a:r>
            <a:r>
              <a:rPr lang="pl-PL" sz="4000" baseline="30000" dirty="0"/>
              <a:t>k</a:t>
            </a:r>
            <a:r>
              <a:rPr lang="pl-PL" sz="4000" dirty="0"/>
              <a:t>n)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9742224-436F-450B-B27F-33AA3ADE5DD2}"/>
              </a:ext>
            </a:extLst>
          </p:cNvPr>
          <p:cNvSpPr txBox="1"/>
          <p:nvPr/>
        </p:nvSpPr>
        <p:spPr>
          <a:xfrm>
            <a:off x="5390712" y="2087488"/>
            <a:ext cx="295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f(</a:t>
            </a:r>
            <a:r>
              <a:rPr lang="pl-PL" sz="4000" dirty="0" err="1"/>
              <a:t>n,k</a:t>
            </a:r>
            <a:r>
              <a:rPr lang="pl-PL" sz="4000" dirty="0"/>
              <a:t>) = O(</a:t>
            </a:r>
            <a:r>
              <a:rPr lang="pl-PL" sz="4000" dirty="0" err="1"/>
              <a:t>n</a:t>
            </a:r>
            <a:r>
              <a:rPr lang="pl-PL" sz="4000" baseline="30000" dirty="0" err="1"/>
              <a:t>k</a:t>
            </a:r>
            <a:r>
              <a:rPr lang="pl-PL" sz="4000" dirty="0"/>
              <a:t>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6F70044-FFDE-4801-A84C-E340C048FAC7}"/>
              </a:ext>
            </a:extLst>
          </p:cNvPr>
          <p:cNvSpPr txBox="1"/>
          <p:nvPr/>
        </p:nvSpPr>
        <p:spPr>
          <a:xfrm flipH="1">
            <a:off x="1585152" y="3046947"/>
            <a:ext cx="91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FPT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BAF922F-C794-447C-855E-4C04C82071ED}"/>
              </a:ext>
            </a:extLst>
          </p:cNvPr>
          <p:cNvSpPr txBox="1"/>
          <p:nvPr/>
        </p:nvSpPr>
        <p:spPr>
          <a:xfrm flipH="1">
            <a:off x="6410549" y="2968879"/>
            <a:ext cx="91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XP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F82667E-834F-4DF1-9526-60F20CBEC903}"/>
              </a:ext>
            </a:extLst>
          </p:cNvPr>
          <p:cNvSpPr txBox="1"/>
          <p:nvPr/>
        </p:nvSpPr>
        <p:spPr>
          <a:xfrm>
            <a:off x="150471" y="5938882"/>
            <a:ext cx="7955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FPT</a:t>
            </a:r>
            <a:r>
              <a:rPr lang="pl-PL" sz="2000" dirty="0"/>
              <a:t> – </a:t>
            </a:r>
            <a:r>
              <a:rPr lang="pl-PL" sz="2000" dirty="0" err="1"/>
              <a:t>exponential</a:t>
            </a:r>
            <a:r>
              <a:rPr lang="pl-PL" sz="2000" dirty="0"/>
              <a:t> part of the </a:t>
            </a:r>
            <a:r>
              <a:rPr lang="pl-PL" sz="2000" dirty="0" err="1"/>
              <a:t>running</a:t>
            </a:r>
            <a:r>
              <a:rPr lang="pl-PL" sz="2000" dirty="0"/>
              <a:t> </a:t>
            </a:r>
            <a:r>
              <a:rPr lang="pl-PL" sz="2000" dirty="0" err="1"/>
              <a:t>time</a:t>
            </a:r>
            <a:r>
              <a:rPr lang="pl-PL" sz="2000" dirty="0"/>
              <a:t> </a:t>
            </a:r>
            <a:r>
              <a:rPr lang="pl-PL" sz="2000" dirty="0" err="1"/>
              <a:t>depends</a:t>
            </a:r>
            <a:r>
              <a:rPr lang="pl-PL" sz="2000" dirty="0"/>
              <a:t> on the </a:t>
            </a:r>
            <a:r>
              <a:rPr lang="pl-PL" sz="2000" dirty="0" err="1"/>
              <a:t>parameter</a:t>
            </a:r>
            <a:r>
              <a:rPr lang="pl-PL" sz="2000" dirty="0"/>
              <a:t> </a:t>
            </a:r>
            <a:r>
              <a:rPr lang="pl-PL" sz="2000" dirty="0" err="1"/>
              <a:t>only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054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15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06A9257-888C-4AE5-9B6C-21EB80E1BBF7}"/>
              </a:ext>
            </a:extLst>
          </p:cNvPr>
          <p:cNvSpPr/>
          <p:nvPr/>
        </p:nvSpPr>
        <p:spPr>
          <a:xfrm>
            <a:off x="7459578" y="2123645"/>
            <a:ext cx="1621093" cy="674484"/>
          </a:xfrm>
          <a:custGeom>
            <a:avLst/>
            <a:gdLst>
              <a:gd name="connsiteX0" fmla="*/ 0 w 1972084"/>
              <a:gd name="connsiteY0" fmla="*/ 312389 h 624778"/>
              <a:gd name="connsiteX1" fmla="*/ 986042 w 1972084"/>
              <a:gd name="connsiteY1" fmla="*/ 0 h 624778"/>
              <a:gd name="connsiteX2" fmla="*/ 1972084 w 1972084"/>
              <a:gd name="connsiteY2" fmla="*/ 312389 h 624778"/>
              <a:gd name="connsiteX3" fmla="*/ 986042 w 1972084"/>
              <a:gd name="connsiteY3" fmla="*/ 624778 h 624778"/>
              <a:gd name="connsiteX4" fmla="*/ 0 w 1972084"/>
              <a:gd name="connsiteY4" fmla="*/ 312389 h 624778"/>
              <a:gd name="connsiteX0" fmla="*/ 33206 w 2005290"/>
              <a:gd name="connsiteY0" fmla="*/ 329383 h 641772"/>
              <a:gd name="connsiteX1" fmla="*/ 305239 w 2005290"/>
              <a:gd name="connsiteY1" fmla="*/ 71928 h 641772"/>
              <a:gd name="connsiteX2" fmla="*/ 1019248 w 2005290"/>
              <a:gd name="connsiteY2" fmla="*/ 16994 h 641772"/>
              <a:gd name="connsiteX3" fmla="*/ 2005290 w 2005290"/>
              <a:gd name="connsiteY3" fmla="*/ 329383 h 641772"/>
              <a:gd name="connsiteX4" fmla="*/ 1019248 w 2005290"/>
              <a:gd name="connsiteY4" fmla="*/ 641772 h 641772"/>
              <a:gd name="connsiteX5" fmla="*/ 33206 w 2005290"/>
              <a:gd name="connsiteY5" fmla="*/ 329383 h 641772"/>
              <a:gd name="connsiteX0" fmla="*/ 999 w 1973083"/>
              <a:gd name="connsiteY0" fmla="*/ 329383 h 682794"/>
              <a:gd name="connsiteX1" fmla="*/ 273032 w 1973083"/>
              <a:gd name="connsiteY1" fmla="*/ 71928 h 682794"/>
              <a:gd name="connsiteX2" fmla="*/ 987041 w 1973083"/>
              <a:gd name="connsiteY2" fmla="*/ 16994 h 682794"/>
              <a:gd name="connsiteX3" fmla="*/ 1973083 w 1973083"/>
              <a:gd name="connsiteY3" fmla="*/ 329383 h 682794"/>
              <a:gd name="connsiteX4" fmla="*/ 987041 w 1973083"/>
              <a:gd name="connsiteY4" fmla="*/ 641772 h 682794"/>
              <a:gd name="connsiteX5" fmla="*/ 352817 w 1973083"/>
              <a:gd name="connsiteY5" fmla="*/ 645217 h 682794"/>
              <a:gd name="connsiteX6" fmla="*/ 999 w 1973083"/>
              <a:gd name="connsiteY6" fmla="*/ 329383 h 682794"/>
              <a:gd name="connsiteX0" fmla="*/ 999 w 1990447"/>
              <a:gd name="connsiteY0" fmla="*/ 329383 h 668063"/>
              <a:gd name="connsiteX1" fmla="*/ 273032 w 1990447"/>
              <a:gd name="connsiteY1" fmla="*/ 71928 h 668063"/>
              <a:gd name="connsiteX2" fmla="*/ 987041 w 1990447"/>
              <a:gd name="connsiteY2" fmla="*/ 16994 h 668063"/>
              <a:gd name="connsiteX3" fmla="*/ 1973083 w 1990447"/>
              <a:gd name="connsiteY3" fmla="*/ 329383 h 668063"/>
              <a:gd name="connsiteX4" fmla="*/ 1604101 w 1990447"/>
              <a:gd name="connsiteY4" fmla="*/ 629175 h 668063"/>
              <a:gd name="connsiteX5" fmla="*/ 987041 w 1990447"/>
              <a:gd name="connsiteY5" fmla="*/ 641772 h 668063"/>
              <a:gd name="connsiteX6" fmla="*/ 352817 w 1990447"/>
              <a:gd name="connsiteY6" fmla="*/ 645217 h 668063"/>
              <a:gd name="connsiteX7" fmla="*/ 999 w 1990447"/>
              <a:gd name="connsiteY7" fmla="*/ 329383 h 668063"/>
              <a:gd name="connsiteX0" fmla="*/ 999 w 1973910"/>
              <a:gd name="connsiteY0" fmla="*/ 335804 h 674484"/>
              <a:gd name="connsiteX1" fmla="*/ 273032 w 1973910"/>
              <a:gd name="connsiteY1" fmla="*/ 78349 h 674484"/>
              <a:gd name="connsiteX2" fmla="*/ 987041 w 1973910"/>
              <a:gd name="connsiteY2" fmla="*/ 23415 h 674484"/>
              <a:gd name="connsiteX3" fmla="*/ 1523891 w 1973910"/>
              <a:gd name="connsiteY3" fmla="*/ 25997 h 674484"/>
              <a:gd name="connsiteX4" fmla="*/ 1973083 w 1973910"/>
              <a:gd name="connsiteY4" fmla="*/ 335804 h 674484"/>
              <a:gd name="connsiteX5" fmla="*/ 1604101 w 1973910"/>
              <a:gd name="connsiteY5" fmla="*/ 635596 h 674484"/>
              <a:gd name="connsiteX6" fmla="*/ 987041 w 1973910"/>
              <a:gd name="connsiteY6" fmla="*/ 648193 h 674484"/>
              <a:gd name="connsiteX7" fmla="*/ 352817 w 1973910"/>
              <a:gd name="connsiteY7" fmla="*/ 651638 h 674484"/>
              <a:gd name="connsiteX8" fmla="*/ 999 w 1973910"/>
              <a:gd name="connsiteY8" fmla="*/ 335804 h 6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910" h="674484">
                <a:moveTo>
                  <a:pt x="999" y="335804"/>
                </a:moveTo>
                <a:cubicBezTo>
                  <a:pt x="-12298" y="240256"/>
                  <a:pt x="108692" y="130414"/>
                  <a:pt x="273032" y="78349"/>
                </a:cubicBezTo>
                <a:cubicBezTo>
                  <a:pt x="437372" y="26284"/>
                  <a:pt x="778565" y="32140"/>
                  <a:pt x="987041" y="23415"/>
                </a:cubicBezTo>
                <a:cubicBezTo>
                  <a:pt x="1195517" y="14690"/>
                  <a:pt x="1359551" y="-26068"/>
                  <a:pt x="1523891" y="25997"/>
                </a:cubicBezTo>
                <a:cubicBezTo>
                  <a:pt x="1688231" y="78062"/>
                  <a:pt x="1957041" y="252920"/>
                  <a:pt x="1973083" y="335804"/>
                </a:cubicBezTo>
                <a:cubicBezTo>
                  <a:pt x="1989125" y="418688"/>
                  <a:pt x="1768441" y="583531"/>
                  <a:pt x="1604101" y="635596"/>
                </a:cubicBezTo>
                <a:cubicBezTo>
                  <a:pt x="1439761" y="687661"/>
                  <a:pt x="1195588" y="645519"/>
                  <a:pt x="987041" y="648193"/>
                </a:cubicBezTo>
                <a:cubicBezTo>
                  <a:pt x="778494" y="650867"/>
                  <a:pt x="517157" y="703703"/>
                  <a:pt x="352817" y="651638"/>
                </a:cubicBezTo>
                <a:cubicBezTo>
                  <a:pt x="188477" y="599573"/>
                  <a:pt x="14296" y="431352"/>
                  <a:pt x="999" y="33580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parameters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C44047-D32A-4879-8E75-65A731958F2C}"/>
              </a:ext>
            </a:extLst>
          </p:cNvPr>
          <p:cNvSpPr/>
          <p:nvPr/>
        </p:nvSpPr>
        <p:spPr>
          <a:xfrm>
            <a:off x="7138737" y="2759242"/>
            <a:ext cx="1187923" cy="1203158"/>
          </a:xfrm>
          <a:custGeom>
            <a:avLst/>
            <a:gdLst>
              <a:gd name="connsiteX0" fmla="*/ 0 w 1187923"/>
              <a:gd name="connsiteY0" fmla="*/ 1203158 h 1203158"/>
              <a:gd name="connsiteX1" fmla="*/ 978568 w 1187923"/>
              <a:gd name="connsiteY1" fmla="*/ 850232 h 1203158"/>
              <a:gd name="connsiteX2" fmla="*/ 1187116 w 1187923"/>
              <a:gd name="connsiteY2" fmla="*/ 0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7923" h="1203158">
                <a:moveTo>
                  <a:pt x="0" y="1203158"/>
                </a:moveTo>
                <a:cubicBezTo>
                  <a:pt x="390357" y="1126958"/>
                  <a:pt x="780715" y="1050758"/>
                  <a:pt x="978568" y="850232"/>
                </a:cubicBezTo>
                <a:cubicBezTo>
                  <a:pt x="1176421" y="649706"/>
                  <a:pt x="1192463" y="272716"/>
                  <a:pt x="1187116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F02EA9B-699C-4D34-B94E-DA9520D6C536}"/>
              </a:ext>
            </a:extLst>
          </p:cNvPr>
          <p:cNvSpPr txBox="1"/>
          <p:nvPr/>
        </p:nvSpPr>
        <p:spPr>
          <a:xfrm>
            <a:off x="7275155" y="426443"/>
            <a:ext cx="170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election</a:t>
            </a:r>
            <a:r>
              <a:rPr lang="pl-PL" sz="2000" dirty="0"/>
              <a:t> </a:t>
            </a:r>
            <a:r>
              <a:rPr lang="pl-PL" sz="2000" dirty="0" err="1"/>
              <a:t>size</a:t>
            </a:r>
            <a:endParaRPr lang="pl-PL" sz="20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A723F08-3C1E-4846-8187-C1B9FAD8D84A}"/>
              </a:ext>
            </a:extLst>
          </p:cNvPr>
          <p:cNvSpPr txBox="1"/>
          <p:nvPr/>
        </p:nvSpPr>
        <p:spPr>
          <a:xfrm>
            <a:off x="5916003" y="1357118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budget</a:t>
            </a:r>
            <a:r>
              <a:rPr lang="pl-PL" sz="1600" dirty="0"/>
              <a:t> / </a:t>
            </a:r>
            <a:r>
              <a:rPr lang="pl-PL" sz="1600" dirty="0" err="1"/>
              <a:t>cost</a:t>
            </a:r>
            <a:endParaRPr lang="pl-PL" sz="16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98F0807-033B-44B0-A33B-17EDE637278E}"/>
              </a:ext>
            </a:extLst>
          </p:cNvPr>
          <p:cNvSpPr txBox="1"/>
          <p:nvPr/>
        </p:nvSpPr>
        <p:spPr>
          <a:xfrm>
            <a:off x="5916003" y="1938145"/>
            <a:ext cx="9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special</a:t>
            </a:r>
            <a:r>
              <a:rPr lang="pl-PL" sz="1400" dirty="0"/>
              <a:t> </a:t>
            </a:r>
            <a:r>
              <a:rPr lang="pl-PL" sz="1400" dirty="0" err="1"/>
              <a:t>features</a:t>
            </a:r>
            <a:endParaRPr lang="pl-PL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122248-534B-4C99-B1C0-AF47EDCCB9BA}"/>
              </a:ext>
            </a:extLst>
          </p:cNvPr>
          <p:cNvSpPr txBox="1"/>
          <p:nvPr/>
        </p:nvSpPr>
        <p:spPr>
          <a:xfrm>
            <a:off x="5916004" y="862335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candidates</a:t>
            </a:r>
            <a:endParaRPr lang="pl-PL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87C54D5-D4B3-41CD-B6E9-DB3E118BEC8A}"/>
              </a:ext>
            </a:extLst>
          </p:cNvPr>
          <p:cNvSpPr txBox="1"/>
          <p:nvPr/>
        </p:nvSpPr>
        <p:spPr>
          <a:xfrm>
            <a:off x="5916003" y="262352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voters</a:t>
            </a:r>
            <a:endParaRPr lang="pl-PL" sz="14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4860D11-EC04-45B7-8B61-8C2C72F7A0B0}"/>
              </a:ext>
            </a:extLst>
          </p:cNvPr>
          <p:cNvCxnSpPr>
            <a:cxnSpLocks/>
          </p:cNvCxnSpPr>
          <p:nvPr/>
        </p:nvCxnSpPr>
        <p:spPr>
          <a:xfrm flipV="1">
            <a:off x="8270124" y="906388"/>
            <a:ext cx="0" cy="1183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2D6A5AE-AAC5-460D-BC93-567CC394289A}"/>
              </a:ext>
            </a:extLst>
          </p:cNvPr>
          <p:cNvCxnSpPr>
            <a:cxnSpLocks/>
          </p:cNvCxnSpPr>
          <p:nvPr/>
        </p:nvCxnSpPr>
        <p:spPr>
          <a:xfrm flipH="1" flipV="1">
            <a:off x="6653842" y="433789"/>
            <a:ext cx="791077" cy="1917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A162335-4A3A-49C4-8B03-6F2CABFB7BC6}"/>
              </a:ext>
            </a:extLst>
          </p:cNvPr>
          <p:cNvCxnSpPr>
            <a:cxnSpLocks/>
          </p:cNvCxnSpPr>
          <p:nvPr/>
        </p:nvCxnSpPr>
        <p:spPr>
          <a:xfrm flipH="1">
            <a:off x="7001325" y="697638"/>
            <a:ext cx="443595" cy="2930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7A887B3-D84B-4C89-B6A3-862553EDA9E4}"/>
              </a:ext>
            </a:extLst>
          </p:cNvPr>
          <p:cNvCxnSpPr>
            <a:cxnSpLocks/>
          </p:cNvCxnSpPr>
          <p:nvPr/>
        </p:nvCxnSpPr>
        <p:spPr>
          <a:xfrm flipH="1" flipV="1">
            <a:off x="7107335" y="1661361"/>
            <a:ext cx="585225" cy="4867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8392747-26E9-4CFF-947D-0C9E09BD4C3A}"/>
              </a:ext>
            </a:extLst>
          </p:cNvPr>
          <p:cNvCxnSpPr>
            <a:cxnSpLocks/>
          </p:cNvCxnSpPr>
          <p:nvPr/>
        </p:nvCxnSpPr>
        <p:spPr>
          <a:xfrm flipH="1" flipV="1">
            <a:off x="6571300" y="2193631"/>
            <a:ext cx="860050" cy="2319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F423F5A-D122-4CE8-961C-E04F0D86E9CC}"/>
              </a:ext>
            </a:extLst>
          </p:cNvPr>
          <p:cNvSpPr/>
          <p:nvPr/>
        </p:nvSpPr>
        <p:spPr>
          <a:xfrm>
            <a:off x="1763240" y="98307"/>
            <a:ext cx="5415874" cy="1139115"/>
          </a:xfrm>
          <a:custGeom>
            <a:avLst/>
            <a:gdLst>
              <a:gd name="connsiteX0" fmla="*/ 4160482 w 5415874"/>
              <a:gd name="connsiteY0" fmla="*/ 1107641 h 1139115"/>
              <a:gd name="connsiteX1" fmla="*/ 5353177 w 5415874"/>
              <a:gd name="connsiteY1" fmla="*/ 1094389 h 1139115"/>
              <a:gd name="connsiteX2" fmla="*/ 5127890 w 5415874"/>
              <a:gd name="connsiteY2" fmla="*/ 723328 h 1139115"/>
              <a:gd name="connsiteX3" fmla="*/ 4094221 w 5415874"/>
              <a:gd name="connsiteY3" fmla="*/ 577554 h 1139115"/>
              <a:gd name="connsiteX4" fmla="*/ 3511125 w 5415874"/>
              <a:gd name="connsiteY4" fmla="*/ 73971 h 1139115"/>
              <a:gd name="connsiteX5" fmla="*/ 383612 w 5415874"/>
              <a:gd name="connsiteY5" fmla="*/ 87223 h 1139115"/>
              <a:gd name="connsiteX6" fmla="*/ 224586 w 5415874"/>
              <a:gd name="connsiteY6" fmla="*/ 869102 h 1139115"/>
              <a:gd name="connsiteX7" fmla="*/ 1960621 w 5415874"/>
              <a:gd name="connsiteY7" fmla="*/ 763084 h 1139115"/>
              <a:gd name="connsiteX8" fmla="*/ 1907612 w 5415874"/>
              <a:gd name="connsiteY8" fmla="*/ 312510 h 1139115"/>
              <a:gd name="connsiteX9" fmla="*/ 2517212 w 5415874"/>
              <a:gd name="connsiteY9" fmla="*/ 140232 h 1139115"/>
              <a:gd name="connsiteX10" fmla="*/ 3776169 w 5415874"/>
              <a:gd name="connsiteY10" fmla="*/ 272754 h 1139115"/>
              <a:gd name="connsiteX11" fmla="*/ 3789421 w 5415874"/>
              <a:gd name="connsiteY11" fmla="*/ 869102 h 1139115"/>
              <a:gd name="connsiteX12" fmla="*/ 4160482 w 5415874"/>
              <a:gd name="connsiteY12" fmla="*/ 1107641 h 113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15874" h="1139115">
                <a:moveTo>
                  <a:pt x="4160482" y="1107641"/>
                </a:moveTo>
                <a:cubicBezTo>
                  <a:pt x="4421108" y="1145189"/>
                  <a:pt x="5191942" y="1158441"/>
                  <a:pt x="5353177" y="1094389"/>
                </a:cubicBezTo>
                <a:cubicBezTo>
                  <a:pt x="5514412" y="1030337"/>
                  <a:pt x="5337716" y="809467"/>
                  <a:pt x="5127890" y="723328"/>
                </a:cubicBezTo>
                <a:cubicBezTo>
                  <a:pt x="4918064" y="637189"/>
                  <a:pt x="4363682" y="685780"/>
                  <a:pt x="4094221" y="577554"/>
                </a:cubicBezTo>
                <a:cubicBezTo>
                  <a:pt x="3824760" y="469328"/>
                  <a:pt x="4129560" y="155693"/>
                  <a:pt x="3511125" y="73971"/>
                </a:cubicBezTo>
                <a:cubicBezTo>
                  <a:pt x="2892690" y="-7751"/>
                  <a:pt x="931368" y="-45299"/>
                  <a:pt x="383612" y="87223"/>
                </a:cubicBezTo>
                <a:cubicBezTo>
                  <a:pt x="-164144" y="219745"/>
                  <a:pt x="-38249" y="756459"/>
                  <a:pt x="224586" y="869102"/>
                </a:cubicBezTo>
                <a:cubicBezTo>
                  <a:pt x="487421" y="981745"/>
                  <a:pt x="1680117" y="855849"/>
                  <a:pt x="1960621" y="763084"/>
                </a:cubicBezTo>
                <a:cubicBezTo>
                  <a:pt x="2241125" y="670319"/>
                  <a:pt x="1814847" y="416319"/>
                  <a:pt x="1907612" y="312510"/>
                </a:cubicBezTo>
                <a:cubicBezTo>
                  <a:pt x="2000377" y="208701"/>
                  <a:pt x="2205786" y="146858"/>
                  <a:pt x="2517212" y="140232"/>
                </a:cubicBezTo>
                <a:cubicBezTo>
                  <a:pt x="2828638" y="133606"/>
                  <a:pt x="3564134" y="151276"/>
                  <a:pt x="3776169" y="272754"/>
                </a:cubicBezTo>
                <a:cubicBezTo>
                  <a:pt x="3988204" y="394232"/>
                  <a:pt x="3727578" y="727746"/>
                  <a:pt x="3789421" y="869102"/>
                </a:cubicBezTo>
                <a:cubicBezTo>
                  <a:pt x="3851264" y="1010458"/>
                  <a:pt x="3899856" y="1070093"/>
                  <a:pt x="4160482" y="1107641"/>
                </a:cubicBezTo>
                <a:close/>
              </a:path>
            </a:pathLst>
          </a:custGeom>
          <a:solidFill>
            <a:srgbClr val="F357FF">
              <a:alpha val="16000"/>
            </a:srgbClr>
          </a:solidFill>
          <a:ln w="19050">
            <a:solidFill>
              <a:srgbClr val="FB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6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80" grpId="0"/>
      <p:bldP spid="81" grpId="0"/>
      <p:bldP spid="84" grpId="0"/>
      <p:bldP spid="85" grpId="0"/>
      <p:bldP spid="3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68BC-7372-4404-9D89-1C06026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81" y="0"/>
            <a:ext cx="4837043" cy="7200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Dodgson </a:t>
            </a:r>
            <a:r>
              <a:rPr lang="pl-PL" dirty="0" err="1"/>
              <a:t>Score</a:t>
            </a:r>
            <a:r>
              <a:rPr lang="pl-PL" dirty="0"/>
              <a:t>: FPT(m)</a:t>
            </a:r>
          </a:p>
        </p:txBody>
      </p:sp>
      <p:sp>
        <p:nvSpPr>
          <p:cNvPr id="23" name="pole tekstowe 6">
            <a:extLst>
              <a:ext uri="{FF2B5EF4-FFF2-40B4-BE49-F238E27FC236}">
                <a16:creationId xmlns:a16="http://schemas.microsoft.com/office/drawing/2014/main" id="{E77727DA-BC3A-4D33-8208-7A4AC95355B1}"/>
              </a:ext>
            </a:extLst>
          </p:cNvPr>
          <p:cNvSpPr txBox="1"/>
          <p:nvPr/>
        </p:nvSpPr>
        <p:spPr>
          <a:xfrm>
            <a:off x="6169863" y="1924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24" name="pole tekstowe 7">
            <a:extLst>
              <a:ext uri="{FF2B5EF4-FFF2-40B4-BE49-F238E27FC236}">
                <a16:creationId xmlns:a16="http://schemas.microsoft.com/office/drawing/2014/main" id="{3B5E5347-A8B1-4E16-A9FA-B16FBB87F000}"/>
              </a:ext>
            </a:extLst>
          </p:cNvPr>
          <p:cNvSpPr txBox="1"/>
          <p:nvPr/>
        </p:nvSpPr>
        <p:spPr>
          <a:xfrm>
            <a:off x="6170052" y="25085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5" name="pole tekstowe 8">
            <a:extLst>
              <a:ext uri="{FF2B5EF4-FFF2-40B4-BE49-F238E27FC236}">
                <a16:creationId xmlns:a16="http://schemas.microsoft.com/office/drawing/2014/main" id="{5E4164AC-5179-4CA1-A2DA-8AF180F2E215}"/>
              </a:ext>
            </a:extLst>
          </p:cNvPr>
          <p:cNvSpPr txBox="1"/>
          <p:nvPr/>
        </p:nvSpPr>
        <p:spPr>
          <a:xfrm>
            <a:off x="6169863" y="76991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6" name="pole tekstowe 9">
            <a:extLst>
              <a:ext uri="{FF2B5EF4-FFF2-40B4-BE49-F238E27FC236}">
                <a16:creationId xmlns:a16="http://schemas.microsoft.com/office/drawing/2014/main" id="{346EC164-9359-44FF-B6C0-F19189EAF0D6}"/>
              </a:ext>
            </a:extLst>
          </p:cNvPr>
          <p:cNvSpPr txBox="1"/>
          <p:nvPr/>
        </p:nvSpPr>
        <p:spPr>
          <a:xfrm>
            <a:off x="6169863" y="138604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7" name="pole tekstowe 10">
            <a:extLst>
              <a:ext uri="{FF2B5EF4-FFF2-40B4-BE49-F238E27FC236}">
                <a16:creationId xmlns:a16="http://schemas.microsoft.com/office/drawing/2014/main" id="{21E8DC59-6D44-41FE-AF85-AC0411D48E09}"/>
              </a:ext>
            </a:extLst>
          </p:cNvPr>
          <p:cNvSpPr txBox="1"/>
          <p:nvPr/>
        </p:nvSpPr>
        <p:spPr>
          <a:xfrm>
            <a:off x="6169863" y="30464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8" name="pole tekstowe 11">
            <a:extLst>
              <a:ext uri="{FF2B5EF4-FFF2-40B4-BE49-F238E27FC236}">
                <a16:creationId xmlns:a16="http://schemas.microsoft.com/office/drawing/2014/main" id="{D108993F-D150-48ED-9BE2-D7D42D55CC94}"/>
              </a:ext>
            </a:extLst>
          </p:cNvPr>
          <p:cNvSpPr txBox="1"/>
          <p:nvPr/>
        </p:nvSpPr>
        <p:spPr>
          <a:xfrm>
            <a:off x="6170052" y="18874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38EFEF6F-A08B-4C07-9F9F-8568391D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39" y="161553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3" descr="hvd1-c">
            <a:extLst>
              <a:ext uri="{FF2B5EF4-FFF2-40B4-BE49-F238E27FC236}">
                <a16:creationId xmlns:a16="http://schemas.microsoft.com/office/drawing/2014/main" id="{54478CF8-EFC4-4C95-BA83-F4AE5396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30" y="3631191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money3-c">
            <a:extLst>
              <a:ext uri="{FF2B5EF4-FFF2-40B4-BE49-F238E27FC236}">
                <a16:creationId xmlns:a16="http://schemas.microsoft.com/office/drawing/2014/main" id="{303537CA-9BEE-46F1-84B1-2247D685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59" y="4676844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1" descr="hvd4-c">
            <a:extLst>
              <a:ext uri="{FF2B5EF4-FFF2-40B4-BE49-F238E27FC236}">
                <a16:creationId xmlns:a16="http://schemas.microsoft.com/office/drawing/2014/main" id="{9D3A85C2-0B3F-4B2D-AA18-E998CCA1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859" y="5939872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5" descr="hvd3-c">
            <a:extLst>
              <a:ext uri="{FF2B5EF4-FFF2-40B4-BE49-F238E27FC236}">
                <a16:creationId xmlns:a16="http://schemas.microsoft.com/office/drawing/2014/main" id="{6B61E900-91EF-4440-B2A4-E9850738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09" y="4501657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9" descr="money1-c">
            <a:extLst>
              <a:ext uri="{FF2B5EF4-FFF2-40B4-BE49-F238E27FC236}">
                <a16:creationId xmlns:a16="http://schemas.microsoft.com/office/drawing/2014/main" id="{A2AEAC06-0846-49E3-A864-C1F0CD66D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63" y="5977419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Łącznik prosty ze strzałką 20">
            <a:extLst>
              <a:ext uri="{FF2B5EF4-FFF2-40B4-BE49-F238E27FC236}">
                <a16:creationId xmlns:a16="http://schemas.microsoft.com/office/drawing/2014/main" id="{B691DDF1-7006-489E-8948-32C91A14D7E9}"/>
              </a:ext>
            </a:extLst>
          </p:cNvPr>
          <p:cNvCxnSpPr/>
          <p:nvPr/>
        </p:nvCxnSpPr>
        <p:spPr>
          <a:xfrm flipV="1">
            <a:off x="5698941" y="4182557"/>
            <a:ext cx="886678" cy="571602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21">
            <a:extLst>
              <a:ext uri="{FF2B5EF4-FFF2-40B4-BE49-F238E27FC236}">
                <a16:creationId xmlns:a16="http://schemas.microsoft.com/office/drawing/2014/main" id="{1289E2EC-1C77-4664-BCEC-810F10A220BE}"/>
              </a:ext>
            </a:extLst>
          </p:cNvPr>
          <p:cNvCxnSpPr>
            <a:cxnSpLocks/>
          </p:cNvCxnSpPr>
          <p:nvPr/>
        </p:nvCxnSpPr>
        <p:spPr>
          <a:xfrm flipV="1">
            <a:off x="5728883" y="5003076"/>
            <a:ext cx="2582838" cy="4007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23">
            <a:extLst>
              <a:ext uri="{FF2B5EF4-FFF2-40B4-BE49-F238E27FC236}">
                <a16:creationId xmlns:a16="http://schemas.microsoft.com/office/drawing/2014/main" id="{B07F0773-D33C-4A59-B258-EDA63C7C1651}"/>
              </a:ext>
            </a:extLst>
          </p:cNvPr>
          <p:cNvCxnSpPr/>
          <p:nvPr/>
        </p:nvCxnSpPr>
        <p:spPr>
          <a:xfrm>
            <a:off x="5537572" y="5624148"/>
            <a:ext cx="382622" cy="537937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27">
            <a:extLst>
              <a:ext uri="{FF2B5EF4-FFF2-40B4-BE49-F238E27FC236}">
                <a16:creationId xmlns:a16="http://schemas.microsoft.com/office/drawing/2014/main" id="{ED1C1CF1-B2C2-41A1-9B0B-13511BABB5E5}"/>
              </a:ext>
            </a:extLst>
          </p:cNvPr>
          <p:cNvCxnSpPr/>
          <p:nvPr/>
        </p:nvCxnSpPr>
        <p:spPr>
          <a:xfrm>
            <a:off x="5728883" y="5329307"/>
            <a:ext cx="1720832" cy="83277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5">
            <a:extLst>
              <a:ext uri="{FF2B5EF4-FFF2-40B4-BE49-F238E27FC236}">
                <a16:creationId xmlns:a16="http://schemas.microsoft.com/office/drawing/2014/main" id="{D9D00E32-B8C7-42B5-94DC-FF5380D857B5}"/>
              </a:ext>
            </a:extLst>
          </p:cNvPr>
          <p:cNvCxnSpPr/>
          <p:nvPr/>
        </p:nvCxnSpPr>
        <p:spPr>
          <a:xfrm>
            <a:off x="7161683" y="4182557"/>
            <a:ext cx="1150038" cy="64533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58543622-168C-40D0-A114-B8271B1BF538}"/>
              </a:ext>
            </a:extLst>
          </p:cNvPr>
          <p:cNvCxnSpPr/>
          <p:nvPr/>
        </p:nvCxnSpPr>
        <p:spPr>
          <a:xfrm>
            <a:off x="7008840" y="4431493"/>
            <a:ext cx="727862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1">
            <a:extLst>
              <a:ext uri="{FF2B5EF4-FFF2-40B4-BE49-F238E27FC236}">
                <a16:creationId xmlns:a16="http://schemas.microsoft.com/office/drawing/2014/main" id="{B56A7AE1-C543-48BB-BFA5-6F6CC1C449D9}"/>
              </a:ext>
            </a:extLst>
          </p:cNvPr>
          <p:cNvCxnSpPr/>
          <p:nvPr/>
        </p:nvCxnSpPr>
        <p:spPr>
          <a:xfrm flipH="1">
            <a:off x="6413351" y="4461008"/>
            <a:ext cx="394236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3">
            <a:extLst>
              <a:ext uri="{FF2B5EF4-FFF2-40B4-BE49-F238E27FC236}">
                <a16:creationId xmlns:a16="http://schemas.microsoft.com/office/drawing/2014/main" id="{D6E45800-799D-4E10-9ECB-B332D9773ECF}"/>
              </a:ext>
            </a:extLst>
          </p:cNvPr>
          <p:cNvCxnSpPr/>
          <p:nvPr/>
        </p:nvCxnSpPr>
        <p:spPr>
          <a:xfrm flipH="1">
            <a:off x="8041059" y="5255832"/>
            <a:ext cx="517679" cy="1026940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5">
            <a:extLst>
              <a:ext uri="{FF2B5EF4-FFF2-40B4-BE49-F238E27FC236}">
                <a16:creationId xmlns:a16="http://schemas.microsoft.com/office/drawing/2014/main" id="{5F7C327F-FECD-4E4F-8ADD-07625312D9F6}"/>
              </a:ext>
            </a:extLst>
          </p:cNvPr>
          <p:cNvCxnSpPr/>
          <p:nvPr/>
        </p:nvCxnSpPr>
        <p:spPr>
          <a:xfrm flipH="1">
            <a:off x="6413351" y="5110678"/>
            <a:ext cx="1916788" cy="1051407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7">
            <a:extLst>
              <a:ext uri="{FF2B5EF4-FFF2-40B4-BE49-F238E27FC236}">
                <a16:creationId xmlns:a16="http://schemas.microsoft.com/office/drawing/2014/main" id="{B2D34612-3EFD-4C48-91AB-260CE8BAB84F}"/>
              </a:ext>
            </a:extLst>
          </p:cNvPr>
          <p:cNvCxnSpPr/>
          <p:nvPr/>
        </p:nvCxnSpPr>
        <p:spPr>
          <a:xfrm flipH="1">
            <a:off x="6499786" y="6415814"/>
            <a:ext cx="1018108" cy="31713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ostokąt zaokrąglony 3">
            <a:extLst>
              <a:ext uri="{FF2B5EF4-FFF2-40B4-BE49-F238E27FC236}">
                <a16:creationId xmlns:a16="http://schemas.microsoft.com/office/drawing/2014/main" id="{F03740F0-023C-4239-B13C-9B90B28A800D}"/>
              </a:ext>
            </a:extLst>
          </p:cNvPr>
          <p:cNvSpPr/>
          <p:nvPr/>
        </p:nvSpPr>
        <p:spPr>
          <a:xfrm>
            <a:off x="766812" y="765299"/>
            <a:ext cx="5153382" cy="1122160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chemeClr val="tx1"/>
                </a:solidFill>
              </a:rPr>
              <a:t>Dodgson </a:t>
            </a:r>
            <a:r>
              <a:rPr lang="pl-PL" sz="2000" b="1" dirty="0" err="1">
                <a:solidFill>
                  <a:schemeClr val="tx1"/>
                </a:solidFill>
              </a:rPr>
              <a:t>Score</a:t>
            </a:r>
            <a:r>
              <a:rPr lang="pl-PL" sz="2000" b="1" dirty="0">
                <a:solidFill>
                  <a:schemeClr val="tx1"/>
                </a:solidFill>
              </a:rPr>
              <a:t> of </a:t>
            </a:r>
            <a:r>
              <a:rPr lang="pl-PL" sz="2000" b="1" dirty="0" err="1">
                <a:solidFill>
                  <a:schemeClr val="tx1"/>
                </a:solidFill>
              </a:rPr>
              <a:t>candidate</a:t>
            </a:r>
            <a:r>
              <a:rPr lang="pl-PL" sz="2000" b="1" dirty="0">
                <a:solidFill>
                  <a:schemeClr val="tx1"/>
                </a:solidFill>
              </a:rPr>
              <a:t> c: </a:t>
            </a:r>
            <a:r>
              <a:rPr lang="pl-PL" sz="2000" dirty="0" err="1">
                <a:solidFill>
                  <a:schemeClr val="tx1"/>
                </a:solidFill>
              </a:rPr>
              <a:t>Smallest</a:t>
            </a:r>
            <a:r>
              <a:rPr lang="pl-PL" sz="2000" dirty="0">
                <a:solidFill>
                  <a:schemeClr val="tx1"/>
                </a:solidFill>
              </a:rPr>
              <a:t> numer of </a:t>
            </a:r>
            <a:r>
              <a:rPr lang="pl-PL" sz="2000" dirty="0" err="1">
                <a:solidFill>
                  <a:schemeClr val="tx1"/>
                </a:solidFill>
              </a:rPr>
              <a:t>swaps</a:t>
            </a:r>
            <a:r>
              <a:rPr lang="pl-PL" sz="2000" dirty="0">
                <a:solidFill>
                  <a:schemeClr val="tx1"/>
                </a:solidFill>
              </a:rPr>
              <a:t> of </a:t>
            </a:r>
            <a:r>
              <a:rPr lang="pl-PL" sz="2000" dirty="0" err="1">
                <a:solidFill>
                  <a:schemeClr val="tx1"/>
                </a:solidFill>
              </a:rPr>
              <a:t>adjacent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candidates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ensures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cancidate</a:t>
            </a:r>
            <a:r>
              <a:rPr lang="pl-PL" sz="2000" dirty="0">
                <a:solidFill>
                  <a:schemeClr val="tx1"/>
                </a:solidFill>
              </a:rPr>
              <a:t> c </a:t>
            </a:r>
            <a:r>
              <a:rPr lang="pl-PL" sz="2000" dirty="0" err="1">
                <a:solidFill>
                  <a:schemeClr val="tx1"/>
                </a:solidFill>
              </a:rPr>
              <a:t>is</a:t>
            </a:r>
            <a:r>
              <a:rPr lang="pl-PL" sz="2000" dirty="0">
                <a:solidFill>
                  <a:schemeClr val="tx1"/>
                </a:solidFill>
              </a:rPr>
              <a:t> a </a:t>
            </a:r>
            <a:r>
              <a:rPr lang="pl-PL" sz="2000" dirty="0" err="1">
                <a:solidFill>
                  <a:schemeClr val="tx1"/>
                </a:solidFill>
              </a:rPr>
              <a:t>Condorcet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winner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9F1094-B4B1-4E5A-9DBB-C14D414E9C18}"/>
              </a:ext>
            </a:extLst>
          </p:cNvPr>
          <p:cNvSpPr txBox="1"/>
          <p:nvPr/>
        </p:nvSpPr>
        <p:spPr>
          <a:xfrm>
            <a:off x="745556" y="2083116"/>
            <a:ext cx="5174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Parameter</a:t>
            </a:r>
            <a:r>
              <a:rPr lang="pl-PL" sz="2400" dirty="0"/>
              <a:t> : </a:t>
            </a:r>
            <a:r>
              <a:rPr lang="pl-PL" sz="2400" dirty="0" err="1"/>
              <a:t>Number</a:t>
            </a:r>
            <a:r>
              <a:rPr lang="pl-PL" sz="2400" dirty="0"/>
              <a:t> of </a:t>
            </a:r>
            <a:r>
              <a:rPr lang="pl-PL" sz="2400" dirty="0" err="1"/>
              <a:t>Candidates</a:t>
            </a:r>
            <a:r>
              <a:rPr lang="pl-PL" sz="2400" dirty="0"/>
              <a:t> (m)</a:t>
            </a:r>
          </a:p>
          <a:p>
            <a:r>
              <a:rPr lang="pl-PL" sz="2400" dirty="0" err="1"/>
              <a:t>Answer</a:t>
            </a:r>
            <a:r>
              <a:rPr lang="pl-PL" sz="2400" dirty="0"/>
              <a:t>      : </a:t>
            </a:r>
            <a:r>
              <a:rPr lang="pl-PL" sz="2400" b="1" dirty="0"/>
              <a:t>ILP</a:t>
            </a:r>
          </a:p>
        </p:txBody>
      </p:sp>
    </p:spTree>
    <p:extLst>
      <p:ext uri="{BB962C8B-B14F-4D97-AF65-F5344CB8AC3E}">
        <p14:creationId xmlns:p14="http://schemas.microsoft.com/office/powerpoint/2010/main" val="10646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46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68BC-7372-4404-9D89-1C06026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81" y="0"/>
            <a:ext cx="4837043" cy="7200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Dodgson </a:t>
            </a:r>
            <a:r>
              <a:rPr lang="pl-PL" dirty="0" err="1"/>
              <a:t>Score</a:t>
            </a:r>
            <a:r>
              <a:rPr lang="pl-PL" dirty="0"/>
              <a:t>: FPT(m)</a:t>
            </a:r>
          </a:p>
        </p:txBody>
      </p:sp>
      <p:sp>
        <p:nvSpPr>
          <p:cNvPr id="23" name="pole tekstowe 6">
            <a:extLst>
              <a:ext uri="{FF2B5EF4-FFF2-40B4-BE49-F238E27FC236}">
                <a16:creationId xmlns:a16="http://schemas.microsoft.com/office/drawing/2014/main" id="{E77727DA-BC3A-4D33-8208-7A4AC95355B1}"/>
              </a:ext>
            </a:extLst>
          </p:cNvPr>
          <p:cNvSpPr txBox="1"/>
          <p:nvPr/>
        </p:nvSpPr>
        <p:spPr>
          <a:xfrm>
            <a:off x="6169863" y="1924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24" name="pole tekstowe 7">
            <a:extLst>
              <a:ext uri="{FF2B5EF4-FFF2-40B4-BE49-F238E27FC236}">
                <a16:creationId xmlns:a16="http://schemas.microsoft.com/office/drawing/2014/main" id="{3B5E5347-A8B1-4E16-A9FA-B16FBB87F000}"/>
              </a:ext>
            </a:extLst>
          </p:cNvPr>
          <p:cNvSpPr txBox="1"/>
          <p:nvPr/>
        </p:nvSpPr>
        <p:spPr>
          <a:xfrm>
            <a:off x="6170052" y="25085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5" name="pole tekstowe 8">
            <a:extLst>
              <a:ext uri="{FF2B5EF4-FFF2-40B4-BE49-F238E27FC236}">
                <a16:creationId xmlns:a16="http://schemas.microsoft.com/office/drawing/2014/main" id="{5E4164AC-5179-4CA1-A2DA-8AF180F2E215}"/>
              </a:ext>
            </a:extLst>
          </p:cNvPr>
          <p:cNvSpPr txBox="1"/>
          <p:nvPr/>
        </p:nvSpPr>
        <p:spPr>
          <a:xfrm>
            <a:off x="6169863" y="76991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6" name="pole tekstowe 9">
            <a:extLst>
              <a:ext uri="{FF2B5EF4-FFF2-40B4-BE49-F238E27FC236}">
                <a16:creationId xmlns:a16="http://schemas.microsoft.com/office/drawing/2014/main" id="{346EC164-9359-44FF-B6C0-F19189EAF0D6}"/>
              </a:ext>
            </a:extLst>
          </p:cNvPr>
          <p:cNvSpPr txBox="1"/>
          <p:nvPr/>
        </p:nvSpPr>
        <p:spPr>
          <a:xfrm>
            <a:off x="6169863" y="138604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7" name="pole tekstowe 10">
            <a:extLst>
              <a:ext uri="{FF2B5EF4-FFF2-40B4-BE49-F238E27FC236}">
                <a16:creationId xmlns:a16="http://schemas.microsoft.com/office/drawing/2014/main" id="{21E8DC59-6D44-41FE-AF85-AC0411D48E09}"/>
              </a:ext>
            </a:extLst>
          </p:cNvPr>
          <p:cNvSpPr txBox="1"/>
          <p:nvPr/>
        </p:nvSpPr>
        <p:spPr>
          <a:xfrm>
            <a:off x="6169863" y="30464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8" name="pole tekstowe 11">
            <a:extLst>
              <a:ext uri="{FF2B5EF4-FFF2-40B4-BE49-F238E27FC236}">
                <a16:creationId xmlns:a16="http://schemas.microsoft.com/office/drawing/2014/main" id="{D108993F-D150-48ED-9BE2-D7D42D55CC94}"/>
              </a:ext>
            </a:extLst>
          </p:cNvPr>
          <p:cNvSpPr txBox="1"/>
          <p:nvPr/>
        </p:nvSpPr>
        <p:spPr>
          <a:xfrm>
            <a:off x="6170052" y="18874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38EFEF6F-A08B-4C07-9F9F-8568391D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39" y="161553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3" descr="hvd1-c">
            <a:extLst>
              <a:ext uri="{FF2B5EF4-FFF2-40B4-BE49-F238E27FC236}">
                <a16:creationId xmlns:a16="http://schemas.microsoft.com/office/drawing/2014/main" id="{54478CF8-EFC4-4C95-BA83-F4AE5396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30" y="3631191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money3-c">
            <a:extLst>
              <a:ext uri="{FF2B5EF4-FFF2-40B4-BE49-F238E27FC236}">
                <a16:creationId xmlns:a16="http://schemas.microsoft.com/office/drawing/2014/main" id="{303537CA-9BEE-46F1-84B1-2247D685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59" y="4676844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1" descr="hvd4-c">
            <a:extLst>
              <a:ext uri="{FF2B5EF4-FFF2-40B4-BE49-F238E27FC236}">
                <a16:creationId xmlns:a16="http://schemas.microsoft.com/office/drawing/2014/main" id="{9D3A85C2-0B3F-4B2D-AA18-E998CCA1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859" y="5939872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5" descr="hvd3-c">
            <a:extLst>
              <a:ext uri="{FF2B5EF4-FFF2-40B4-BE49-F238E27FC236}">
                <a16:creationId xmlns:a16="http://schemas.microsoft.com/office/drawing/2014/main" id="{6B61E900-91EF-4440-B2A4-E9850738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09" y="4501657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9" descr="money1-c">
            <a:extLst>
              <a:ext uri="{FF2B5EF4-FFF2-40B4-BE49-F238E27FC236}">
                <a16:creationId xmlns:a16="http://schemas.microsoft.com/office/drawing/2014/main" id="{A2AEAC06-0846-49E3-A864-C1F0CD66D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63" y="5977419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Łącznik prosty ze strzałką 20">
            <a:extLst>
              <a:ext uri="{FF2B5EF4-FFF2-40B4-BE49-F238E27FC236}">
                <a16:creationId xmlns:a16="http://schemas.microsoft.com/office/drawing/2014/main" id="{B691DDF1-7006-489E-8948-32C91A14D7E9}"/>
              </a:ext>
            </a:extLst>
          </p:cNvPr>
          <p:cNvCxnSpPr/>
          <p:nvPr/>
        </p:nvCxnSpPr>
        <p:spPr>
          <a:xfrm flipV="1">
            <a:off x="5698941" y="4182557"/>
            <a:ext cx="886678" cy="571602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21">
            <a:extLst>
              <a:ext uri="{FF2B5EF4-FFF2-40B4-BE49-F238E27FC236}">
                <a16:creationId xmlns:a16="http://schemas.microsoft.com/office/drawing/2014/main" id="{1289E2EC-1C77-4664-BCEC-810F10A220BE}"/>
              </a:ext>
            </a:extLst>
          </p:cNvPr>
          <p:cNvCxnSpPr>
            <a:cxnSpLocks/>
          </p:cNvCxnSpPr>
          <p:nvPr/>
        </p:nvCxnSpPr>
        <p:spPr>
          <a:xfrm flipV="1">
            <a:off x="5728883" y="5003076"/>
            <a:ext cx="2582838" cy="4007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23">
            <a:extLst>
              <a:ext uri="{FF2B5EF4-FFF2-40B4-BE49-F238E27FC236}">
                <a16:creationId xmlns:a16="http://schemas.microsoft.com/office/drawing/2014/main" id="{B07F0773-D33C-4A59-B258-EDA63C7C1651}"/>
              </a:ext>
            </a:extLst>
          </p:cNvPr>
          <p:cNvCxnSpPr/>
          <p:nvPr/>
        </p:nvCxnSpPr>
        <p:spPr>
          <a:xfrm>
            <a:off x="5537572" y="5624148"/>
            <a:ext cx="382622" cy="537937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27">
            <a:extLst>
              <a:ext uri="{FF2B5EF4-FFF2-40B4-BE49-F238E27FC236}">
                <a16:creationId xmlns:a16="http://schemas.microsoft.com/office/drawing/2014/main" id="{ED1C1CF1-B2C2-41A1-9B0B-13511BABB5E5}"/>
              </a:ext>
            </a:extLst>
          </p:cNvPr>
          <p:cNvCxnSpPr/>
          <p:nvPr/>
        </p:nvCxnSpPr>
        <p:spPr>
          <a:xfrm>
            <a:off x="5728883" y="5329307"/>
            <a:ext cx="1720832" cy="83277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5">
            <a:extLst>
              <a:ext uri="{FF2B5EF4-FFF2-40B4-BE49-F238E27FC236}">
                <a16:creationId xmlns:a16="http://schemas.microsoft.com/office/drawing/2014/main" id="{D9D00E32-B8C7-42B5-94DC-FF5380D857B5}"/>
              </a:ext>
            </a:extLst>
          </p:cNvPr>
          <p:cNvCxnSpPr/>
          <p:nvPr/>
        </p:nvCxnSpPr>
        <p:spPr>
          <a:xfrm>
            <a:off x="7161683" y="4182557"/>
            <a:ext cx="1150038" cy="64533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58543622-168C-40D0-A114-B8271B1BF538}"/>
              </a:ext>
            </a:extLst>
          </p:cNvPr>
          <p:cNvCxnSpPr/>
          <p:nvPr/>
        </p:nvCxnSpPr>
        <p:spPr>
          <a:xfrm>
            <a:off x="7008840" y="4431493"/>
            <a:ext cx="727862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1">
            <a:extLst>
              <a:ext uri="{FF2B5EF4-FFF2-40B4-BE49-F238E27FC236}">
                <a16:creationId xmlns:a16="http://schemas.microsoft.com/office/drawing/2014/main" id="{B56A7AE1-C543-48BB-BFA5-6F6CC1C449D9}"/>
              </a:ext>
            </a:extLst>
          </p:cNvPr>
          <p:cNvCxnSpPr/>
          <p:nvPr/>
        </p:nvCxnSpPr>
        <p:spPr>
          <a:xfrm flipH="1">
            <a:off x="6413351" y="4461008"/>
            <a:ext cx="394236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3">
            <a:extLst>
              <a:ext uri="{FF2B5EF4-FFF2-40B4-BE49-F238E27FC236}">
                <a16:creationId xmlns:a16="http://schemas.microsoft.com/office/drawing/2014/main" id="{D6E45800-799D-4E10-9ECB-B332D9773ECF}"/>
              </a:ext>
            </a:extLst>
          </p:cNvPr>
          <p:cNvCxnSpPr/>
          <p:nvPr/>
        </p:nvCxnSpPr>
        <p:spPr>
          <a:xfrm flipH="1">
            <a:off x="8041059" y="5255832"/>
            <a:ext cx="517679" cy="1026940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5">
            <a:extLst>
              <a:ext uri="{FF2B5EF4-FFF2-40B4-BE49-F238E27FC236}">
                <a16:creationId xmlns:a16="http://schemas.microsoft.com/office/drawing/2014/main" id="{5F7C327F-FECD-4E4F-8ADD-07625312D9F6}"/>
              </a:ext>
            </a:extLst>
          </p:cNvPr>
          <p:cNvCxnSpPr/>
          <p:nvPr/>
        </p:nvCxnSpPr>
        <p:spPr>
          <a:xfrm flipH="1">
            <a:off x="6413351" y="5110678"/>
            <a:ext cx="1916788" cy="1051407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7">
            <a:extLst>
              <a:ext uri="{FF2B5EF4-FFF2-40B4-BE49-F238E27FC236}">
                <a16:creationId xmlns:a16="http://schemas.microsoft.com/office/drawing/2014/main" id="{B2D34612-3EFD-4C48-91AB-260CE8BAB84F}"/>
              </a:ext>
            </a:extLst>
          </p:cNvPr>
          <p:cNvCxnSpPr/>
          <p:nvPr/>
        </p:nvCxnSpPr>
        <p:spPr>
          <a:xfrm flipH="1">
            <a:off x="6499786" y="6415814"/>
            <a:ext cx="1018108" cy="31713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ostokąt zaokrąglony 3">
            <a:extLst>
              <a:ext uri="{FF2B5EF4-FFF2-40B4-BE49-F238E27FC236}">
                <a16:creationId xmlns:a16="http://schemas.microsoft.com/office/drawing/2014/main" id="{F03740F0-023C-4239-B13C-9B90B28A800D}"/>
              </a:ext>
            </a:extLst>
          </p:cNvPr>
          <p:cNvSpPr/>
          <p:nvPr/>
        </p:nvSpPr>
        <p:spPr>
          <a:xfrm>
            <a:off x="766812" y="765299"/>
            <a:ext cx="5153382" cy="1122160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chemeClr val="tx1"/>
                </a:solidFill>
              </a:rPr>
              <a:t>Dodgson </a:t>
            </a:r>
            <a:r>
              <a:rPr lang="pl-PL" sz="2000" b="1" dirty="0" err="1">
                <a:solidFill>
                  <a:schemeClr val="tx1"/>
                </a:solidFill>
              </a:rPr>
              <a:t>Score</a:t>
            </a:r>
            <a:r>
              <a:rPr lang="pl-PL" sz="2000" b="1" dirty="0">
                <a:solidFill>
                  <a:schemeClr val="tx1"/>
                </a:solidFill>
              </a:rPr>
              <a:t> of </a:t>
            </a:r>
            <a:r>
              <a:rPr lang="pl-PL" sz="2000" b="1" dirty="0" err="1">
                <a:solidFill>
                  <a:schemeClr val="tx1"/>
                </a:solidFill>
              </a:rPr>
              <a:t>candidate</a:t>
            </a:r>
            <a:r>
              <a:rPr lang="pl-PL" sz="2000" b="1" dirty="0">
                <a:solidFill>
                  <a:schemeClr val="tx1"/>
                </a:solidFill>
              </a:rPr>
              <a:t> c: </a:t>
            </a:r>
            <a:r>
              <a:rPr lang="pl-PL" sz="2000" dirty="0" err="1">
                <a:solidFill>
                  <a:schemeClr val="tx1"/>
                </a:solidFill>
              </a:rPr>
              <a:t>Smallest</a:t>
            </a:r>
            <a:r>
              <a:rPr lang="pl-PL" sz="2000" dirty="0">
                <a:solidFill>
                  <a:schemeClr val="tx1"/>
                </a:solidFill>
              </a:rPr>
              <a:t> numer of </a:t>
            </a:r>
            <a:r>
              <a:rPr lang="pl-PL" sz="2000" dirty="0" err="1">
                <a:solidFill>
                  <a:schemeClr val="tx1"/>
                </a:solidFill>
              </a:rPr>
              <a:t>swaps</a:t>
            </a:r>
            <a:r>
              <a:rPr lang="pl-PL" sz="2000" dirty="0">
                <a:solidFill>
                  <a:schemeClr val="tx1"/>
                </a:solidFill>
              </a:rPr>
              <a:t> of </a:t>
            </a:r>
            <a:r>
              <a:rPr lang="pl-PL" sz="2000" dirty="0" err="1">
                <a:solidFill>
                  <a:schemeClr val="tx1"/>
                </a:solidFill>
              </a:rPr>
              <a:t>adjacent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candidates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ensures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cancidate</a:t>
            </a:r>
            <a:r>
              <a:rPr lang="pl-PL" sz="2000" dirty="0">
                <a:solidFill>
                  <a:schemeClr val="tx1"/>
                </a:solidFill>
              </a:rPr>
              <a:t> c </a:t>
            </a:r>
            <a:r>
              <a:rPr lang="pl-PL" sz="2000" dirty="0" err="1">
                <a:solidFill>
                  <a:schemeClr val="tx1"/>
                </a:solidFill>
              </a:rPr>
              <a:t>is</a:t>
            </a:r>
            <a:r>
              <a:rPr lang="pl-PL" sz="2000" dirty="0">
                <a:solidFill>
                  <a:schemeClr val="tx1"/>
                </a:solidFill>
              </a:rPr>
              <a:t> a </a:t>
            </a:r>
            <a:r>
              <a:rPr lang="pl-PL" sz="2000" dirty="0" err="1">
                <a:solidFill>
                  <a:schemeClr val="tx1"/>
                </a:solidFill>
              </a:rPr>
              <a:t>Condorcet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winner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9F1094-B4B1-4E5A-9DBB-C14D414E9C18}"/>
              </a:ext>
            </a:extLst>
          </p:cNvPr>
          <p:cNvSpPr txBox="1"/>
          <p:nvPr/>
        </p:nvSpPr>
        <p:spPr>
          <a:xfrm>
            <a:off x="745556" y="2083116"/>
            <a:ext cx="5174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Parameter</a:t>
            </a:r>
            <a:r>
              <a:rPr lang="pl-PL" sz="2400" dirty="0"/>
              <a:t> : </a:t>
            </a:r>
            <a:r>
              <a:rPr lang="pl-PL" sz="2400" dirty="0" err="1"/>
              <a:t>Number</a:t>
            </a:r>
            <a:r>
              <a:rPr lang="pl-PL" sz="2400" dirty="0"/>
              <a:t> of </a:t>
            </a:r>
            <a:r>
              <a:rPr lang="pl-PL" sz="2400" dirty="0" err="1"/>
              <a:t>Candidates</a:t>
            </a:r>
            <a:r>
              <a:rPr lang="pl-PL" sz="2400" dirty="0"/>
              <a:t> (m)</a:t>
            </a:r>
          </a:p>
          <a:p>
            <a:r>
              <a:rPr lang="pl-PL" sz="2400" dirty="0" err="1"/>
              <a:t>Answer</a:t>
            </a:r>
            <a:r>
              <a:rPr lang="pl-PL" sz="2400" dirty="0"/>
              <a:t>      : </a:t>
            </a:r>
            <a:r>
              <a:rPr lang="pl-PL" sz="2400" b="1" dirty="0"/>
              <a:t>ILP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76B66E-E1A6-4F3B-BA8D-8FC4F2C1B2AF}"/>
                  </a:ext>
                </a:extLst>
              </p:cNvPr>
              <p:cNvSpPr txBox="1"/>
              <p:nvPr/>
            </p:nvSpPr>
            <p:spPr>
              <a:xfrm>
                <a:off x="351683" y="2987431"/>
                <a:ext cx="584377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pl-PL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!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all</a:t>
                </a:r>
                <a:r>
                  <a:rPr lang="pl-PL" dirty="0"/>
                  <a:t> </a:t>
                </a:r>
                <a:r>
                  <a:rPr lang="pl-PL" dirty="0" err="1"/>
                  <a:t>possible</a:t>
                </a:r>
                <a:r>
                  <a:rPr lang="pl-PL" dirty="0"/>
                  <a:t>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:r>
                  <a:rPr lang="pl-PL" dirty="0" err="1"/>
                  <a:t>orders</a:t>
                </a:r>
                <a:endParaRPr lang="pl-PL" dirty="0"/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voters</a:t>
                </a:r>
                <a:r>
                  <a:rPr lang="pl-PL" dirty="0"/>
                  <a:t> with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are</a:t>
                </a:r>
                <a:r>
                  <a:rPr lang="pl-PL" dirty="0"/>
                  <a:t> </a:t>
                </a:r>
                <a:r>
                  <a:rPr lang="pl-PL" dirty="0" err="1"/>
                  <a:t>there</a:t>
                </a:r>
                <a:r>
                  <a:rPr lang="pl-PL" dirty="0"/>
                  <a:t>? 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b="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votes</a:t>
                </a:r>
                <a:r>
                  <a:rPr lang="pl-PL" dirty="0"/>
                  <a:t> do we </a:t>
                </a:r>
                <a:r>
                  <a:rPr lang="pl-PL" dirty="0" err="1"/>
                  <a:t>move</a:t>
                </a:r>
                <a:r>
                  <a:rPr lang="pl-PL" dirty="0"/>
                  <a:t> from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– </a:t>
                </a:r>
                <a:r>
                  <a:rPr lang="pl-PL" dirty="0" err="1"/>
                  <a:t>constant</a:t>
                </a:r>
                <a:r>
                  <a:rPr lang="pl-PL" dirty="0"/>
                  <a:t> set to 1 </a:t>
                </a:r>
                <a:r>
                  <a:rPr lang="pl-PL" dirty="0" err="1"/>
                  <a:t>if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prefers</a:t>
                </a:r>
                <a:r>
                  <a:rPr lang="pl-PL" dirty="0"/>
                  <a:t> d to c (0 </a:t>
                </a:r>
                <a:r>
                  <a:rPr lang="pl-PL" dirty="0" err="1"/>
                  <a:t>otherwise</a:t>
                </a:r>
                <a:r>
                  <a:rPr lang="pl-PL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𝑤𝑎𝑝𝑠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𝑝𝑗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– </a:t>
                </a:r>
                <a:r>
                  <a:rPr lang="pl-PL" dirty="0" err="1"/>
                  <a:t>number</a:t>
                </a:r>
                <a:r>
                  <a:rPr lang="pl-PL" dirty="0"/>
                  <a:t> of </a:t>
                </a:r>
                <a:r>
                  <a:rPr lang="pl-PL" dirty="0" err="1"/>
                  <a:t>swaps</a:t>
                </a:r>
                <a:r>
                  <a:rPr lang="pl-PL" dirty="0"/>
                  <a:t> to </a:t>
                </a:r>
                <a:r>
                  <a:rPr lang="pl-PL" dirty="0" err="1"/>
                  <a:t>transform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into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l-PL" baseline="-25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76B66E-E1A6-4F3B-BA8D-8FC4F2C1B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83" y="2987431"/>
                <a:ext cx="5843779" cy="1477328"/>
              </a:xfrm>
              <a:prstGeom prst="rect">
                <a:avLst/>
              </a:prstGeom>
              <a:blipFill>
                <a:blip r:embed="rId8"/>
                <a:stretch>
                  <a:fillRect l="-418" t="-2066" r="-209" b="-578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6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68BC-7372-4404-9D89-1C06026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81" y="0"/>
            <a:ext cx="4837043" cy="3313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/>
              <a:t>Dodgson </a:t>
            </a:r>
            <a:r>
              <a:rPr lang="pl-PL" sz="2400" dirty="0" err="1"/>
              <a:t>Score:FPT</a:t>
            </a:r>
            <a:r>
              <a:rPr lang="pl-PL" sz="2400" dirty="0"/>
              <a:t>(m)</a:t>
            </a:r>
          </a:p>
        </p:txBody>
      </p:sp>
      <p:sp>
        <p:nvSpPr>
          <p:cNvPr id="23" name="pole tekstowe 6">
            <a:extLst>
              <a:ext uri="{FF2B5EF4-FFF2-40B4-BE49-F238E27FC236}">
                <a16:creationId xmlns:a16="http://schemas.microsoft.com/office/drawing/2014/main" id="{E77727DA-BC3A-4D33-8208-7A4AC95355B1}"/>
              </a:ext>
            </a:extLst>
          </p:cNvPr>
          <p:cNvSpPr txBox="1"/>
          <p:nvPr/>
        </p:nvSpPr>
        <p:spPr>
          <a:xfrm>
            <a:off x="6169863" y="1924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24" name="pole tekstowe 7">
            <a:extLst>
              <a:ext uri="{FF2B5EF4-FFF2-40B4-BE49-F238E27FC236}">
                <a16:creationId xmlns:a16="http://schemas.microsoft.com/office/drawing/2014/main" id="{3B5E5347-A8B1-4E16-A9FA-B16FBB87F000}"/>
              </a:ext>
            </a:extLst>
          </p:cNvPr>
          <p:cNvSpPr txBox="1"/>
          <p:nvPr/>
        </p:nvSpPr>
        <p:spPr>
          <a:xfrm>
            <a:off x="6170052" y="25085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5" name="pole tekstowe 8">
            <a:extLst>
              <a:ext uri="{FF2B5EF4-FFF2-40B4-BE49-F238E27FC236}">
                <a16:creationId xmlns:a16="http://schemas.microsoft.com/office/drawing/2014/main" id="{5E4164AC-5179-4CA1-A2DA-8AF180F2E215}"/>
              </a:ext>
            </a:extLst>
          </p:cNvPr>
          <p:cNvSpPr txBox="1"/>
          <p:nvPr/>
        </p:nvSpPr>
        <p:spPr>
          <a:xfrm>
            <a:off x="6169863" y="76991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6" name="pole tekstowe 9">
            <a:extLst>
              <a:ext uri="{FF2B5EF4-FFF2-40B4-BE49-F238E27FC236}">
                <a16:creationId xmlns:a16="http://schemas.microsoft.com/office/drawing/2014/main" id="{346EC164-9359-44FF-B6C0-F19189EAF0D6}"/>
              </a:ext>
            </a:extLst>
          </p:cNvPr>
          <p:cNvSpPr txBox="1"/>
          <p:nvPr/>
        </p:nvSpPr>
        <p:spPr>
          <a:xfrm>
            <a:off x="6169863" y="138604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7" name="pole tekstowe 10">
            <a:extLst>
              <a:ext uri="{FF2B5EF4-FFF2-40B4-BE49-F238E27FC236}">
                <a16:creationId xmlns:a16="http://schemas.microsoft.com/office/drawing/2014/main" id="{21E8DC59-6D44-41FE-AF85-AC0411D48E09}"/>
              </a:ext>
            </a:extLst>
          </p:cNvPr>
          <p:cNvSpPr txBox="1"/>
          <p:nvPr/>
        </p:nvSpPr>
        <p:spPr>
          <a:xfrm>
            <a:off x="6169863" y="30464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8" name="pole tekstowe 11">
            <a:extLst>
              <a:ext uri="{FF2B5EF4-FFF2-40B4-BE49-F238E27FC236}">
                <a16:creationId xmlns:a16="http://schemas.microsoft.com/office/drawing/2014/main" id="{D108993F-D150-48ED-9BE2-D7D42D55CC94}"/>
              </a:ext>
            </a:extLst>
          </p:cNvPr>
          <p:cNvSpPr txBox="1"/>
          <p:nvPr/>
        </p:nvSpPr>
        <p:spPr>
          <a:xfrm>
            <a:off x="6170052" y="18874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38EFEF6F-A08B-4C07-9F9F-8568391D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39" y="161553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Prostokąt zaokrąglony 3">
            <a:extLst>
              <a:ext uri="{FF2B5EF4-FFF2-40B4-BE49-F238E27FC236}">
                <a16:creationId xmlns:a16="http://schemas.microsoft.com/office/drawing/2014/main" id="{F03740F0-023C-4239-B13C-9B90B28A800D}"/>
              </a:ext>
            </a:extLst>
          </p:cNvPr>
          <p:cNvSpPr/>
          <p:nvPr/>
        </p:nvSpPr>
        <p:spPr>
          <a:xfrm>
            <a:off x="766811" y="404622"/>
            <a:ext cx="5153382" cy="734628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>
                <a:solidFill>
                  <a:schemeClr val="tx1"/>
                </a:solidFill>
              </a:rPr>
              <a:t>Dodgson </a:t>
            </a:r>
            <a:r>
              <a:rPr lang="pl-PL" sz="1600" b="1" dirty="0" err="1">
                <a:solidFill>
                  <a:schemeClr val="tx1"/>
                </a:solidFill>
              </a:rPr>
              <a:t>Score</a:t>
            </a:r>
            <a:r>
              <a:rPr lang="pl-PL" sz="1600" b="1" dirty="0">
                <a:solidFill>
                  <a:schemeClr val="tx1"/>
                </a:solidFill>
              </a:rPr>
              <a:t> of </a:t>
            </a:r>
            <a:r>
              <a:rPr lang="pl-PL" sz="1600" b="1" dirty="0" err="1">
                <a:solidFill>
                  <a:schemeClr val="tx1"/>
                </a:solidFill>
              </a:rPr>
              <a:t>candidate</a:t>
            </a:r>
            <a:r>
              <a:rPr lang="pl-PL" sz="1600" b="1" dirty="0">
                <a:solidFill>
                  <a:schemeClr val="tx1"/>
                </a:solidFill>
              </a:rPr>
              <a:t> c: </a:t>
            </a:r>
            <a:r>
              <a:rPr lang="pl-PL" sz="1600" dirty="0" err="1">
                <a:solidFill>
                  <a:schemeClr val="tx1"/>
                </a:solidFill>
              </a:rPr>
              <a:t>Smallest</a:t>
            </a:r>
            <a:r>
              <a:rPr lang="pl-PL" sz="1600" dirty="0">
                <a:solidFill>
                  <a:schemeClr val="tx1"/>
                </a:solidFill>
              </a:rPr>
              <a:t> numer of </a:t>
            </a:r>
            <a:r>
              <a:rPr lang="pl-PL" sz="1600" dirty="0" err="1">
                <a:solidFill>
                  <a:schemeClr val="tx1"/>
                </a:solidFill>
              </a:rPr>
              <a:t>swaps</a:t>
            </a:r>
            <a:r>
              <a:rPr lang="pl-PL" sz="1600" dirty="0">
                <a:solidFill>
                  <a:schemeClr val="tx1"/>
                </a:solidFill>
              </a:rPr>
              <a:t> of </a:t>
            </a:r>
            <a:r>
              <a:rPr lang="pl-PL" sz="1600" dirty="0" err="1">
                <a:solidFill>
                  <a:schemeClr val="tx1"/>
                </a:solidFill>
              </a:rPr>
              <a:t>adjacent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candidates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that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ensures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that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cancidate</a:t>
            </a:r>
            <a:r>
              <a:rPr lang="pl-PL" sz="1600" dirty="0">
                <a:solidFill>
                  <a:schemeClr val="tx1"/>
                </a:solidFill>
              </a:rPr>
              <a:t> c </a:t>
            </a:r>
            <a:r>
              <a:rPr lang="pl-PL" sz="1600" dirty="0" err="1">
                <a:solidFill>
                  <a:schemeClr val="tx1"/>
                </a:solidFill>
              </a:rPr>
              <a:t>is</a:t>
            </a:r>
            <a:r>
              <a:rPr lang="pl-PL" sz="1600" dirty="0">
                <a:solidFill>
                  <a:schemeClr val="tx1"/>
                </a:solidFill>
              </a:rPr>
              <a:t> a </a:t>
            </a:r>
            <a:r>
              <a:rPr lang="pl-PL" sz="1600" dirty="0" err="1">
                <a:solidFill>
                  <a:schemeClr val="tx1"/>
                </a:solidFill>
              </a:rPr>
              <a:t>Condorcet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winner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9F1094-B4B1-4E5A-9DBB-C14D414E9C18}"/>
              </a:ext>
            </a:extLst>
          </p:cNvPr>
          <p:cNvSpPr txBox="1"/>
          <p:nvPr/>
        </p:nvSpPr>
        <p:spPr>
          <a:xfrm>
            <a:off x="728604" y="1425794"/>
            <a:ext cx="5174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Parameter</a:t>
            </a:r>
            <a:r>
              <a:rPr lang="pl-PL" sz="2400" dirty="0"/>
              <a:t> : </a:t>
            </a:r>
            <a:r>
              <a:rPr lang="pl-PL" sz="2400" dirty="0" err="1"/>
              <a:t>Number</a:t>
            </a:r>
            <a:r>
              <a:rPr lang="pl-PL" sz="2400" dirty="0"/>
              <a:t> of </a:t>
            </a:r>
            <a:r>
              <a:rPr lang="pl-PL" sz="2400" dirty="0" err="1"/>
              <a:t>Candidates</a:t>
            </a:r>
            <a:r>
              <a:rPr lang="pl-PL" sz="2400" dirty="0"/>
              <a:t> (m)</a:t>
            </a:r>
          </a:p>
          <a:p>
            <a:r>
              <a:rPr lang="pl-PL" sz="2400" dirty="0" err="1"/>
              <a:t>Answer</a:t>
            </a:r>
            <a:r>
              <a:rPr lang="pl-PL" sz="2400" dirty="0"/>
              <a:t>      : </a:t>
            </a:r>
            <a:r>
              <a:rPr lang="pl-PL" sz="2400" b="1" dirty="0"/>
              <a:t>ILP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76B66E-E1A6-4F3B-BA8D-8FC4F2C1B2AF}"/>
                  </a:ext>
                </a:extLst>
              </p:cNvPr>
              <p:cNvSpPr txBox="1"/>
              <p:nvPr/>
            </p:nvSpPr>
            <p:spPr>
              <a:xfrm>
                <a:off x="334731" y="2330109"/>
                <a:ext cx="584377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pl-PL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!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all</a:t>
                </a:r>
                <a:r>
                  <a:rPr lang="pl-PL" dirty="0"/>
                  <a:t> </a:t>
                </a:r>
                <a:r>
                  <a:rPr lang="pl-PL" dirty="0" err="1"/>
                  <a:t>possible</a:t>
                </a:r>
                <a:r>
                  <a:rPr lang="pl-PL" dirty="0"/>
                  <a:t>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:r>
                  <a:rPr lang="pl-PL" dirty="0" err="1"/>
                  <a:t>orders</a:t>
                </a:r>
                <a:endParaRPr lang="pl-PL" dirty="0"/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voters</a:t>
                </a:r>
                <a:r>
                  <a:rPr lang="pl-PL" dirty="0"/>
                  <a:t> with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are</a:t>
                </a:r>
                <a:r>
                  <a:rPr lang="pl-PL" dirty="0"/>
                  <a:t> </a:t>
                </a:r>
                <a:r>
                  <a:rPr lang="pl-PL" dirty="0" err="1"/>
                  <a:t>there</a:t>
                </a:r>
                <a:r>
                  <a:rPr lang="pl-PL" dirty="0"/>
                  <a:t>? 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b="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votes</a:t>
                </a:r>
                <a:r>
                  <a:rPr lang="pl-PL" dirty="0"/>
                  <a:t> do we </a:t>
                </a:r>
                <a:r>
                  <a:rPr lang="pl-PL" dirty="0" err="1"/>
                  <a:t>move</a:t>
                </a:r>
                <a:r>
                  <a:rPr lang="pl-PL" dirty="0"/>
                  <a:t> from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– </a:t>
                </a:r>
                <a:r>
                  <a:rPr lang="pl-PL" dirty="0" err="1"/>
                  <a:t>constant</a:t>
                </a:r>
                <a:r>
                  <a:rPr lang="pl-PL" dirty="0"/>
                  <a:t> set to 1 </a:t>
                </a:r>
                <a:r>
                  <a:rPr lang="pl-PL" dirty="0" err="1"/>
                  <a:t>if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prefers</a:t>
                </a:r>
                <a:r>
                  <a:rPr lang="pl-PL" dirty="0"/>
                  <a:t> d to c (0 </a:t>
                </a:r>
                <a:r>
                  <a:rPr lang="pl-PL" dirty="0" err="1"/>
                  <a:t>otherwise</a:t>
                </a:r>
                <a:r>
                  <a:rPr lang="pl-PL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𝑤𝑎𝑝𝑠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𝑝𝑗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– </a:t>
                </a:r>
                <a:r>
                  <a:rPr lang="pl-PL" dirty="0" err="1"/>
                  <a:t>number</a:t>
                </a:r>
                <a:r>
                  <a:rPr lang="pl-PL" dirty="0"/>
                  <a:t> of </a:t>
                </a:r>
                <a:r>
                  <a:rPr lang="pl-PL" dirty="0" err="1"/>
                  <a:t>swaps</a:t>
                </a:r>
                <a:r>
                  <a:rPr lang="pl-PL" dirty="0"/>
                  <a:t> to </a:t>
                </a:r>
                <a:r>
                  <a:rPr lang="pl-PL" dirty="0" err="1"/>
                  <a:t>transform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into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l-PL" baseline="-25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76B66E-E1A6-4F3B-BA8D-8FC4F2C1B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31" y="2330109"/>
                <a:ext cx="5843779" cy="1477328"/>
              </a:xfrm>
              <a:prstGeom prst="rect">
                <a:avLst/>
              </a:prstGeom>
              <a:blipFill>
                <a:blip r:embed="rId3"/>
                <a:stretch>
                  <a:fillRect l="-417" t="-2058" r="-104" b="-535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8312809-0F32-4B17-9372-FC9FAD813D69}"/>
                  </a:ext>
                </a:extLst>
              </p:cNvPr>
              <p:cNvSpPr txBox="1"/>
              <p:nvPr/>
            </p:nvSpPr>
            <p:spPr>
              <a:xfrm>
                <a:off x="404038" y="3857046"/>
                <a:ext cx="8739961" cy="2475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/>
                  <a:t>Form ILP: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sz="2000" b="1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pl-PL" sz="2000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pl-PL" sz="2000" b="1" i="1" dirty="0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pl-PL" sz="2000" b="1" dirty="0"/>
              </a:p>
              <a:p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pl-PL" dirty="0"/>
                  <a:t>  	     </a:t>
                </a:r>
                <a:r>
                  <a:rPr lang="pl-PL" dirty="0">
                    <a:sym typeface="Wingdings" panose="05000000000000000000" pitchFamily="2" charset="2"/>
                  </a:rPr>
                  <a:t> </a:t>
                </a:r>
                <a:r>
                  <a:rPr lang="pl-PL" dirty="0" err="1">
                    <a:sym typeface="Wingdings" panose="05000000000000000000" pitchFamily="2" charset="2"/>
                  </a:rPr>
                  <a:t>cannot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cheat</a:t>
                </a:r>
                <a:r>
                  <a:rPr lang="pl-PL" dirty="0">
                    <a:sym typeface="Wingdings" panose="05000000000000000000" pitchFamily="2" charset="2"/>
                  </a:rPr>
                  <a:t> </a:t>
                </a:r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  </a:t>
                </a:r>
                <a:r>
                  <a:rPr lang="pl-PL" dirty="0" err="1">
                    <a:sym typeface="Wingdings" panose="05000000000000000000" pitchFamily="2" charset="2"/>
                  </a:rPr>
                  <a:t>make</a:t>
                </a:r>
                <a:r>
                  <a:rPr lang="pl-PL" dirty="0">
                    <a:sym typeface="Wingdings" panose="05000000000000000000" pitchFamily="2" charset="2"/>
                  </a:rPr>
                  <a:t> a </a:t>
                </a:r>
                <a:r>
                  <a:rPr lang="pl-PL" dirty="0" err="1">
                    <a:sym typeface="Wingdings" panose="05000000000000000000" pitchFamily="2" charset="2"/>
                  </a:rPr>
                  <a:t>legal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transformation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For </a:t>
                </a:r>
                <a:r>
                  <a:rPr lang="pl-PL" dirty="0" err="1">
                    <a:sym typeface="Wingdings" panose="05000000000000000000" pitchFamily="2" charset="2"/>
                  </a:rPr>
                  <a:t>each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cand</a:t>
                </a:r>
                <a:r>
                  <a:rPr lang="pl-PL" dirty="0">
                    <a:sym typeface="Wingdings" panose="05000000000000000000" pitchFamily="2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pl-PL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: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d>
                              <m:dPr>
                                <m:begChr m:val="["/>
                                <m:endChr m:val="]"/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𝑑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&gt;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pl-PL" b="0" i="1" baseline="-2500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𝑗</m:t>
                            </m:r>
                          </m:e>
                        </m:d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≤</m:t>
                        </m:r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d>
                              <m:dPr>
                                <m:begChr m:val="["/>
                                <m:endChr m:val="]"/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&gt;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pl-PL" b="0" i="1" baseline="-2500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 c </a:t>
                </a:r>
                <a:r>
                  <a:rPr lang="pl-PL" dirty="0" err="1">
                    <a:sym typeface="Wingdings" panose="05000000000000000000" pitchFamily="2" charset="2"/>
                  </a:rPr>
                  <a:t>wins</a:t>
                </a:r>
                <a:r>
                  <a:rPr lang="pl-PL" dirty="0">
                    <a:sym typeface="Wingdings" panose="05000000000000000000" pitchFamily="2" charset="2"/>
                  </a:rPr>
                  <a:t> with </a:t>
                </a:r>
                <a:r>
                  <a:rPr lang="pl-PL" dirty="0" err="1">
                    <a:sym typeface="Wingdings" panose="05000000000000000000" pitchFamily="2" charset="2"/>
                  </a:rPr>
                  <a:t>everyone</a:t>
                </a:r>
                <a:endParaRPr lang="pl-PL" sz="2000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𝑠𝑤𝑎𝑝𝑠</m:t>
                            </m:r>
                            <m:d>
                              <m:d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𝑝</m:t>
                                </m:r>
                                <m:r>
                                  <a:rPr lang="pl-PL" b="0" i="1" baseline="-2500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𝑝𝑗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≤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𝐷</m:t>
                            </m:r>
                          </m:e>
                        </m:nary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  </a:t>
                </a:r>
                <a:r>
                  <a:rPr lang="pl-PL" dirty="0" err="1">
                    <a:sym typeface="Wingdings" panose="05000000000000000000" pitchFamily="2" charset="2"/>
                  </a:rPr>
                  <a:t>ensure</a:t>
                </a:r>
                <a:r>
                  <a:rPr lang="pl-PL" dirty="0">
                    <a:sym typeface="Wingdings" panose="05000000000000000000" pitchFamily="2" charset="2"/>
                  </a:rPr>
                  <a:t> Dodgson </a:t>
                </a:r>
                <a:r>
                  <a:rPr lang="pl-PL" dirty="0" err="1">
                    <a:sym typeface="Wingdings" panose="05000000000000000000" pitchFamily="2" charset="2"/>
                  </a:rPr>
                  <a:t>score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</m:oMath>
                </a14:m>
                <a:endParaRPr lang="pl-PL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8312809-0F32-4B17-9372-FC9FAD813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8" y="3857046"/>
                <a:ext cx="8739961" cy="2475999"/>
              </a:xfrm>
              <a:prstGeom prst="rect">
                <a:avLst/>
              </a:prstGeom>
              <a:blipFill>
                <a:blip r:embed="rId4"/>
                <a:stretch>
                  <a:fillRect l="-697" t="-1478" b="-258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128CEDA-CDD8-466A-A7BE-927B0F7648AE}"/>
              </a:ext>
            </a:extLst>
          </p:cNvPr>
          <p:cNvSpPr txBox="1"/>
          <p:nvPr/>
        </p:nvSpPr>
        <p:spPr>
          <a:xfrm rot="1357236">
            <a:off x="6672876" y="4224483"/>
            <a:ext cx="2039883" cy="646331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rgbClr val="FF0000"/>
                </a:solidFill>
              </a:rPr>
              <a:t>Solve</a:t>
            </a:r>
            <a:r>
              <a:rPr lang="pl-PL" b="1" dirty="0">
                <a:solidFill>
                  <a:srgbClr val="FF0000"/>
                </a:solidFill>
              </a:rPr>
              <a:t> the ILP in FPT </a:t>
            </a:r>
            <a:r>
              <a:rPr lang="pl-PL" b="1" dirty="0" err="1">
                <a:solidFill>
                  <a:srgbClr val="FF0000"/>
                </a:solidFill>
              </a:rPr>
              <a:t>time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using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Lenstra</a:t>
            </a:r>
            <a:r>
              <a:rPr lang="pl-PL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10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06A9257-888C-4AE5-9B6C-21EB80E1BBF7}"/>
              </a:ext>
            </a:extLst>
          </p:cNvPr>
          <p:cNvSpPr/>
          <p:nvPr/>
        </p:nvSpPr>
        <p:spPr>
          <a:xfrm>
            <a:off x="7459578" y="2123645"/>
            <a:ext cx="1621093" cy="674484"/>
          </a:xfrm>
          <a:custGeom>
            <a:avLst/>
            <a:gdLst>
              <a:gd name="connsiteX0" fmla="*/ 0 w 1972084"/>
              <a:gd name="connsiteY0" fmla="*/ 312389 h 624778"/>
              <a:gd name="connsiteX1" fmla="*/ 986042 w 1972084"/>
              <a:gd name="connsiteY1" fmla="*/ 0 h 624778"/>
              <a:gd name="connsiteX2" fmla="*/ 1972084 w 1972084"/>
              <a:gd name="connsiteY2" fmla="*/ 312389 h 624778"/>
              <a:gd name="connsiteX3" fmla="*/ 986042 w 1972084"/>
              <a:gd name="connsiteY3" fmla="*/ 624778 h 624778"/>
              <a:gd name="connsiteX4" fmla="*/ 0 w 1972084"/>
              <a:gd name="connsiteY4" fmla="*/ 312389 h 624778"/>
              <a:gd name="connsiteX0" fmla="*/ 33206 w 2005290"/>
              <a:gd name="connsiteY0" fmla="*/ 329383 h 641772"/>
              <a:gd name="connsiteX1" fmla="*/ 305239 w 2005290"/>
              <a:gd name="connsiteY1" fmla="*/ 71928 h 641772"/>
              <a:gd name="connsiteX2" fmla="*/ 1019248 w 2005290"/>
              <a:gd name="connsiteY2" fmla="*/ 16994 h 641772"/>
              <a:gd name="connsiteX3" fmla="*/ 2005290 w 2005290"/>
              <a:gd name="connsiteY3" fmla="*/ 329383 h 641772"/>
              <a:gd name="connsiteX4" fmla="*/ 1019248 w 2005290"/>
              <a:gd name="connsiteY4" fmla="*/ 641772 h 641772"/>
              <a:gd name="connsiteX5" fmla="*/ 33206 w 2005290"/>
              <a:gd name="connsiteY5" fmla="*/ 329383 h 641772"/>
              <a:gd name="connsiteX0" fmla="*/ 999 w 1973083"/>
              <a:gd name="connsiteY0" fmla="*/ 329383 h 682794"/>
              <a:gd name="connsiteX1" fmla="*/ 273032 w 1973083"/>
              <a:gd name="connsiteY1" fmla="*/ 71928 h 682794"/>
              <a:gd name="connsiteX2" fmla="*/ 987041 w 1973083"/>
              <a:gd name="connsiteY2" fmla="*/ 16994 h 682794"/>
              <a:gd name="connsiteX3" fmla="*/ 1973083 w 1973083"/>
              <a:gd name="connsiteY3" fmla="*/ 329383 h 682794"/>
              <a:gd name="connsiteX4" fmla="*/ 987041 w 1973083"/>
              <a:gd name="connsiteY4" fmla="*/ 641772 h 682794"/>
              <a:gd name="connsiteX5" fmla="*/ 352817 w 1973083"/>
              <a:gd name="connsiteY5" fmla="*/ 645217 h 682794"/>
              <a:gd name="connsiteX6" fmla="*/ 999 w 1973083"/>
              <a:gd name="connsiteY6" fmla="*/ 329383 h 682794"/>
              <a:gd name="connsiteX0" fmla="*/ 999 w 1990447"/>
              <a:gd name="connsiteY0" fmla="*/ 329383 h 668063"/>
              <a:gd name="connsiteX1" fmla="*/ 273032 w 1990447"/>
              <a:gd name="connsiteY1" fmla="*/ 71928 h 668063"/>
              <a:gd name="connsiteX2" fmla="*/ 987041 w 1990447"/>
              <a:gd name="connsiteY2" fmla="*/ 16994 h 668063"/>
              <a:gd name="connsiteX3" fmla="*/ 1973083 w 1990447"/>
              <a:gd name="connsiteY3" fmla="*/ 329383 h 668063"/>
              <a:gd name="connsiteX4" fmla="*/ 1604101 w 1990447"/>
              <a:gd name="connsiteY4" fmla="*/ 629175 h 668063"/>
              <a:gd name="connsiteX5" fmla="*/ 987041 w 1990447"/>
              <a:gd name="connsiteY5" fmla="*/ 641772 h 668063"/>
              <a:gd name="connsiteX6" fmla="*/ 352817 w 1990447"/>
              <a:gd name="connsiteY6" fmla="*/ 645217 h 668063"/>
              <a:gd name="connsiteX7" fmla="*/ 999 w 1990447"/>
              <a:gd name="connsiteY7" fmla="*/ 329383 h 668063"/>
              <a:gd name="connsiteX0" fmla="*/ 999 w 1973910"/>
              <a:gd name="connsiteY0" fmla="*/ 335804 h 674484"/>
              <a:gd name="connsiteX1" fmla="*/ 273032 w 1973910"/>
              <a:gd name="connsiteY1" fmla="*/ 78349 h 674484"/>
              <a:gd name="connsiteX2" fmla="*/ 987041 w 1973910"/>
              <a:gd name="connsiteY2" fmla="*/ 23415 h 674484"/>
              <a:gd name="connsiteX3" fmla="*/ 1523891 w 1973910"/>
              <a:gd name="connsiteY3" fmla="*/ 25997 h 674484"/>
              <a:gd name="connsiteX4" fmla="*/ 1973083 w 1973910"/>
              <a:gd name="connsiteY4" fmla="*/ 335804 h 674484"/>
              <a:gd name="connsiteX5" fmla="*/ 1604101 w 1973910"/>
              <a:gd name="connsiteY5" fmla="*/ 635596 h 674484"/>
              <a:gd name="connsiteX6" fmla="*/ 987041 w 1973910"/>
              <a:gd name="connsiteY6" fmla="*/ 648193 h 674484"/>
              <a:gd name="connsiteX7" fmla="*/ 352817 w 1973910"/>
              <a:gd name="connsiteY7" fmla="*/ 651638 h 674484"/>
              <a:gd name="connsiteX8" fmla="*/ 999 w 1973910"/>
              <a:gd name="connsiteY8" fmla="*/ 335804 h 6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910" h="674484">
                <a:moveTo>
                  <a:pt x="999" y="335804"/>
                </a:moveTo>
                <a:cubicBezTo>
                  <a:pt x="-12298" y="240256"/>
                  <a:pt x="108692" y="130414"/>
                  <a:pt x="273032" y="78349"/>
                </a:cubicBezTo>
                <a:cubicBezTo>
                  <a:pt x="437372" y="26284"/>
                  <a:pt x="778565" y="32140"/>
                  <a:pt x="987041" y="23415"/>
                </a:cubicBezTo>
                <a:cubicBezTo>
                  <a:pt x="1195517" y="14690"/>
                  <a:pt x="1359551" y="-26068"/>
                  <a:pt x="1523891" y="25997"/>
                </a:cubicBezTo>
                <a:cubicBezTo>
                  <a:pt x="1688231" y="78062"/>
                  <a:pt x="1957041" y="252920"/>
                  <a:pt x="1973083" y="335804"/>
                </a:cubicBezTo>
                <a:cubicBezTo>
                  <a:pt x="1989125" y="418688"/>
                  <a:pt x="1768441" y="583531"/>
                  <a:pt x="1604101" y="635596"/>
                </a:cubicBezTo>
                <a:cubicBezTo>
                  <a:pt x="1439761" y="687661"/>
                  <a:pt x="1195588" y="645519"/>
                  <a:pt x="987041" y="648193"/>
                </a:cubicBezTo>
                <a:cubicBezTo>
                  <a:pt x="778494" y="650867"/>
                  <a:pt x="517157" y="703703"/>
                  <a:pt x="352817" y="651638"/>
                </a:cubicBezTo>
                <a:cubicBezTo>
                  <a:pt x="188477" y="599573"/>
                  <a:pt x="14296" y="431352"/>
                  <a:pt x="999" y="33580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parameters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C44047-D32A-4879-8E75-65A731958F2C}"/>
              </a:ext>
            </a:extLst>
          </p:cNvPr>
          <p:cNvSpPr/>
          <p:nvPr/>
        </p:nvSpPr>
        <p:spPr>
          <a:xfrm>
            <a:off x="7138737" y="2759242"/>
            <a:ext cx="1187923" cy="1203158"/>
          </a:xfrm>
          <a:custGeom>
            <a:avLst/>
            <a:gdLst>
              <a:gd name="connsiteX0" fmla="*/ 0 w 1187923"/>
              <a:gd name="connsiteY0" fmla="*/ 1203158 h 1203158"/>
              <a:gd name="connsiteX1" fmla="*/ 978568 w 1187923"/>
              <a:gd name="connsiteY1" fmla="*/ 850232 h 1203158"/>
              <a:gd name="connsiteX2" fmla="*/ 1187116 w 1187923"/>
              <a:gd name="connsiteY2" fmla="*/ 0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7923" h="1203158">
                <a:moveTo>
                  <a:pt x="0" y="1203158"/>
                </a:moveTo>
                <a:cubicBezTo>
                  <a:pt x="390357" y="1126958"/>
                  <a:pt x="780715" y="1050758"/>
                  <a:pt x="978568" y="850232"/>
                </a:cubicBezTo>
                <a:cubicBezTo>
                  <a:pt x="1176421" y="649706"/>
                  <a:pt x="1192463" y="272716"/>
                  <a:pt x="1187116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F02EA9B-699C-4D34-B94E-DA9520D6C536}"/>
              </a:ext>
            </a:extLst>
          </p:cNvPr>
          <p:cNvSpPr txBox="1"/>
          <p:nvPr/>
        </p:nvSpPr>
        <p:spPr>
          <a:xfrm>
            <a:off x="7275155" y="426443"/>
            <a:ext cx="170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election</a:t>
            </a:r>
            <a:r>
              <a:rPr lang="pl-PL" sz="2000" dirty="0"/>
              <a:t> </a:t>
            </a:r>
            <a:r>
              <a:rPr lang="pl-PL" sz="2000" dirty="0" err="1"/>
              <a:t>size</a:t>
            </a:r>
            <a:endParaRPr lang="pl-PL" sz="20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A723F08-3C1E-4846-8187-C1B9FAD8D84A}"/>
              </a:ext>
            </a:extLst>
          </p:cNvPr>
          <p:cNvSpPr txBox="1"/>
          <p:nvPr/>
        </p:nvSpPr>
        <p:spPr>
          <a:xfrm>
            <a:off x="5916003" y="1357118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budget</a:t>
            </a:r>
            <a:r>
              <a:rPr lang="pl-PL" sz="1600" dirty="0"/>
              <a:t> / </a:t>
            </a:r>
            <a:r>
              <a:rPr lang="pl-PL" sz="1600" dirty="0" err="1"/>
              <a:t>cost</a:t>
            </a:r>
            <a:endParaRPr lang="pl-PL" sz="16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98F0807-033B-44B0-A33B-17EDE637278E}"/>
              </a:ext>
            </a:extLst>
          </p:cNvPr>
          <p:cNvSpPr txBox="1"/>
          <p:nvPr/>
        </p:nvSpPr>
        <p:spPr>
          <a:xfrm>
            <a:off x="5916003" y="1938145"/>
            <a:ext cx="9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special</a:t>
            </a:r>
            <a:r>
              <a:rPr lang="pl-PL" sz="1400" dirty="0"/>
              <a:t> </a:t>
            </a:r>
            <a:r>
              <a:rPr lang="pl-PL" sz="1400" dirty="0" err="1"/>
              <a:t>features</a:t>
            </a:r>
            <a:endParaRPr lang="pl-PL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122248-534B-4C99-B1C0-AF47EDCCB9BA}"/>
              </a:ext>
            </a:extLst>
          </p:cNvPr>
          <p:cNvSpPr txBox="1"/>
          <p:nvPr/>
        </p:nvSpPr>
        <p:spPr>
          <a:xfrm>
            <a:off x="5916004" y="862335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candidates</a:t>
            </a:r>
            <a:endParaRPr lang="pl-PL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87C54D5-D4B3-41CD-B6E9-DB3E118BEC8A}"/>
              </a:ext>
            </a:extLst>
          </p:cNvPr>
          <p:cNvSpPr txBox="1"/>
          <p:nvPr/>
        </p:nvSpPr>
        <p:spPr>
          <a:xfrm>
            <a:off x="5916003" y="262352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voters</a:t>
            </a:r>
            <a:endParaRPr lang="pl-PL" sz="14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4860D11-EC04-45B7-8B61-8C2C72F7A0B0}"/>
              </a:ext>
            </a:extLst>
          </p:cNvPr>
          <p:cNvCxnSpPr>
            <a:cxnSpLocks/>
          </p:cNvCxnSpPr>
          <p:nvPr/>
        </p:nvCxnSpPr>
        <p:spPr>
          <a:xfrm flipV="1">
            <a:off x="8270124" y="906388"/>
            <a:ext cx="0" cy="1183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2D6A5AE-AAC5-460D-BC93-567CC394289A}"/>
              </a:ext>
            </a:extLst>
          </p:cNvPr>
          <p:cNvCxnSpPr>
            <a:cxnSpLocks/>
          </p:cNvCxnSpPr>
          <p:nvPr/>
        </p:nvCxnSpPr>
        <p:spPr>
          <a:xfrm flipH="1" flipV="1">
            <a:off x="6653842" y="433789"/>
            <a:ext cx="791077" cy="1917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A162335-4A3A-49C4-8B03-6F2CABFB7BC6}"/>
              </a:ext>
            </a:extLst>
          </p:cNvPr>
          <p:cNvCxnSpPr>
            <a:cxnSpLocks/>
          </p:cNvCxnSpPr>
          <p:nvPr/>
        </p:nvCxnSpPr>
        <p:spPr>
          <a:xfrm flipH="1">
            <a:off x="7001325" y="697638"/>
            <a:ext cx="443595" cy="2930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7A887B3-D84B-4C89-B6A3-862553EDA9E4}"/>
              </a:ext>
            </a:extLst>
          </p:cNvPr>
          <p:cNvCxnSpPr>
            <a:cxnSpLocks/>
          </p:cNvCxnSpPr>
          <p:nvPr/>
        </p:nvCxnSpPr>
        <p:spPr>
          <a:xfrm flipH="1" flipV="1">
            <a:off x="7107335" y="1661361"/>
            <a:ext cx="585225" cy="4867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8392747-26E9-4CFF-947D-0C9E09BD4C3A}"/>
              </a:ext>
            </a:extLst>
          </p:cNvPr>
          <p:cNvCxnSpPr>
            <a:cxnSpLocks/>
          </p:cNvCxnSpPr>
          <p:nvPr/>
        </p:nvCxnSpPr>
        <p:spPr>
          <a:xfrm flipH="1" flipV="1">
            <a:off x="6571300" y="2193631"/>
            <a:ext cx="860050" cy="2319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69F0A33-C3A6-4688-B316-1F31125E6C04}"/>
              </a:ext>
            </a:extLst>
          </p:cNvPr>
          <p:cNvSpPr/>
          <p:nvPr/>
        </p:nvSpPr>
        <p:spPr>
          <a:xfrm rot="541187">
            <a:off x="3395916" y="651241"/>
            <a:ext cx="3602277" cy="2057431"/>
          </a:xfrm>
          <a:custGeom>
            <a:avLst/>
            <a:gdLst>
              <a:gd name="connsiteX0" fmla="*/ 3137903 w 3392874"/>
              <a:gd name="connsiteY0" fmla="*/ 538189 h 2790553"/>
              <a:gd name="connsiteX1" fmla="*/ 3336685 w 3392874"/>
              <a:gd name="connsiteY1" fmla="*/ 220136 h 2790553"/>
              <a:gd name="connsiteX2" fmla="*/ 2263259 w 3392874"/>
              <a:gd name="connsiteY2" fmla="*/ 127371 h 2790553"/>
              <a:gd name="connsiteX3" fmla="*/ 832024 w 3392874"/>
              <a:gd name="connsiteY3" fmla="*/ 2048936 h 2790553"/>
              <a:gd name="connsiteX4" fmla="*/ 222424 w 3392874"/>
              <a:gd name="connsiteY4" fmla="*/ 2287475 h 2790553"/>
              <a:gd name="connsiteX5" fmla="*/ 23642 w 3392874"/>
              <a:gd name="connsiteY5" fmla="*/ 2565771 h 2790553"/>
              <a:gd name="connsiteX6" fmla="*/ 712755 w 3392874"/>
              <a:gd name="connsiteY6" fmla="*/ 2645284 h 2790553"/>
              <a:gd name="connsiteX7" fmla="*/ 2250007 w 3392874"/>
              <a:gd name="connsiteY7" fmla="*/ 511684 h 2790553"/>
              <a:gd name="connsiteX8" fmla="*/ 3137903 w 3392874"/>
              <a:gd name="connsiteY8" fmla="*/ 538189 h 2790553"/>
              <a:gd name="connsiteX0" fmla="*/ 3137903 w 3402777"/>
              <a:gd name="connsiteY0" fmla="*/ 538189 h 2790553"/>
              <a:gd name="connsiteX1" fmla="*/ 3336685 w 3402777"/>
              <a:gd name="connsiteY1" fmla="*/ 220136 h 2790553"/>
              <a:gd name="connsiteX2" fmla="*/ 2263259 w 3402777"/>
              <a:gd name="connsiteY2" fmla="*/ 127371 h 2790553"/>
              <a:gd name="connsiteX3" fmla="*/ 832024 w 3402777"/>
              <a:gd name="connsiteY3" fmla="*/ 2048936 h 2790553"/>
              <a:gd name="connsiteX4" fmla="*/ 222424 w 3402777"/>
              <a:gd name="connsiteY4" fmla="*/ 2287475 h 2790553"/>
              <a:gd name="connsiteX5" fmla="*/ 23642 w 3402777"/>
              <a:gd name="connsiteY5" fmla="*/ 2565771 h 2790553"/>
              <a:gd name="connsiteX6" fmla="*/ 712755 w 3402777"/>
              <a:gd name="connsiteY6" fmla="*/ 2645284 h 2790553"/>
              <a:gd name="connsiteX7" fmla="*/ 1918703 w 3402777"/>
              <a:gd name="connsiteY7" fmla="*/ 736971 h 2790553"/>
              <a:gd name="connsiteX8" fmla="*/ 3137903 w 3402777"/>
              <a:gd name="connsiteY8" fmla="*/ 538189 h 279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2777" h="2790553">
                <a:moveTo>
                  <a:pt x="3137903" y="538189"/>
                </a:moveTo>
                <a:cubicBezTo>
                  <a:pt x="3374233" y="452050"/>
                  <a:pt x="3482459" y="288606"/>
                  <a:pt x="3336685" y="220136"/>
                </a:cubicBezTo>
                <a:cubicBezTo>
                  <a:pt x="3190911" y="151666"/>
                  <a:pt x="2680702" y="-177429"/>
                  <a:pt x="2263259" y="127371"/>
                </a:cubicBezTo>
                <a:cubicBezTo>
                  <a:pt x="1845815" y="432171"/>
                  <a:pt x="1172163" y="1688919"/>
                  <a:pt x="832024" y="2048936"/>
                </a:cubicBezTo>
                <a:cubicBezTo>
                  <a:pt x="491885" y="2408953"/>
                  <a:pt x="357154" y="2201336"/>
                  <a:pt x="222424" y="2287475"/>
                </a:cubicBezTo>
                <a:cubicBezTo>
                  <a:pt x="87694" y="2373614"/>
                  <a:pt x="-58080" y="2506136"/>
                  <a:pt x="23642" y="2565771"/>
                </a:cubicBezTo>
                <a:cubicBezTo>
                  <a:pt x="105364" y="2625406"/>
                  <a:pt x="341694" y="2987632"/>
                  <a:pt x="712755" y="2645284"/>
                </a:cubicBezTo>
                <a:cubicBezTo>
                  <a:pt x="1083816" y="2302936"/>
                  <a:pt x="1514512" y="1090362"/>
                  <a:pt x="1918703" y="736971"/>
                </a:cubicBezTo>
                <a:cubicBezTo>
                  <a:pt x="2322894" y="383580"/>
                  <a:pt x="2901573" y="624328"/>
                  <a:pt x="3137903" y="538189"/>
                </a:cubicBezTo>
                <a:close/>
              </a:path>
            </a:pathLst>
          </a:custGeom>
          <a:solidFill>
            <a:srgbClr val="F357FF">
              <a:alpha val="1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89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40D233A6-54B5-4B23-B859-662427E54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Examples</a:t>
            </a:r>
            <a:r>
              <a:rPr lang="pl-PL" sz="2000" b="1" dirty="0"/>
              <a:t> of </a:t>
            </a:r>
            <a:r>
              <a:rPr lang="pl-PL" sz="2000" b="1" dirty="0" err="1"/>
              <a:t>voting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r>
              <a:rPr lang="pl-PL" sz="2000" b="1" dirty="0"/>
              <a:t>:</a:t>
            </a:r>
          </a:p>
          <a:p>
            <a:pPr>
              <a:buFontTx/>
              <a:buChar char="-"/>
            </a:pPr>
            <a:r>
              <a:rPr lang="pl-PL" sz="2000" dirty="0" err="1"/>
              <a:t>Plurality</a:t>
            </a:r>
            <a:r>
              <a:rPr lang="pl-PL" sz="2000" dirty="0"/>
              <a:t> </a:t>
            </a:r>
          </a:p>
          <a:p>
            <a:pPr>
              <a:buFontTx/>
              <a:buChar char="-"/>
            </a:pPr>
            <a:r>
              <a:rPr lang="pl-PL" sz="2000" dirty="0" err="1"/>
              <a:t>Borda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dirty="0"/>
              <a:t>k-</a:t>
            </a:r>
            <a:r>
              <a:rPr lang="pl-PL" sz="2000" dirty="0" err="1"/>
              <a:t>Approval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dirty="0"/>
              <a:t>Veto</a:t>
            </a:r>
          </a:p>
          <a:p>
            <a:pPr>
              <a:buFontTx/>
              <a:buChar char="-"/>
            </a:pPr>
            <a:r>
              <a:rPr lang="pl-PL" sz="2000" dirty="0" err="1"/>
              <a:t>Copeland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dirty="0"/>
              <a:t>Dodgson</a:t>
            </a:r>
          </a:p>
          <a:p>
            <a:pPr>
              <a:buFontTx/>
              <a:buChar char="-"/>
            </a:pPr>
            <a:r>
              <a:rPr lang="pl-PL" sz="2000" dirty="0" err="1"/>
              <a:t>Kemeny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b="1" dirty="0"/>
              <a:t>STV</a:t>
            </a:r>
          </a:p>
          <a:p>
            <a:pPr>
              <a:buFontTx/>
              <a:buChar char="-"/>
            </a:pPr>
            <a:r>
              <a:rPr lang="pl-PL" sz="2000" dirty="0"/>
              <a:t>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BCE224-7E7A-4F1D-88B5-9B85690A7428}"/>
              </a:ext>
            </a:extLst>
          </p:cNvPr>
          <p:cNvSpPr/>
          <p:nvPr/>
        </p:nvSpPr>
        <p:spPr>
          <a:xfrm>
            <a:off x="2276540" y="4082922"/>
            <a:ext cx="2392423" cy="126164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1"/>
                </a:solidFill>
              </a:rPr>
              <a:t>STV: </a:t>
            </a:r>
            <a:r>
              <a:rPr lang="pl-PL" dirty="0" err="1">
                <a:solidFill>
                  <a:schemeClr val="tx1"/>
                </a:solidFill>
              </a:rPr>
              <a:t>Eliminate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whoever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has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lowest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plurality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score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dirty="0" err="1">
                <a:solidFill>
                  <a:schemeClr val="tx1"/>
                </a:solidFill>
              </a:rPr>
              <a:t>until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someone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has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majority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support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B70DF6-53CC-4701-84DB-A5635CA45BAB}"/>
              </a:ext>
            </a:extLst>
          </p:cNvPr>
          <p:cNvSpPr/>
          <p:nvPr/>
        </p:nvSpPr>
        <p:spPr>
          <a:xfrm>
            <a:off x="6354672" y="3595384"/>
            <a:ext cx="457176" cy="293793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E3386B-5871-4003-9F49-B9F63B4E7124}"/>
              </a:ext>
            </a:extLst>
          </p:cNvPr>
          <p:cNvSpPr/>
          <p:nvPr/>
        </p:nvSpPr>
        <p:spPr>
          <a:xfrm>
            <a:off x="7673263" y="2987018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1B374-6775-47BA-85C5-3761BDEF0578}"/>
              </a:ext>
            </a:extLst>
          </p:cNvPr>
          <p:cNvSpPr/>
          <p:nvPr/>
        </p:nvSpPr>
        <p:spPr>
          <a:xfrm>
            <a:off x="5895805" y="5273958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64FA55-FCD8-41A7-B072-AD9A2A5B5171}"/>
              </a:ext>
            </a:extLst>
          </p:cNvPr>
          <p:cNvSpPr/>
          <p:nvPr/>
        </p:nvSpPr>
        <p:spPr>
          <a:xfrm>
            <a:off x="6357332" y="2980341"/>
            <a:ext cx="457176" cy="5917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65922D-2CFE-41B5-8710-A5D04E990584}"/>
              </a:ext>
            </a:extLst>
          </p:cNvPr>
          <p:cNvSpPr/>
          <p:nvPr/>
        </p:nvSpPr>
        <p:spPr>
          <a:xfrm>
            <a:off x="7774734" y="3572064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CA4196-A588-4A1A-A426-6A7BF1DBFB6B}"/>
              </a:ext>
            </a:extLst>
          </p:cNvPr>
          <p:cNvSpPr/>
          <p:nvPr/>
        </p:nvSpPr>
        <p:spPr>
          <a:xfrm>
            <a:off x="7353786" y="4133073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E56E6E-3591-4B8A-97C8-C6ED003DAA4C}"/>
              </a:ext>
            </a:extLst>
          </p:cNvPr>
          <p:cNvSpPr/>
          <p:nvPr/>
        </p:nvSpPr>
        <p:spPr>
          <a:xfrm>
            <a:off x="6854229" y="4712925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87D322-75E6-4733-BA34-B760C094B132}"/>
              </a:ext>
            </a:extLst>
          </p:cNvPr>
          <p:cNvSpPr/>
          <p:nvPr/>
        </p:nvSpPr>
        <p:spPr>
          <a:xfrm>
            <a:off x="7688328" y="5820920"/>
            <a:ext cx="543582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96BD7F-674D-4344-90F2-909F8CF97700}"/>
              </a:ext>
            </a:extLst>
          </p:cNvPr>
          <p:cNvSpPr/>
          <p:nvPr/>
        </p:nvSpPr>
        <p:spPr>
          <a:xfrm>
            <a:off x="5878510" y="4685514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AE906B-FFE1-49AD-9633-D00CA1146CF8}"/>
              </a:ext>
            </a:extLst>
          </p:cNvPr>
          <p:cNvSpPr/>
          <p:nvPr/>
        </p:nvSpPr>
        <p:spPr>
          <a:xfrm>
            <a:off x="7190924" y="2980341"/>
            <a:ext cx="720623" cy="104510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5CFDF2-D4ED-4293-BB89-FAD7EABD37C3}"/>
              </a:ext>
            </a:extLst>
          </p:cNvPr>
          <p:cNvSpPr/>
          <p:nvPr/>
        </p:nvSpPr>
        <p:spPr>
          <a:xfrm>
            <a:off x="7849312" y="4121083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5FF36B-52A6-4848-B6F9-0D71EC59FC56}"/>
              </a:ext>
            </a:extLst>
          </p:cNvPr>
          <p:cNvSpPr/>
          <p:nvPr/>
        </p:nvSpPr>
        <p:spPr>
          <a:xfrm>
            <a:off x="7390445" y="5295253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92E2FA-E537-4236-AD2C-E83FBB665F70}"/>
              </a:ext>
            </a:extLst>
          </p:cNvPr>
          <p:cNvSpPr/>
          <p:nvPr/>
        </p:nvSpPr>
        <p:spPr>
          <a:xfrm>
            <a:off x="6868036" y="5827598"/>
            <a:ext cx="457176" cy="4894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Picture 13" descr="hvd1-c">
            <a:extLst>
              <a:ext uri="{FF2B5EF4-FFF2-40B4-BE49-F238E27FC236}">
                <a16:creationId xmlns:a16="http://schemas.microsoft.com/office/drawing/2014/main" id="{0EF679CF-A3A0-4E57-A8B2-7187E828C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38" y="4133073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69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-1"/>
            <a:ext cx="4084972" cy="1186361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Borda</a:t>
            </a:r>
            <a:r>
              <a:rPr lang="pl-PL" dirty="0"/>
              <a:t>-$</a:t>
            </a:r>
            <a:r>
              <a:rPr lang="pl-PL" dirty="0" err="1"/>
              <a:t>Bribery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Para-NP-</a:t>
            </a:r>
            <a:r>
              <a:rPr lang="pl-PL" dirty="0" err="1"/>
              <a:t>hardness</a:t>
            </a:r>
            <a:r>
              <a:rPr lang="pl-PL" dirty="0"/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910108" y="1870503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$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910108" y="2393723"/>
            <a:ext cx="27100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53FEDA-F893-42B1-B5BB-E8CB72D3157D}"/>
              </a:ext>
            </a:extLst>
          </p:cNvPr>
          <p:cNvSpPr/>
          <p:nvPr/>
        </p:nvSpPr>
        <p:spPr>
          <a:xfrm>
            <a:off x="761763" y="4223067"/>
            <a:ext cx="2910971" cy="2360184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382DE9B-963F-4DA3-A55E-68A06B0E029E}"/>
              </a:ext>
            </a:extLst>
          </p:cNvPr>
          <p:cNvSpPr/>
          <p:nvPr/>
        </p:nvSpPr>
        <p:spPr>
          <a:xfrm>
            <a:off x="500332" y="1447384"/>
            <a:ext cx="3631262" cy="5280961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D0AA4514-BA00-444D-95AA-F5753224793C}"/>
              </a:ext>
            </a:extLst>
          </p:cNvPr>
          <p:cNvSpPr/>
          <p:nvPr/>
        </p:nvSpPr>
        <p:spPr>
          <a:xfrm>
            <a:off x="3620137" y="5417092"/>
            <a:ext cx="1661547" cy="369559"/>
          </a:xfrm>
          <a:prstGeom prst="leftArrow">
            <a:avLst>
              <a:gd name="adj1" fmla="val 27842"/>
              <a:gd name="adj2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CFCD6-971C-405A-B23A-45796C753EB5}"/>
              </a:ext>
            </a:extLst>
          </p:cNvPr>
          <p:cNvSpPr txBox="1"/>
          <p:nvPr/>
        </p:nvSpPr>
        <p:spPr>
          <a:xfrm>
            <a:off x="5381313" y="5186372"/>
            <a:ext cx="3653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NP-hard for 2 </a:t>
            </a:r>
            <a:r>
              <a:rPr lang="pl-PL" sz="2400" dirty="0" err="1"/>
              <a:t>manipulators</a:t>
            </a:r>
            <a:r>
              <a:rPr lang="pl-PL" sz="2400" dirty="0"/>
              <a:t> and 3 </a:t>
            </a:r>
            <a:r>
              <a:rPr lang="pl-PL" sz="2400" dirty="0" err="1"/>
              <a:t>nonmanipulators</a:t>
            </a:r>
            <a:endParaRPr lang="pl-PL" sz="2400" dirty="0"/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E5F83E87-9F5E-4139-A482-137B1F7F5D21}"/>
              </a:ext>
            </a:extLst>
          </p:cNvPr>
          <p:cNvSpPr/>
          <p:nvPr/>
        </p:nvSpPr>
        <p:spPr>
          <a:xfrm rot="5400000">
            <a:off x="5250570" y="4084873"/>
            <a:ext cx="1661547" cy="369559"/>
          </a:xfrm>
          <a:prstGeom prst="leftArrow">
            <a:avLst>
              <a:gd name="adj1" fmla="val 27842"/>
              <a:gd name="adj2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96DBD3-DF7E-4C4F-AA1E-85DB8041B576}"/>
              </a:ext>
            </a:extLst>
          </p:cNvPr>
          <p:cNvSpPr txBox="1"/>
          <p:nvPr/>
        </p:nvSpPr>
        <p:spPr>
          <a:xfrm>
            <a:off x="5381313" y="2510119"/>
            <a:ext cx="278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NP-hard for 5 </a:t>
            </a:r>
            <a:r>
              <a:rPr lang="pl-PL" sz="2400" dirty="0" err="1"/>
              <a:t>voters</a:t>
            </a:r>
            <a:r>
              <a:rPr lang="pl-PL" sz="2400" dirty="0"/>
              <a:t> and </a:t>
            </a:r>
            <a:r>
              <a:rPr lang="pl-PL" sz="2400" dirty="0" err="1"/>
              <a:t>budget</a:t>
            </a:r>
            <a:r>
              <a:rPr lang="pl-PL" sz="2400" dirty="0"/>
              <a:t> 2</a:t>
            </a:r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31948934-1096-448E-98FB-D8677810B1D9}"/>
              </a:ext>
            </a:extLst>
          </p:cNvPr>
          <p:cNvSpPr/>
          <p:nvPr/>
        </p:nvSpPr>
        <p:spPr>
          <a:xfrm>
            <a:off x="3480179" y="2809107"/>
            <a:ext cx="1881917" cy="369559"/>
          </a:xfrm>
          <a:prstGeom prst="leftArrow">
            <a:avLst>
              <a:gd name="adj1" fmla="val 27842"/>
              <a:gd name="adj2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64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-1"/>
            <a:ext cx="4084972" cy="1186361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Borda-Bribery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FPT for #</a:t>
            </a:r>
            <a:r>
              <a:rPr lang="pl-PL" dirty="0" err="1"/>
              <a:t>candidates</a:t>
            </a:r>
            <a:endParaRPr lang="pl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 (</a:t>
            </a:r>
            <a:r>
              <a:rPr lang="pl-PL" sz="1700" dirty="0" err="1"/>
              <a:t>voters</a:t>
            </a:r>
            <a:r>
              <a:rPr lang="pl-PL" sz="1700" dirty="0"/>
              <a:t> </a:t>
            </a:r>
            <a:r>
              <a:rPr lang="pl-PL" sz="1700" dirty="0" err="1"/>
              <a:t>have</a:t>
            </a:r>
            <a:r>
              <a:rPr lang="pl-PL" sz="1700" dirty="0"/>
              <a:t> 		</a:t>
            </a:r>
            <a:r>
              <a:rPr lang="pl-PL" sz="1700" dirty="0" err="1"/>
              <a:t>prices</a:t>
            </a:r>
            <a:r>
              <a:rPr lang="pl-PL" sz="1700" dirty="0"/>
              <a:t>)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/>
              <a:t>	B – </a:t>
            </a:r>
            <a:r>
              <a:rPr lang="pl-PL" sz="1700" dirty="0" err="1"/>
              <a:t>budget</a:t>
            </a:r>
            <a:r>
              <a:rPr lang="pl-PL" sz="1700" dirty="0"/>
              <a:t> 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</a:t>
            </a:r>
            <a:r>
              <a:rPr lang="pl-PL" sz="1700" dirty="0" err="1"/>
              <a:t>bribing</a:t>
            </a:r>
            <a:r>
              <a:rPr lang="pl-PL" sz="1700" dirty="0"/>
              <a:t> </a:t>
            </a:r>
            <a:r>
              <a:rPr lang="pl-PL" sz="1700" dirty="0" err="1"/>
              <a:t>voters</a:t>
            </a:r>
            <a:r>
              <a:rPr lang="pl-PL" sz="1700" dirty="0"/>
              <a:t> of </a:t>
            </a:r>
            <a:r>
              <a:rPr lang="pl-PL" sz="1700" dirty="0" err="1"/>
              <a:t>total</a:t>
            </a:r>
            <a:r>
              <a:rPr lang="pl-PL" sz="1700" dirty="0"/>
              <a:t> </a:t>
            </a:r>
            <a:r>
              <a:rPr lang="pl-PL" sz="1700" dirty="0" err="1"/>
              <a:t>cost</a:t>
            </a:r>
            <a:r>
              <a:rPr lang="pl-PL" sz="1700" dirty="0"/>
              <a:t> </a:t>
            </a:r>
            <a:r>
              <a:rPr lang="pl-PL" sz="1700" dirty="0" err="1"/>
              <a:t>at</a:t>
            </a:r>
            <a:r>
              <a:rPr lang="pl-PL" sz="1700" dirty="0"/>
              <a:t> most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E672-D736-4219-9275-C8CD89494B8B}"/>
                  </a:ext>
                </a:extLst>
              </p:cNvPr>
              <p:cNvSpPr txBox="1"/>
              <p:nvPr/>
            </p:nvSpPr>
            <p:spPr>
              <a:xfrm>
                <a:off x="404039" y="2270399"/>
                <a:ext cx="65449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pl-PL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!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all</a:t>
                </a:r>
                <a:r>
                  <a:rPr lang="pl-PL" dirty="0"/>
                  <a:t> </a:t>
                </a:r>
                <a:r>
                  <a:rPr lang="pl-PL" dirty="0" err="1"/>
                  <a:t>possible</a:t>
                </a:r>
                <a:r>
                  <a:rPr lang="pl-PL" dirty="0"/>
                  <a:t>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:r>
                  <a:rPr lang="pl-PL" dirty="0" err="1"/>
                  <a:t>orders</a:t>
                </a:r>
                <a:endParaRPr lang="pl-PL" dirty="0"/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	 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voters</a:t>
                </a:r>
                <a:r>
                  <a:rPr lang="pl-PL" dirty="0"/>
                  <a:t> with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are</a:t>
                </a:r>
                <a:r>
                  <a:rPr lang="pl-PL" dirty="0"/>
                  <a:t> </a:t>
                </a:r>
                <a:r>
                  <a:rPr lang="pl-PL" dirty="0" err="1"/>
                  <a:t>there</a:t>
                </a:r>
                <a:r>
                  <a:rPr lang="pl-PL" dirty="0"/>
                  <a:t>? (</a:t>
                </a:r>
                <a:r>
                  <a:rPr lang="pl-PL" dirty="0" err="1"/>
                  <a:t>const</a:t>
                </a:r>
                <a:r>
                  <a:rPr lang="pl-PL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pl-PL" dirty="0"/>
                  <a:t> 	 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votes</a:t>
                </a:r>
                <a:r>
                  <a:rPr lang="pl-PL" dirty="0"/>
                  <a:t> do we </a:t>
                </a:r>
                <a:r>
                  <a:rPr lang="pl-PL" dirty="0" err="1"/>
                  <a:t>move</a:t>
                </a:r>
                <a:r>
                  <a:rPr lang="pl-PL" dirty="0"/>
                  <a:t> from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𝑐𝑜𝑟𝑒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points</a:t>
                </a:r>
                <a:r>
                  <a:rPr lang="pl-PL" dirty="0"/>
                  <a:t> </a:t>
                </a:r>
                <a:r>
                  <a:rPr lang="pl-PL" dirty="0" err="1"/>
                  <a:t>candidate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gets</a:t>
                </a:r>
                <a:r>
                  <a:rPr lang="pl-PL" dirty="0"/>
                  <a:t> from </a:t>
                </a:r>
                <a:r>
                  <a:rPr lang="pl-PL" dirty="0" err="1"/>
                  <a:t>vote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?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E672-D736-4219-9275-C8CD89494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9" y="2270399"/>
                <a:ext cx="6544997" cy="1200329"/>
              </a:xfrm>
              <a:prstGeom prst="rect">
                <a:avLst/>
              </a:prstGeom>
              <a:blipFill>
                <a:blip r:embed="rId2"/>
                <a:stretch>
                  <a:fillRect t="-2538" r="-93" b="-71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23F4B-1F53-4ED4-A46F-A32E70BCF5BF}"/>
                  </a:ext>
                </a:extLst>
              </p:cNvPr>
              <p:cNvSpPr txBox="1"/>
              <p:nvPr/>
            </p:nvSpPr>
            <p:spPr>
              <a:xfrm>
                <a:off x="404038" y="3857046"/>
                <a:ext cx="8739961" cy="256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/>
                  <a:t>Form ILP:</a:t>
                </a:r>
              </a:p>
              <a:p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pl-PL" dirty="0"/>
                  <a:t>  	     </a:t>
                </a:r>
                <a:r>
                  <a:rPr lang="pl-PL" dirty="0">
                    <a:sym typeface="Wingdings" panose="05000000000000000000" pitchFamily="2" charset="2"/>
                  </a:rPr>
                  <a:t> </a:t>
                </a:r>
                <a:r>
                  <a:rPr lang="pl-PL" dirty="0" err="1">
                    <a:sym typeface="Wingdings" panose="05000000000000000000" pitchFamily="2" charset="2"/>
                  </a:rPr>
                  <a:t>cannot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cheat</a:t>
                </a:r>
                <a:r>
                  <a:rPr lang="pl-PL" dirty="0">
                    <a:sym typeface="Wingdings" panose="05000000000000000000" pitchFamily="2" charset="2"/>
                  </a:rPr>
                  <a:t> </a:t>
                </a:r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  </a:t>
                </a:r>
                <a:r>
                  <a:rPr lang="pl-PL" dirty="0" err="1">
                    <a:sym typeface="Wingdings" panose="05000000000000000000" pitchFamily="2" charset="2"/>
                  </a:rPr>
                  <a:t>bribe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only</a:t>
                </a:r>
                <a:r>
                  <a:rPr lang="pl-PL" dirty="0">
                    <a:sym typeface="Wingdings" panose="05000000000000000000" pitchFamily="2" charset="2"/>
                  </a:rPr>
                  <a:t> as </a:t>
                </a:r>
                <a:r>
                  <a:rPr lang="pl-PL" dirty="0" err="1">
                    <a:sym typeface="Wingdings" panose="05000000000000000000" pitchFamily="2" charset="2"/>
                  </a:rPr>
                  <a:t>many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people</a:t>
                </a:r>
                <a:r>
                  <a:rPr lang="pl-PL" dirty="0">
                    <a:sym typeface="Wingdings" panose="05000000000000000000" pitchFamily="2" charset="2"/>
                  </a:rPr>
                  <a:t> as </a:t>
                </a:r>
                <a:r>
                  <a:rPr lang="pl-PL" dirty="0" err="1">
                    <a:sym typeface="Wingdings" panose="05000000000000000000" pitchFamily="2" charset="2"/>
                  </a:rPr>
                  <a:t>there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are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For </a:t>
                </a:r>
                <a:r>
                  <a:rPr lang="pl-PL" dirty="0" err="1">
                    <a:sym typeface="Wingdings" panose="05000000000000000000" pitchFamily="2" charset="2"/>
                  </a:rPr>
                  <a:t>each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cand</a:t>
                </a:r>
                <a:r>
                  <a:rPr lang="pl-PL" dirty="0">
                    <a:sym typeface="Wingdings" panose="05000000000000000000" pitchFamily="2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: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≤</m:t>
                        </m:r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𝑝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sz="1600" dirty="0">
                    <a:sym typeface="Wingdings" panose="05000000000000000000" pitchFamily="2" charset="2"/>
                  </a:rPr>
                  <a:t> p </a:t>
                </a:r>
                <a:r>
                  <a:rPr lang="pl-PL" sz="1600" dirty="0" err="1">
                    <a:sym typeface="Wingdings" panose="05000000000000000000" pitchFamily="2" charset="2"/>
                  </a:rPr>
                  <a:t>wins</a:t>
                </a:r>
                <a:r>
                  <a:rPr lang="pl-PL" sz="1600" dirty="0">
                    <a:sym typeface="Wingdings" panose="05000000000000000000" pitchFamily="2" charset="2"/>
                  </a:rPr>
                  <a:t> with </a:t>
                </a:r>
                <a:r>
                  <a:rPr lang="pl-PL" sz="1600" dirty="0" err="1">
                    <a:sym typeface="Wingdings" panose="05000000000000000000" pitchFamily="2" charset="2"/>
                  </a:rPr>
                  <a:t>everyone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≠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≤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e>
                        </m:nary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  we </a:t>
                </a:r>
                <a:r>
                  <a:rPr lang="pl-PL" dirty="0" err="1">
                    <a:sym typeface="Wingdings" panose="05000000000000000000" pitchFamily="2" charset="2"/>
                  </a:rPr>
                  <a:t>bribe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at</a:t>
                </a:r>
                <a:r>
                  <a:rPr lang="pl-PL" dirty="0">
                    <a:sym typeface="Wingdings" panose="05000000000000000000" pitchFamily="2" charset="2"/>
                  </a:rPr>
                  <a:t> most B </a:t>
                </a:r>
                <a:r>
                  <a:rPr lang="pl-PL" dirty="0" err="1">
                    <a:sym typeface="Wingdings" panose="05000000000000000000" pitchFamily="2" charset="2"/>
                  </a:rPr>
                  <a:t>voters</a:t>
                </a:r>
                <a:endParaRPr lang="pl-PL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23F4B-1F53-4ED4-A46F-A32E70BCF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8" y="3857046"/>
                <a:ext cx="8739961" cy="2562176"/>
              </a:xfrm>
              <a:prstGeom prst="rect">
                <a:avLst/>
              </a:prstGeom>
              <a:blipFill>
                <a:blip r:embed="rId3"/>
                <a:stretch>
                  <a:fillRect l="-697" t="-1429" b="-25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3960FA5-C1EB-46FD-9C6F-79BA222EBAB7}"/>
              </a:ext>
            </a:extLst>
          </p:cNvPr>
          <p:cNvSpPr txBox="1"/>
          <p:nvPr/>
        </p:nvSpPr>
        <p:spPr>
          <a:xfrm rot="1357236">
            <a:off x="6727467" y="3470558"/>
            <a:ext cx="2039883" cy="646331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rgbClr val="FF0000"/>
                </a:solidFill>
              </a:rPr>
              <a:t>Solve</a:t>
            </a:r>
            <a:r>
              <a:rPr lang="pl-PL" b="1" dirty="0">
                <a:solidFill>
                  <a:srgbClr val="FF0000"/>
                </a:solidFill>
              </a:rPr>
              <a:t> the ILP in FPT </a:t>
            </a:r>
            <a:r>
              <a:rPr lang="pl-PL" b="1" dirty="0" err="1">
                <a:solidFill>
                  <a:srgbClr val="FF0000"/>
                </a:solidFill>
              </a:rPr>
              <a:t>time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using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Lenstra</a:t>
            </a:r>
            <a:r>
              <a:rPr lang="pl-PL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05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-1"/>
            <a:ext cx="4084972" cy="1186361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Borda</a:t>
            </a:r>
            <a:r>
              <a:rPr lang="pl-PL" dirty="0"/>
              <a:t>-$</a:t>
            </a:r>
            <a:r>
              <a:rPr lang="pl-PL" dirty="0" err="1"/>
              <a:t>Bribery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FPT for #</a:t>
            </a:r>
            <a:r>
              <a:rPr lang="pl-PL" dirty="0" err="1"/>
              <a:t>candidates</a:t>
            </a:r>
            <a:endParaRPr lang="pl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 (</a:t>
            </a:r>
            <a:r>
              <a:rPr lang="pl-PL" sz="1700" dirty="0" err="1"/>
              <a:t>voters</a:t>
            </a:r>
            <a:r>
              <a:rPr lang="pl-PL" sz="1700" dirty="0"/>
              <a:t> </a:t>
            </a:r>
            <a:r>
              <a:rPr lang="pl-PL" sz="1700" dirty="0" err="1"/>
              <a:t>have</a:t>
            </a:r>
            <a:r>
              <a:rPr lang="pl-PL" sz="1700" dirty="0"/>
              <a:t> 		</a:t>
            </a:r>
            <a:r>
              <a:rPr lang="pl-PL" sz="1700" dirty="0" err="1"/>
              <a:t>prices</a:t>
            </a:r>
            <a:r>
              <a:rPr lang="pl-PL" sz="1700" dirty="0"/>
              <a:t>)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/>
              <a:t>	B – </a:t>
            </a:r>
            <a:r>
              <a:rPr lang="pl-PL" sz="1700" dirty="0" err="1"/>
              <a:t>budget</a:t>
            </a:r>
            <a:r>
              <a:rPr lang="pl-PL" sz="1700" dirty="0"/>
              <a:t> 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</a:t>
            </a:r>
            <a:r>
              <a:rPr lang="pl-PL" sz="1700" dirty="0" err="1"/>
              <a:t>bribing</a:t>
            </a:r>
            <a:r>
              <a:rPr lang="pl-PL" sz="1700" dirty="0"/>
              <a:t> </a:t>
            </a:r>
            <a:r>
              <a:rPr lang="pl-PL" sz="1700" dirty="0" err="1"/>
              <a:t>voters</a:t>
            </a:r>
            <a:r>
              <a:rPr lang="pl-PL" sz="1700" dirty="0"/>
              <a:t> of </a:t>
            </a:r>
            <a:r>
              <a:rPr lang="pl-PL" sz="1700" dirty="0" err="1"/>
              <a:t>total</a:t>
            </a:r>
            <a:r>
              <a:rPr lang="pl-PL" sz="1700" dirty="0"/>
              <a:t> </a:t>
            </a:r>
            <a:r>
              <a:rPr lang="pl-PL" sz="1700" dirty="0" err="1"/>
              <a:t>cost</a:t>
            </a:r>
            <a:r>
              <a:rPr lang="pl-PL" sz="1700" dirty="0"/>
              <a:t> </a:t>
            </a:r>
            <a:r>
              <a:rPr lang="pl-PL" sz="1700" dirty="0" err="1"/>
              <a:t>at</a:t>
            </a:r>
            <a:r>
              <a:rPr lang="pl-PL" sz="1700" dirty="0"/>
              <a:t> most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E672-D736-4219-9275-C8CD89494B8B}"/>
                  </a:ext>
                </a:extLst>
              </p:cNvPr>
              <p:cNvSpPr txBox="1"/>
              <p:nvPr/>
            </p:nvSpPr>
            <p:spPr>
              <a:xfrm>
                <a:off x="404039" y="2270399"/>
                <a:ext cx="65449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pl-PL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!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all</a:t>
                </a:r>
                <a:r>
                  <a:rPr lang="pl-PL" dirty="0"/>
                  <a:t> </a:t>
                </a:r>
                <a:r>
                  <a:rPr lang="pl-PL" dirty="0" err="1"/>
                  <a:t>possible</a:t>
                </a:r>
                <a:r>
                  <a:rPr lang="pl-PL" dirty="0"/>
                  <a:t>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:r>
                  <a:rPr lang="pl-PL" dirty="0" err="1"/>
                  <a:t>orders</a:t>
                </a:r>
                <a:endParaRPr lang="pl-PL" dirty="0"/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	 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voters</a:t>
                </a:r>
                <a:r>
                  <a:rPr lang="pl-PL" dirty="0"/>
                  <a:t> with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are</a:t>
                </a:r>
                <a:r>
                  <a:rPr lang="pl-PL" dirty="0"/>
                  <a:t> </a:t>
                </a:r>
                <a:r>
                  <a:rPr lang="pl-PL" dirty="0" err="1"/>
                  <a:t>there</a:t>
                </a:r>
                <a:r>
                  <a:rPr lang="pl-PL" dirty="0"/>
                  <a:t>? (</a:t>
                </a:r>
                <a:r>
                  <a:rPr lang="pl-PL" dirty="0" err="1"/>
                  <a:t>const</a:t>
                </a:r>
                <a:r>
                  <a:rPr lang="pl-PL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pl-PL" dirty="0"/>
                  <a:t> 	 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votes</a:t>
                </a:r>
                <a:r>
                  <a:rPr lang="pl-PL" dirty="0"/>
                  <a:t> do we </a:t>
                </a:r>
                <a:r>
                  <a:rPr lang="pl-PL" dirty="0" err="1"/>
                  <a:t>move</a:t>
                </a:r>
                <a:r>
                  <a:rPr lang="pl-PL" dirty="0"/>
                  <a:t> from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𝑐𝑜𝑟𝑒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points</a:t>
                </a:r>
                <a:r>
                  <a:rPr lang="pl-PL" dirty="0"/>
                  <a:t> </a:t>
                </a:r>
                <a:r>
                  <a:rPr lang="pl-PL" dirty="0" err="1"/>
                  <a:t>candidate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gets</a:t>
                </a:r>
                <a:r>
                  <a:rPr lang="pl-PL" dirty="0"/>
                  <a:t> from </a:t>
                </a:r>
                <a:r>
                  <a:rPr lang="pl-PL" dirty="0" err="1"/>
                  <a:t>vote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?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E672-D736-4219-9275-C8CD89494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9" y="2270399"/>
                <a:ext cx="6544997" cy="1200329"/>
              </a:xfrm>
              <a:prstGeom prst="rect">
                <a:avLst/>
              </a:prstGeom>
              <a:blipFill>
                <a:blip r:embed="rId2"/>
                <a:stretch>
                  <a:fillRect t="-2538" r="-93" b="-71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23F4B-1F53-4ED4-A46F-A32E70BCF5BF}"/>
                  </a:ext>
                </a:extLst>
              </p:cNvPr>
              <p:cNvSpPr txBox="1"/>
              <p:nvPr/>
            </p:nvSpPr>
            <p:spPr>
              <a:xfrm>
                <a:off x="404038" y="3857046"/>
                <a:ext cx="8739961" cy="256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/>
                  <a:t>Form ILP:</a:t>
                </a:r>
              </a:p>
              <a:p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pl-PL" dirty="0"/>
                  <a:t>  	     </a:t>
                </a:r>
                <a:r>
                  <a:rPr lang="pl-PL" dirty="0">
                    <a:sym typeface="Wingdings" panose="05000000000000000000" pitchFamily="2" charset="2"/>
                  </a:rPr>
                  <a:t> </a:t>
                </a:r>
                <a:r>
                  <a:rPr lang="pl-PL" dirty="0" err="1">
                    <a:sym typeface="Wingdings" panose="05000000000000000000" pitchFamily="2" charset="2"/>
                  </a:rPr>
                  <a:t>cannot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cheat</a:t>
                </a:r>
                <a:r>
                  <a:rPr lang="pl-PL" dirty="0">
                    <a:sym typeface="Wingdings" panose="05000000000000000000" pitchFamily="2" charset="2"/>
                  </a:rPr>
                  <a:t> </a:t>
                </a:r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  </a:t>
                </a:r>
                <a:r>
                  <a:rPr lang="pl-PL" dirty="0" err="1">
                    <a:sym typeface="Wingdings" panose="05000000000000000000" pitchFamily="2" charset="2"/>
                  </a:rPr>
                  <a:t>bribe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only</a:t>
                </a:r>
                <a:r>
                  <a:rPr lang="pl-PL" dirty="0">
                    <a:sym typeface="Wingdings" panose="05000000000000000000" pitchFamily="2" charset="2"/>
                  </a:rPr>
                  <a:t> as </a:t>
                </a:r>
                <a:r>
                  <a:rPr lang="pl-PL" dirty="0" err="1">
                    <a:sym typeface="Wingdings" panose="05000000000000000000" pitchFamily="2" charset="2"/>
                  </a:rPr>
                  <a:t>many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people</a:t>
                </a:r>
                <a:r>
                  <a:rPr lang="pl-PL" dirty="0">
                    <a:sym typeface="Wingdings" panose="05000000000000000000" pitchFamily="2" charset="2"/>
                  </a:rPr>
                  <a:t> as </a:t>
                </a:r>
                <a:r>
                  <a:rPr lang="pl-PL" dirty="0" err="1">
                    <a:sym typeface="Wingdings" panose="05000000000000000000" pitchFamily="2" charset="2"/>
                  </a:rPr>
                  <a:t>there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are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For </a:t>
                </a:r>
                <a:r>
                  <a:rPr lang="pl-PL" dirty="0" err="1">
                    <a:sym typeface="Wingdings" panose="05000000000000000000" pitchFamily="2" charset="2"/>
                  </a:rPr>
                  <a:t>each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cand</a:t>
                </a:r>
                <a:r>
                  <a:rPr lang="pl-PL" dirty="0">
                    <a:sym typeface="Wingdings" panose="05000000000000000000" pitchFamily="2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: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≤</m:t>
                        </m:r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𝑝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sz="1600" dirty="0">
                    <a:sym typeface="Wingdings" panose="05000000000000000000" pitchFamily="2" charset="2"/>
                  </a:rPr>
                  <a:t> p </a:t>
                </a:r>
                <a:r>
                  <a:rPr lang="pl-PL" sz="1600" dirty="0" err="1">
                    <a:sym typeface="Wingdings" panose="05000000000000000000" pitchFamily="2" charset="2"/>
                  </a:rPr>
                  <a:t>wins</a:t>
                </a:r>
                <a:r>
                  <a:rPr lang="pl-PL" sz="1600" dirty="0">
                    <a:sym typeface="Wingdings" panose="05000000000000000000" pitchFamily="2" charset="2"/>
                  </a:rPr>
                  <a:t> with </a:t>
                </a:r>
                <a:r>
                  <a:rPr lang="pl-PL" sz="1600" dirty="0" err="1">
                    <a:sym typeface="Wingdings" panose="05000000000000000000" pitchFamily="2" charset="2"/>
                  </a:rPr>
                  <a:t>everyone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≠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≤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e>
                        </m:nary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  we </a:t>
                </a:r>
                <a:r>
                  <a:rPr lang="pl-PL" dirty="0" err="1">
                    <a:sym typeface="Wingdings" panose="05000000000000000000" pitchFamily="2" charset="2"/>
                  </a:rPr>
                  <a:t>bribe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at</a:t>
                </a:r>
                <a:r>
                  <a:rPr lang="pl-PL" dirty="0">
                    <a:sym typeface="Wingdings" panose="05000000000000000000" pitchFamily="2" charset="2"/>
                  </a:rPr>
                  <a:t> most B </a:t>
                </a:r>
                <a:r>
                  <a:rPr lang="pl-PL" dirty="0" err="1">
                    <a:sym typeface="Wingdings" panose="05000000000000000000" pitchFamily="2" charset="2"/>
                  </a:rPr>
                  <a:t>voters</a:t>
                </a:r>
                <a:endParaRPr lang="pl-PL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23F4B-1F53-4ED4-A46F-A32E70BCF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8" y="3857046"/>
                <a:ext cx="8739961" cy="2562176"/>
              </a:xfrm>
              <a:prstGeom prst="rect">
                <a:avLst/>
              </a:prstGeom>
              <a:blipFill>
                <a:blip r:embed="rId3"/>
                <a:stretch>
                  <a:fillRect l="-697" t="-1429" b="-25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FC0B06-9625-4744-8EEE-D5B84F94457A}"/>
              </a:ext>
            </a:extLst>
          </p:cNvPr>
          <p:cNvSpPr txBox="1"/>
          <p:nvPr/>
        </p:nvSpPr>
        <p:spPr>
          <a:xfrm>
            <a:off x="910108" y="1162250"/>
            <a:ext cx="2456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92D050"/>
                </a:solidFill>
              </a:rPr>
              <a:t>What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 err="1">
                <a:solidFill>
                  <a:srgbClr val="92D050"/>
                </a:solidFill>
              </a:rPr>
              <a:t>if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 err="1">
                <a:solidFill>
                  <a:srgbClr val="92D050"/>
                </a:solidFill>
              </a:rPr>
              <a:t>voters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 err="1">
                <a:solidFill>
                  <a:srgbClr val="92D050"/>
                </a:solidFill>
              </a:rPr>
              <a:t>have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 err="1">
                <a:solidFill>
                  <a:srgbClr val="92D050"/>
                </a:solidFill>
              </a:rPr>
              <a:t>prices</a:t>
            </a:r>
            <a:r>
              <a:rPr lang="pl-PL" sz="2800" b="1" dirty="0">
                <a:solidFill>
                  <a:srgbClr val="92D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108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-1"/>
            <a:ext cx="4084972" cy="1186361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Borda</a:t>
            </a:r>
            <a:r>
              <a:rPr lang="pl-PL" dirty="0"/>
              <a:t>-$</a:t>
            </a:r>
            <a:r>
              <a:rPr lang="pl-PL" dirty="0" err="1"/>
              <a:t>Bribery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FPT for #</a:t>
            </a:r>
            <a:r>
              <a:rPr lang="pl-PL" dirty="0" err="1"/>
              <a:t>candidates</a:t>
            </a:r>
            <a:endParaRPr lang="pl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 (</a:t>
            </a:r>
            <a:r>
              <a:rPr lang="pl-PL" sz="1700" dirty="0" err="1"/>
              <a:t>voters</a:t>
            </a:r>
            <a:r>
              <a:rPr lang="pl-PL" sz="1700" dirty="0"/>
              <a:t> </a:t>
            </a:r>
            <a:r>
              <a:rPr lang="pl-PL" sz="1700" dirty="0" err="1"/>
              <a:t>have</a:t>
            </a:r>
            <a:r>
              <a:rPr lang="pl-PL" sz="1700" dirty="0"/>
              <a:t> 		</a:t>
            </a:r>
            <a:r>
              <a:rPr lang="pl-PL" sz="1700" dirty="0" err="1"/>
              <a:t>prices</a:t>
            </a:r>
            <a:r>
              <a:rPr lang="pl-PL" sz="1700" dirty="0"/>
              <a:t>)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/>
              <a:t>	B – </a:t>
            </a:r>
            <a:r>
              <a:rPr lang="pl-PL" sz="1700" dirty="0" err="1"/>
              <a:t>budget</a:t>
            </a:r>
            <a:r>
              <a:rPr lang="pl-PL" sz="1700" dirty="0"/>
              <a:t> 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</a:t>
            </a:r>
            <a:r>
              <a:rPr lang="pl-PL" sz="1700" dirty="0" err="1"/>
              <a:t>bribing</a:t>
            </a:r>
            <a:r>
              <a:rPr lang="pl-PL" sz="1700" dirty="0"/>
              <a:t> </a:t>
            </a:r>
            <a:r>
              <a:rPr lang="pl-PL" sz="1700" dirty="0" err="1"/>
              <a:t>voters</a:t>
            </a:r>
            <a:r>
              <a:rPr lang="pl-PL" sz="1700" dirty="0"/>
              <a:t> of </a:t>
            </a:r>
            <a:r>
              <a:rPr lang="pl-PL" sz="1700" dirty="0" err="1"/>
              <a:t>total</a:t>
            </a:r>
            <a:r>
              <a:rPr lang="pl-PL" sz="1700" dirty="0"/>
              <a:t> </a:t>
            </a:r>
            <a:r>
              <a:rPr lang="pl-PL" sz="1700" dirty="0" err="1"/>
              <a:t>cost</a:t>
            </a:r>
            <a:r>
              <a:rPr lang="pl-PL" sz="1700" dirty="0"/>
              <a:t> </a:t>
            </a:r>
            <a:r>
              <a:rPr lang="pl-PL" sz="1700" dirty="0" err="1"/>
              <a:t>at</a:t>
            </a:r>
            <a:r>
              <a:rPr lang="pl-PL" sz="1700" dirty="0"/>
              <a:t> most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E672-D736-4219-9275-C8CD89494B8B}"/>
                  </a:ext>
                </a:extLst>
              </p:cNvPr>
              <p:cNvSpPr txBox="1"/>
              <p:nvPr/>
            </p:nvSpPr>
            <p:spPr>
              <a:xfrm>
                <a:off x="404039" y="2270399"/>
                <a:ext cx="65449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pl-PL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!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all</a:t>
                </a:r>
                <a:r>
                  <a:rPr lang="pl-PL" dirty="0"/>
                  <a:t> </a:t>
                </a:r>
                <a:r>
                  <a:rPr lang="pl-PL" dirty="0" err="1"/>
                  <a:t>possible</a:t>
                </a:r>
                <a:r>
                  <a:rPr lang="pl-PL" dirty="0"/>
                  <a:t>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:r>
                  <a:rPr lang="pl-PL" dirty="0" err="1"/>
                  <a:t>orders</a:t>
                </a:r>
                <a:endParaRPr lang="pl-PL" dirty="0"/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	 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voters</a:t>
                </a:r>
                <a:r>
                  <a:rPr lang="pl-PL" dirty="0"/>
                  <a:t> with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are</a:t>
                </a:r>
                <a:r>
                  <a:rPr lang="pl-PL" dirty="0"/>
                  <a:t> </a:t>
                </a:r>
                <a:r>
                  <a:rPr lang="pl-PL" dirty="0" err="1"/>
                  <a:t>there</a:t>
                </a:r>
                <a:r>
                  <a:rPr lang="pl-PL" dirty="0"/>
                  <a:t>? (</a:t>
                </a:r>
                <a:r>
                  <a:rPr lang="pl-PL" dirty="0" err="1"/>
                  <a:t>const</a:t>
                </a:r>
                <a:r>
                  <a:rPr lang="pl-PL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pl-PL" dirty="0"/>
                  <a:t> 	 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votes</a:t>
                </a:r>
                <a:r>
                  <a:rPr lang="pl-PL" dirty="0"/>
                  <a:t> do we </a:t>
                </a:r>
                <a:r>
                  <a:rPr lang="pl-PL" dirty="0" err="1"/>
                  <a:t>move</a:t>
                </a:r>
                <a:r>
                  <a:rPr lang="pl-PL" dirty="0"/>
                  <a:t> from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𝑐𝑜𝑟𝑒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points</a:t>
                </a:r>
                <a:r>
                  <a:rPr lang="pl-PL" dirty="0"/>
                  <a:t> </a:t>
                </a:r>
                <a:r>
                  <a:rPr lang="pl-PL" dirty="0" err="1"/>
                  <a:t>candidate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gets</a:t>
                </a:r>
                <a:r>
                  <a:rPr lang="pl-PL" dirty="0"/>
                  <a:t> from </a:t>
                </a:r>
                <a:r>
                  <a:rPr lang="pl-PL" dirty="0" err="1"/>
                  <a:t>vote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?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E672-D736-4219-9275-C8CD89494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9" y="2270399"/>
                <a:ext cx="6544997" cy="1200329"/>
              </a:xfrm>
              <a:prstGeom prst="rect">
                <a:avLst/>
              </a:prstGeom>
              <a:blipFill>
                <a:blip r:embed="rId2"/>
                <a:stretch>
                  <a:fillRect t="-2538" r="-93" b="-71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23F4B-1F53-4ED4-A46F-A32E70BCF5BF}"/>
                  </a:ext>
                </a:extLst>
              </p:cNvPr>
              <p:cNvSpPr txBox="1"/>
              <p:nvPr/>
            </p:nvSpPr>
            <p:spPr>
              <a:xfrm>
                <a:off x="404038" y="3857046"/>
                <a:ext cx="8739961" cy="2746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/>
                  <a:t>Form ILP:</a:t>
                </a:r>
              </a:p>
              <a:p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pl-PL" dirty="0"/>
                  <a:t>  	     </a:t>
                </a:r>
                <a:r>
                  <a:rPr lang="pl-PL" dirty="0">
                    <a:sym typeface="Wingdings" panose="05000000000000000000" pitchFamily="2" charset="2"/>
                  </a:rPr>
                  <a:t> </a:t>
                </a:r>
                <a:r>
                  <a:rPr lang="pl-PL" dirty="0" err="1">
                    <a:sym typeface="Wingdings" panose="05000000000000000000" pitchFamily="2" charset="2"/>
                  </a:rPr>
                  <a:t>cannot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cheat</a:t>
                </a:r>
                <a:r>
                  <a:rPr lang="pl-PL" dirty="0">
                    <a:sym typeface="Wingdings" panose="05000000000000000000" pitchFamily="2" charset="2"/>
                  </a:rPr>
                  <a:t> </a:t>
                </a:r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  </a:t>
                </a:r>
                <a:r>
                  <a:rPr lang="pl-PL" dirty="0" err="1">
                    <a:sym typeface="Wingdings" panose="05000000000000000000" pitchFamily="2" charset="2"/>
                  </a:rPr>
                  <a:t>bribe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only</a:t>
                </a:r>
                <a:r>
                  <a:rPr lang="pl-PL" dirty="0">
                    <a:sym typeface="Wingdings" panose="05000000000000000000" pitchFamily="2" charset="2"/>
                  </a:rPr>
                  <a:t> as </a:t>
                </a:r>
                <a:r>
                  <a:rPr lang="pl-PL" dirty="0" err="1">
                    <a:sym typeface="Wingdings" panose="05000000000000000000" pitchFamily="2" charset="2"/>
                  </a:rPr>
                  <a:t>many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people</a:t>
                </a:r>
                <a:r>
                  <a:rPr lang="pl-PL" dirty="0">
                    <a:sym typeface="Wingdings" panose="05000000000000000000" pitchFamily="2" charset="2"/>
                  </a:rPr>
                  <a:t> as </a:t>
                </a:r>
                <a:r>
                  <a:rPr lang="pl-PL" dirty="0" err="1">
                    <a:sym typeface="Wingdings" panose="05000000000000000000" pitchFamily="2" charset="2"/>
                  </a:rPr>
                  <a:t>there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are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For </a:t>
                </a:r>
                <a:r>
                  <a:rPr lang="pl-PL" dirty="0" err="1">
                    <a:sym typeface="Wingdings" panose="05000000000000000000" pitchFamily="2" charset="2"/>
                  </a:rPr>
                  <a:t>each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cand</a:t>
                </a:r>
                <a:r>
                  <a:rPr lang="pl-PL" dirty="0">
                    <a:sym typeface="Wingdings" panose="05000000000000000000" pitchFamily="2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: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≤</m:t>
                        </m:r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𝑝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sz="1600" dirty="0">
                    <a:sym typeface="Wingdings" panose="05000000000000000000" pitchFamily="2" charset="2"/>
                  </a:rPr>
                  <a:t> p </a:t>
                </a:r>
                <a:r>
                  <a:rPr lang="pl-PL" sz="1600" dirty="0" err="1">
                    <a:sym typeface="Wingdings" panose="05000000000000000000" pitchFamily="2" charset="2"/>
                  </a:rPr>
                  <a:t>wins</a:t>
                </a:r>
                <a:r>
                  <a:rPr lang="pl-PL" sz="1600" dirty="0">
                    <a:sym typeface="Wingdings" panose="05000000000000000000" pitchFamily="2" charset="2"/>
                  </a:rPr>
                  <a:t> with </a:t>
                </a:r>
                <a:r>
                  <a:rPr lang="pl-PL" sz="1600" dirty="0" err="1">
                    <a:sym typeface="Wingdings" panose="05000000000000000000" pitchFamily="2" charset="2"/>
                  </a:rPr>
                  <a:t>everyone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		</a:t>
                </a:r>
                <a:r>
                  <a:rPr lang="pl-PL" sz="3200" b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Oopsie</a:t>
                </a:r>
                <a:r>
                  <a:rPr lang="pl-PL" sz="32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! </a:t>
                </a:r>
                <a:r>
                  <a:rPr lang="pl-PL" sz="2000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Need</a:t>
                </a:r>
                <a:r>
                  <a:rPr lang="pl-PL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to express a </a:t>
                </a:r>
                <a:r>
                  <a:rPr lang="pl-PL" sz="2000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nonlinear</a:t>
                </a:r>
                <a:r>
                  <a:rPr lang="pl-PL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pl-PL" sz="2000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function</a:t>
                </a:r>
                <a:endParaRPr lang="pl-PL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23F4B-1F53-4ED4-A46F-A32E70BCF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8" y="3857046"/>
                <a:ext cx="8739961" cy="2746008"/>
              </a:xfrm>
              <a:prstGeom prst="rect">
                <a:avLst/>
              </a:prstGeom>
              <a:blipFill>
                <a:blip r:embed="rId3"/>
                <a:stretch>
                  <a:fillRect l="-697" t="-1333" b="-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FC0B06-9625-4744-8EEE-D5B84F94457A}"/>
              </a:ext>
            </a:extLst>
          </p:cNvPr>
          <p:cNvSpPr txBox="1"/>
          <p:nvPr/>
        </p:nvSpPr>
        <p:spPr>
          <a:xfrm>
            <a:off x="918986" y="1162250"/>
            <a:ext cx="2456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92D050"/>
                </a:solidFill>
              </a:rPr>
              <a:t>What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 err="1">
                <a:solidFill>
                  <a:srgbClr val="92D050"/>
                </a:solidFill>
              </a:rPr>
              <a:t>if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 err="1">
                <a:solidFill>
                  <a:srgbClr val="92D050"/>
                </a:solidFill>
              </a:rPr>
              <a:t>voters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 err="1">
                <a:solidFill>
                  <a:srgbClr val="92D050"/>
                </a:solidFill>
              </a:rPr>
              <a:t>have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 err="1">
                <a:solidFill>
                  <a:srgbClr val="92D050"/>
                </a:solidFill>
              </a:rPr>
              <a:t>prices</a:t>
            </a:r>
            <a:r>
              <a:rPr lang="pl-PL" sz="2800" b="1" dirty="0">
                <a:solidFill>
                  <a:srgbClr val="92D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644545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735977-17D0-4227-B4F0-C25A178D51B1}"/>
              </a:ext>
            </a:extLst>
          </p:cNvPr>
          <p:cNvSpPr/>
          <p:nvPr/>
        </p:nvSpPr>
        <p:spPr>
          <a:xfrm>
            <a:off x="685798" y="1373693"/>
            <a:ext cx="3920328" cy="3998408"/>
          </a:xfrm>
          <a:custGeom>
            <a:avLst/>
            <a:gdLst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042459"/>
              <a:gd name="connsiteX1" fmla="*/ 4547420 w 4897774"/>
              <a:gd name="connsiteY1" fmla="*/ 2687188 h 4042459"/>
              <a:gd name="connsiteX2" fmla="*/ 4220849 w 4897774"/>
              <a:gd name="connsiteY2" fmla="*/ 303216 h 4042459"/>
              <a:gd name="connsiteX3" fmla="*/ 595906 w 4897774"/>
              <a:gd name="connsiteY3" fmla="*/ 450173 h 4042459"/>
              <a:gd name="connsiteX4" fmla="*/ 399963 w 4897774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382605"/>
              <a:gd name="connsiteY0" fmla="*/ 4042459 h 4042459"/>
              <a:gd name="connsiteX1" fmla="*/ 4292782 w 4382605"/>
              <a:gd name="connsiteY1" fmla="*/ 2687188 h 4042459"/>
              <a:gd name="connsiteX2" fmla="*/ 3966211 w 4382605"/>
              <a:gd name="connsiteY2" fmla="*/ 303216 h 4042459"/>
              <a:gd name="connsiteX3" fmla="*/ 341268 w 4382605"/>
              <a:gd name="connsiteY3" fmla="*/ 450173 h 4042459"/>
              <a:gd name="connsiteX4" fmla="*/ 145325 w 4382605"/>
              <a:gd name="connsiteY4" fmla="*/ 4042459 h 4042459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148005"/>
              <a:gd name="connsiteY0" fmla="*/ 3998408 h 3998408"/>
              <a:gd name="connsiteX1" fmla="*/ 4147457 w 4148005"/>
              <a:gd name="connsiteY1" fmla="*/ 2643137 h 3998408"/>
              <a:gd name="connsiteX2" fmla="*/ 3820886 w 4148005"/>
              <a:gd name="connsiteY2" fmla="*/ 259165 h 3998408"/>
              <a:gd name="connsiteX3" fmla="*/ 32657 w 4148005"/>
              <a:gd name="connsiteY3" fmla="*/ 504094 h 3998408"/>
              <a:gd name="connsiteX4" fmla="*/ 0 w 4148005"/>
              <a:gd name="connsiteY4" fmla="*/ 3998408 h 3998408"/>
              <a:gd name="connsiteX0" fmla="*/ 0 w 3920328"/>
              <a:gd name="connsiteY0" fmla="*/ 3998408 h 3998408"/>
              <a:gd name="connsiteX1" fmla="*/ 3918857 w 3920328"/>
              <a:gd name="connsiteY1" fmla="*/ 2724780 h 3998408"/>
              <a:gd name="connsiteX2" fmla="*/ 3820886 w 3920328"/>
              <a:gd name="connsiteY2" fmla="*/ 259165 h 3998408"/>
              <a:gd name="connsiteX3" fmla="*/ 32657 w 3920328"/>
              <a:gd name="connsiteY3" fmla="*/ 504094 h 3998408"/>
              <a:gd name="connsiteX4" fmla="*/ 0 w 3920328"/>
              <a:gd name="connsiteY4" fmla="*/ 3998408 h 399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0328" h="3998408">
                <a:moveTo>
                  <a:pt x="0" y="3998408"/>
                </a:moveTo>
                <a:cubicBezTo>
                  <a:pt x="772886" y="3734429"/>
                  <a:pt x="2955471" y="3070401"/>
                  <a:pt x="3918857" y="2724780"/>
                </a:cubicBezTo>
                <a:cubicBezTo>
                  <a:pt x="3935185" y="1807659"/>
                  <a:pt x="3810000" y="1089201"/>
                  <a:pt x="3820886" y="259165"/>
                </a:cubicBezTo>
                <a:cubicBezTo>
                  <a:pt x="3162300" y="-113671"/>
                  <a:pt x="669471" y="-127277"/>
                  <a:pt x="32657" y="504094"/>
                </a:cubicBezTo>
                <a:cubicBezTo>
                  <a:pt x="16329" y="1380393"/>
                  <a:pt x="10885" y="3299000"/>
                  <a:pt x="0" y="3998408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14000"/>
                </a:schemeClr>
              </a:gs>
              <a:gs pos="100000">
                <a:srgbClr val="FF0000">
                  <a:alpha val="14000"/>
                </a:srgb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DD2DF-2CB7-4FD2-BB3C-08FE7FC8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Encoding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of $</a:t>
            </a:r>
            <a:r>
              <a:rPr lang="pl-PL" dirty="0" err="1"/>
              <a:t>Bribing</a:t>
            </a:r>
            <a:r>
              <a:rPr lang="pl-PL" dirty="0"/>
              <a:t> </a:t>
            </a:r>
            <a:r>
              <a:rPr lang="pl-PL" i="1" dirty="0" err="1"/>
              <a:t>x</a:t>
            </a:r>
            <a:r>
              <a:rPr lang="pl-PL" i="1" baseline="-25000" dirty="0" err="1"/>
              <a:t>ij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i="1" dirty="0"/>
              <a:t>p</a:t>
            </a:r>
            <a:r>
              <a:rPr lang="pl-PL" i="1" baseline="-25000" dirty="0"/>
              <a:t>i</a:t>
            </a:r>
            <a:r>
              <a:rPr lang="pl-PL" dirty="0"/>
              <a:t> to </a:t>
            </a:r>
            <a:r>
              <a:rPr lang="pl-PL" i="1" dirty="0" err="1"/>
              <a:t>p</a:t>
            </a:r>
            <a:r>
              <a:rPr lang="pl-PL" i="1" baseline="-25000" dirty="0" err="1"/>
              <a:t>j</a:t>
            </a:r>
            <a:endParaRPr lang="pl-PL" i="1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ADC4DC-F62A-4987-8C68-4F6ABE9D11CE}"/>
              </a:ext>
            </a:extLst>
          </p:cNvPr>
          <p:cNvCxnSpPr/>
          <p:nvPr/>
        </p:nvCxnSpPr>
        <p:spPr>
          <a:xfrm flipV="1">
            <a:off x="685753" y="1827512"/>
            <a:ext cx="0" cy="3539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1BE4C1-B982-443D-9E5E-DAADDF21BB3C}"/>
              </a:ext>
            </a:extLst>
          </p:cNvPr>
          <p:cNvCxnSpPr/>
          <p:nvPr/>
        </p:nvCxnSpPr>
        <p:spPr>
          <a:xfrm>
            <a:off x="702687" y="5349646"/>
            <a:ext cx="45550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EFDB2C-4EAF-405D-81B5-57D4F25FE491}"/>
              </a:ext>
            </a:extLst>
          </p:cNvPr>
          <p:cNvCxnSpPr/>
          <p:nvPr/>
        </p:nvCxnSpPr>
        <p:spPr>
          <a:xfrm>
            <a:off x="212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E9A605-F705-4D60-9355-8FED26141903}"/>
              </a:ext>
            </a:extLst>
          </p:cNvPr>
          <p:cNvCxnSpPr/>
          <p:nvPr/>
        </p:nvCxnSpPr>
        <p:spPr>
          <a:xfrm>
            <a:off x="140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AD953F-7EE8-43BF-8378-475C4750546F}"/>
              </a:ext>
            </a:extLst>
          </p:cNvPr>
          <p:cNvCxnSpPr/>
          <p:nvPr/>
        </p:nvCxnSpPr>
        <p:spPr>
          <a:xfrm>
            <a:off x="284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61942-6233-4B05-8640-6F01B012C325}"/>
              </a:ext>
            </a:extLst>
          </p:cNvPr>
          <p:cNvCxnSpPr/>
          <p:nvPr/>
        </p:nvCxnSpPr>
        <p:spPr>
          <a:xfrm>
            <a:off x="356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B75F68-10DD-477D-8F4F-DCE872195DC9}"/>
              </a:ext>
            </a:extLst>
          </p:cNvPr>
          <p:cNvCxnSpPr/>
          <p:nvPr/>
        </p:nvCxnSpPr>
        <p:spPr>
          <a:xfrm>
            <a:off x="428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46CF52-9B4F-4EC0-9974-E9C3B5E066D0}"/>
              </a:ext>
            </a:extLst>
          </p:cNvPr>
          <p:cNvSpPr txBox="1"/>
          <p:nvPr/>
        </p:nvSpPr>
        <p:spPr>
          <a:xfrm>
            <a:off x="1253444" y="5483780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1            2           3            4           5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716374-5F4A-42E7-BDC0-05E3B381BDA1}"/>
              </a:ext>
            </a:extLst>
          </p:cNvPr>
          <p:cNvCxnSpPr>
            <a:cxnSpLocks/>
          </p:cNvCxnSpPr>
          <p:nvPr/>
        </p:nvCxnSpPr>
        <p:spPr>
          <a:xfrm>
            <a:off x="1404287" y="5119353"/>
            <a:ext cx="0" cy="228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9B862E-317B-4A10-8895-25CA74C562DE}"/>
              </a:ext>
            </a:extLst>
          </p:cNvPr>
          <p:cNvCxnSpPr>
            <a:cxnSpLocks/>
          </p:cNvCxnSpPr>
          <p:nvPr/>
        </p:nvCxnSpPr>
        <p:spPr>
          <a:xfrm>
            <a:off x="2124287" y="4756364"/>
            <a:ext cx="0" cy="5919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42086-7007-4DF3-A235-B0269C28FC3D}"/>
              </a:ext>
            </a:extLst>
          </p:cNvPr>
          <p:cNvCxnSpPr>
            <a:cxnSpLocks/>
          </p:cNvCxnSpPr>
          <p:nvPr/>
        </p:nvCxnSpPr>
        <p:spPr>
          <a:xfrm flipH="1">
            <a:off x="2844287" y="4238204"/>
            <a:ext cx="10717" cy="1110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81B4B3-465D-4866-9C4E-ABD8CF92F169}"/>
              </a:ext>
            </a:extLst>
          </p:cNvPr>
          <p:cNvCxnSpPr>
            <a:cxnSpLocks/>
          </p:cNvCxnSpPr>
          <p:nvPr/>
        </p:nvCxnSpPr>
        <p:spPr>
          <a:xfrm flipH="1">
            <a:off x="3569645" y="3224051"/>
            <a:ext cx="5358" cy="2124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6921E9-9A61-43D0-B1B9-98CCC9BB35AA}"/>
              </a:ext>
            </a:extLst>
          </p:cNvPr>
          <p:cNvCxnSpPr>
            <a:cxnSpLocks/>
          </p:cNvCxnSpPr>
          <p:nvPr/>
        </p:nvCxnSpPr>
        <p:spPr>
          <a:xfrm>
            <a:off x="4286965" y="1700051"/>
            <a:ext cx="0" cy="3648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063D63-22F8-4E84-8B8D-4AD6B530D2EA}"/>
              </a:ext>
            </a:extLst>
          </p:cNvPr>
          <p:cNvSpPr txBox="1"/>
          <p:nvPr/>
        </p:nvSpPr>
        <p:spPr>
          <a:xfrm>
            <a:off x="4645548" y="5483780"/>
            <a:ext cx="250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bribed</a:t>
            </a:r>
            <a:endParaRPr lang="pl-PL" dirty="0"/>
          </a:p>
          <a:p>
            <a:r>
              <a:rPr lang="pl-PL" dirty="0"/>
              <a:t>(</a:t>
            </a:r>
            <a:r>
              <a:rPr lang="pl-PL" dirty="0" err="1"/>
              <a:t>bribe</a:t>
            </a:r>
            <a:r>
              <a:rPr lang="pl-PL" dirty="0"/>
              <a:t> </a:t>
            </a:r>
            <a:r>
              <a:rPr lang="pl-PL" dirty="0" err="1"/>
              <a:t>cheapest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F65372-04BA-4A41-AD1E-D134684D6362}"/>
              </a:ext>
            </a:extLst>
          </p:cNvPr>
          <p:cNvSpPr txBox="1"/>
          <p:nvPr/>
        </p:nvSpPr>
        <p:spPr>
          <a:xfrm rot="16200000">
            <a:off x="83443" y="3336421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Cost</a:t>
            </a:r>
            <a:endParaRPr lang="pl-PL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47A526-C793-45DB-9D15-66E637F99FD9}"/>
              </a:ext>
            </a:extLst>
          </p:cNvPr>
          <p:cNvCxnSpPr/>
          <p:nvPr/>
        </p:nvCxnSpPr>
        <p:spPr>
          <a:xfrm flipV="1">
            <a:off x="702687" y="3818124"/>
            <a:ext cx="4767385" cy="15301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/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/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cost</a:t>
                </a:r>
                <a:r>
                  <a:rPr lang="pl-PL" dirty="0"/>
                  <a:t> of </a:t>
                </a:r>
                <a:r>
                  <a:rPr lang="pl-PL" dirty="0" err="1"/>
                  <a:t>bribing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l-PL" baseline="-2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/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7B13B4-53A3-4E62-B901-790ECFDC11A8}"/>
                  </a:ext>
                </a:extLst>
              </p:cNvPr>
              <p:cNvSpPr txBox="1"/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7B13B4-53A3-4E62-B901-790ECFDC1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7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27" grpId="0"/>
      <p:bldP spid="28" grpId="0"/>
      <p:bldP spid="52" grpId="0"/>
      <p:bldP spid="32" grpId="0"/>
      <p:bldP spid="33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735977-17D0-4227-B4F0-C25A178D51B1}"/>
              </a:ext>
            </a:extLst>
          </p:cNvPr>
          <p:cNvSpPr/>
          <p:nvPr/>
        </p:nvSpPr>
        <p:spPr>
          <a:xfrm>
            <a:off x="685797" y="1373693"/>
            <a:ext cx="3907043" cy="3998408"/>
          </a:xfrm>
          <a:custGeom>
            <a:avLst/>
            <a:gdLst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042459"/>
              <a:gd name="connsiteX1" fmla="*/ 4547420 w 4897774"/>
              <a:gd name="connsiteY1" fmla="*/ 2687188 h 4042459"/>
              <a:gd name="connsiteX2" fmla="*/ 4220849 w 4897774"/>
              <a:gd name="connsiteY2" fmla="*/ 303216 h 4042459"/>
              <a:gd name="connsiteX3" fmla="*/ 595906 w 4897774"/>
              <a:gd name="connsiteY3" fmla="*/ 450173 h 4042459"/>
              <a:gd name="connsiteX4" fmla="*/ 399963 w 4897774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382605"/>
              <a:gd name="connsiteY0" fmla="*/ 4042459 h 4042459"/>
              <a:gd name="connsiteX1" fmla="*/ 4292782 w 4382605"/>
              <a:gd name="connsiteY1" fmla="*/ 2687188 h 4042459"/>
              <a:gd name="connsiteX2" fmla="*/ 3966211 w 4382605"/>
              <a:gd name="connsiteY2" fmla="*/ 303216 h 4042459"/>
              <a:gd name="connsiteX3" fmla="*/ 341268 w 4382605"/>
              <a:gd name="connsiteY3" fmla="*/ 450173 h 4042459"/>
              <a:gd name="connsiteX4" fmla="*/ 145325 w 4382605"/>
              <a:gd name="connsiteY4" fmla="*/ 4042459 h 4042459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148005"/>
              <a:gd name="connsiteY0" fmla="*/ 3998408 h 3998408"/>
              <a:gd name="connsiteX1" fmla="*/ 4147457 w 4148005"/>
              <a:gd name="connsiteY1" fmla="*/ 2643137 h 3998408"/>
              <a:gd name="connsiteX2" fmla="*/ 3820886 w 4148005"/>
              <a:gd name="connsiteY2" fmla="*/ 259165 h 3998408"/>
              <a:gd name="connsiteX3" fmla="*/ 32657 w 4148005"/>
              <a:gd name="connsiteY3" fmla="*/ 504094 h 3998408"/>
              <a:gd name="connsiteX4" fmla="*/ 0 w 4148005"/>
              <a:gd name="connsiteY4" fmla="*/ 3998408 h 3998408"/>
              <a:gd name="connsiteX0" fmla="*/ 0 w 3920328"/>
              <a:gd name="connsiteY0" fmla="*/ 3998408 h 3998408"/>
              <a:gd name="connsiteX1" fmla="*/ 3918857 w 3920328"/>
              <a:gd name="connsiteY1" fmla="*/ 2724780 h 3998408"/>
              <a:gd name="connsiteX2" fmla="*/ 3820886 w 3920328"/>
              <a:gd name="connsiteY2" fmla="*/ 259165 h 3998408"/>
              <a:gd name="connsiteX3" fmla="*/ 32657 w 3920328"/>
              <a:gd name="connsiteY3" fmla="*/ 504094 h 3998408"/>
              <a:gd name="connsiteX4" fmla="*/ 0 w 3920328"/>
              <a:gd name="connsiteY4" fmla="*/ 3998408 h 3998408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07043"/>
              <a:gd name="connsiteY0" fmla="*/ 3998408 h 4223995"/>
              <a:gd name="connsiteX1" fmla="*/ 728135 w 3907043"/>
              <a:gd name="connsiteY1" fmla="*/ 3748640 h 4223995"/>
              <a:gd name="connsiteX2" fmla="*/ 3905410 w 3907043"/>
              <a:gd name="connsiteY2" fmla="*/ 2267580 h 4223995"/>
              <a:gd name="connsiteX3" fmla="*/ 3820886 w 3907043"/>
              <a:gd name="connsiteY3" fmla="*/ 259165 h 4223995"/>
              <a:gd name="connsiteX4" fmla="*/ 32657 w 3907043"/>
              <a:gd name="connsiteY4" fmla="*/ 504094 h 4223995"/>
              <a:gd name="connsiteX5" fmla="*/ 0 w 3907043"/>
              <a:gd name="connsiteY5" fmla="*/ 3998408 h 4223995"/>
              <a:gd name="connsiteX0" fmla="*/ 0 w 3907043"/>
              <a:gd name="connsiteY0" fmla="*/ 3998408 h 4223995"/>
              <a:gd name="connsiteX1" fmla="*/ 728135 w 3907043"/>
              <a:gd name="connsiteY1" fmla="*/ 3748640 h 4223995"/>
              <a:gd name="connsiteX2" fmla="*/ 3905410 w 3907043"/>
              <a:gd name="connsiteY2" fmla="*/ 2267580 h 4223995"/>
              <a:gd name="connsiteX3" fmla="*/ 3820886 w 3907043"/>
              <a:gd name="connsiteY3" fmla="*/ 259165 h 4223995"/>
              <a:gd name="connsiteX4" fmla="*/ 32657 w 3907043"/>
              <a:gd name="connsiteY4" fmla="*/ 504094 h 4223995"/>
              <a:gd name="connsiteX5" fmla="*/ 0 w 3907043"/>
              <a:gd name="connsiteY5" fmla="*/ 3998408 h 4223995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3905410 w 3907043"/>
              <a:gd name="connsiteY2" fmla="*/ 2267580 h 3998408"/>
              <a:gd name="connsiteX3" fmla="*/ 3820886 w 3907043"/>
              <a:gd name="connsiteY3" fmla="*/ 259165 h 3998408"/>
              <a:gd name="connsiteX4" fmla="*/ 32657 w 3907043"/>
              <a:gd name="connsiteY4" fmla="*/ 504094 h 3998408"/>
              <a:gd name="connsiteX5" fmla="*/ 0 w 3907043"/>
              <a:gd name="connsiteY5" fmla="*/ 3998408 h 399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043" h="3998408">
                <a:moveTo>
                  <a:pt x="0" y="3998408"/>
                </a:moveTo>
                <a:cubicBezTo>
                  <a:pt x="431212" y="3842035"/>
                  <a:pt x="74992" y="3960911"/>
                  <a:pt x="728135" y="3748640"/>
                </a:cubicBezTo>
                <a:cubicBezTo>
                  <a:pt x="1355878" y="3443236"/>
                  <a:pt x="3167369" y="2609229"/>
                  <a:pt x="3905410" y="2267580"/>
                </a:cubicBezTo>
                <a:cubicBezTo>
                  <a:pt x="3921738" y="1350459"/>
                  <a:pt x="3810000" y="1089201"/>
                  <a:pt x="3820886" y="259165"/>
                </a:cubicBezTo>
                <a:cubicBezTo>
                  <a:pt x="3162300" y="-113671"/>
                  <a:pt x="669471" y="-127277"/>
                  <a:pt x="32657" y="504094"/>
                </a:cubicBezTo>
                <a:cubicBezTo>
                  <a:pt x="16329" y="1380393"/>
                  <a:pt x="10885" y="3299000"/>
                  <a:pt x="0" y="3998408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14000"/>
                </a:schemeClr>
              </a:gs>
              <a:gs pos="100000">
                <a:srgbClr val="FF0000">
                  <a:alpha val="14000"/>
                </a:srgb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DD2DF-2CB7-4FD2-BB3C-08FE7FC8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Encoding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of $</a:t>
            </a:r>
            <a:r>
              <a:rPr lang="pl-PL" dirty="0" err="1"/>
              <a:t>Bribing</a:t>
            </a:r>
            <a:r>
              <a:rPr lang="pl-PL" dirty="0"/>
              <a:t> </a:t>
            </a:r>
            <a:r>
              <a:rPr lang="pl-PL" i="1" dirty="0" err="1"/>
              <a:t>x</a:t>
            </a:r>
            <a:r>
              <a:rPr lang="pl-PL" i="1" baseline="-25000" dirty="0" err="1"/>
              <a:t>ij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i="1" dirty="0"/>
              <a:t>p</a:t>
            </a:r>
            <a:r>
              <a:rPr lang="pl-PL" i="1" baseline="-25000" dirty="0"/>
              <a:t>i</a:t>
            </a:r>
            <a:r>
              <a:rPr lang="pl-PL" dirty="0"/>
              <a:t> to </a:t>
            </a:r>
            <a:r>
              <a:rPr lang="pl-PL" i="1" dirty="0" err="1"/>
              <a:t>p</a:t>
            </a:r>
            <a:r>
              <a:rPr lang="pl-PL" i="1" baseline="-25000" dirty="0" err="1"/>
              <a:t>j</a:t>
            </a:r>
            <a:endParaRPr lang="pl-PL" i="1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ADC4DC-F62A-4987-8C68-4F6ABE9D11CE}"/>
              </a:ext>
            </a:extLst>
          </p:cNvPr>
          <p:cNvCxnSpPr/>
          <p:nvPr/>
        </p:nvCxnSpPr>
        <p:spPr>
          <a:xfrm flipV="1">
            <a:off x="685753" y="1827512"/>
            <a:ext cx="0" cy="3539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1BE4C1-B982-443D-9E5E-DAADDF21BB3C}"/>
              </a:ext>
            </a:extLst>
          </p:cNvPr>
          <p:cNvCxnSpPr/>
          <p:nvPr/>
        </p:nvCxnSpPr>
        <p:spPr>
          <a:xfrm>
            <a:off x="702687" y="5349646"/>
            <a:ext cx="45550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EFDB2C-4EAF-405D-81B5-57D4F25FE491}"/>
              </a:ext>
            </a:extLst>
          </p:cNvPr>
          <p:cNvCxnSpPr/>
          <p:nvPr/>
        </p:nvCxnSpPr>
        <p:spPr>
          <a:xfrm>
            <a:off x="212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E9A605-F705-4D60-9355-8FED26141903}"/>
              </a:ext>
            </a:extLst>
          </p:cNvPr>
          <p:cNvCxnSpPr/>
          <p:nvPr/>
        </p:nvCxnSpPr>
        <p:spPr>
          <a:xfrm>
            <a:off x="140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AD953F-7EE8-43BF-8378-475C4750546F}"/>
              </a:ext>
            </a:extLst>
          </p:cNvPr>
          <p:cNvCxnSpPr/>
          <p:nvPr/>
        </p:nvCxnSpPr>
        <p:spPr>
          <a:xfrm>
            <a:off x="284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61942-6233-4B05-8640-6F01B012C325}"/>
              </a:ext>
            </a:extLst>
          </p:cNvPr>
          <p:cNvCxnSpPr/>
          <p:nvPr/>
        </p:nvCxnSpPr>
        <p:spPr>
          <a:xfrm>
            <a:off x="356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B75F68-10DD-477D-8F4F-DCE872195DC9}"/>
              </a:ext>
            </a:extLst>
          </p:cNvPr>
          <p:cNvCxnSpPr/>
          <p:nvPr/>
        </p:nvCxnSpPr>
        <p:spPr>
          <a:xfrm>
            <a:off x="428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46CF52-9B4F-4EC0-9974-E9C3B5E066D0}"/>
              </a:ext>
            </a:extLst>
          </p:cNvPr>
          <p:cNvSpPr txBox="1"/>
          <p:nvPr/>
        </p:nvSpPr>
        <p:spPr>
          <a:xfrm>
            <a:off x="1253444" y="5483780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1            2           3            4           5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716374-5F4A-42E7-BDC0-05E3B381BDA1}"/>
              </a:ext>
            </a:extLst>
          </p:cNvPr>
          <p:cNvCxnSpPr>
            <a:cxnSpLocks/>
          </p:cNvCxnSpPr>
          <p:nvPr/>
        </p:nvCxnSpPr>
        <p:spPr>
          <a:xfrm>
            <a:off x="1404287" y="5119353"/>
            <a:ext cx="0" cy="228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9B862E-317B-4A10-8895-25CA74C562DE}"/>
              </a:ext>
            </a:extLst>
          </p:cNvPr>
          <p:cNvCxnSpPr>
            <a:cxnSpLocks/>
          </p:cNvCxnSpPr>
          <p:nvPr/>
        </p:nvCxnSpPr>
        <p:spPr>
          <a:xfrm>
            <a:off x="2124287" y="4756364"/>
            <a:ext cx="0" cy="5919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42086-7007-4DF3-A235-B0269C28FC3D}"/>
              </a:ext>
            </a:extLst>
          </p:cNvPr>
          <p:cNvCxnSpPr>
            <a:cxnSpLocks/>
          </p:cNvCxnSpPr>
          <p:nvPr/>
        </p:nvCxnSpPr>
        <p:spPr>
          <a:xfrm flipH="1">
            <a:off x="2844287" y="4238204"/>
            <a:ext cx="10717" cy="1110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81B4B3-465D-4866-9C4E-ABD8CF92F169}"/>
              </a:ext>
            </a:extLst>
          </p:cNvPr>
          <p:cNvCxnSpPr>
            <a:cxnSpLocks/>
          </p:cNvCxnSpPr>
          <p:nvPr/>
        </p:nvCxnSpPr>
        <p:spPr>
          <a:xfrm flipH="1">
            <a:off x="3569645" y="3224051"/>
            <a:ext cx="5358" cy="2124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6921E9-9A61-43D0-B1B9-98CCC9BB35AA}"/>
              </a:ext>
            </a:extLst>
          </p:cNvPr>
          <p:cNvCxnSpPr>
            <a:cxnSpLocks/>
          </p:cNvCxnSpPr>
          <p:nvPr/>
        </p:nvCxnSpPr>
        <p:spPr>
          <a:xfrm>
            <a:off x="4286965" y="1700051"/>
            <a:ext cx="0" cy="3648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063D63-22F8-4E84-8B8D-4AD6B530D2EA}"/>
              </a:ext>
            </a:extLst>
          </p:cNvPr>
          <p:cNvSpPr txBox="1"/>
          <p:nvPr/>
        </p:nvSpPr>
        <p:spPr>
          <a:xfrm>
            <a:off x="4645548" y="5483780"/>
            <a:ext cx="250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bribed</a:t>
            </a:r>
            <a:endParaRPr lang="pl-PL" dirty="0"/>
          </a:p>
          <a:p>
            <a:r>
              <a:rPr lang="pl-PL" dirty="0"/>
              <a:t>(</a:t>
            </a:r>
            <a:r>
              <a:rPr lang="pl-PL" dirty="0" err="1"/>
              <a:t>bribe</a:t>
            </a:r>
            <a:r>
              <a:rPr lang="pl-PL" dirty="0"/>
              <a:t> </a:t>
            </a:r>
            <a:r>
              <a:rPr lang="pl-PL" dirty="0" err="1"/>
              <a:t>cheapest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F65372-04BA-4A41-AD1E-D134684D6362}"/>
              </a:ext>
            </a:extLst>
          </p:cNvPr>
          <p:cNvSpPr txBox="1"/>
          <p:nvPr/>
        </p:nvSpPr>
        <p:spPr>
          <a:xfrm rot="16200000">
            <a:off x="83443" y="3336421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Cost</a:t>
            </a:r>
            <a:endParaRPr lang="pl-PL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47A526-C793-45DB-9D15-66E637F99FD9}"/>
              </a:ext>
            </a:extLst>
          </p:cNvPr>
          <p:cNvCxnSpPr/>
          <p:nvPr/>
        </p:nvCxnSpPr>
        <p:spPr>
          <a:xfrm flipV="1">
            <a:off x="702687" y="3818124"/>
            <a:ext cx="4767385" cy="15301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/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/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cost</a:t>
                </a:r>
                <a:r>
                  <a:rPr lang="pl-PL" dirty="0"/>
                  <a:t> of </a:t>
                </a:r>
                <a:r>
                  <a:rPr lang="pl-PL" dirty="0" err="1"/>
                  <a:t>bribing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l-PL" baseline="-2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/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28FA5E-DD2F-4D58-A25B-ADA0D4561894}"/>
              </a:ext>
            </a:extLst>
          </p:cNvPr>
          <p:cNvCxnSpPr>
            <a:cxnSpLocks/>
          </p:cNvCxnSpPr>
          <p:nvPr/>
        </p:nvCxnSpPr>
        <p:spPr>
          <a:xfrm flipV="1">
            <a:off x="702687" y="3222718"/>
            <a:ext cx="4767385" cy="22287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B228B6-9477-4EEB-8207-4F38E949EF97}"/>
                  </a:ext>
                </a:extLst>
              </p:cNvPr>
              <p:cNvSpPr txBox="1"/>
              <p:nvPr/>
            </p:nvSpPr>
            <p:spPr>
              <a:xfrm>
                <a:off x="4868311" y="3364118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B228B6-9477-4EEB-8207-4F38E949E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311" y="3364118"/>
                <a:ext cx="1219308" cy="40011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DDFC8-3A69-4B37-91B1-CC0048EA9CB0}"/>
                  </a:ext>
                </a:extLst>
              </p:cNvPr>
              <p:cNvSpPr txBox="1"/>
              <p:nvPr/>
            </p:nvSpPr>
            <p:spPr>
              <a:xfrm>
                <a:off x="6685836" y="2378022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DDFC8-3A69-4B37-91B1-CC0048EA9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6" y="2378022"/>
                <a:ext cx="1309333" cy="391646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4AF869-E463-460D-8FED-BB322CA8E80E}"/>
                  </a:ext>
                </a:extLst>
              </p:cNvPr>
              <p:cNvSpPr txBox="1"/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4AF869-E463-460D-8FED-BB322CA8E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37729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735977-17D0-4227-B4F0-C25A178D51B1}"/>
              </a:ext>
            </a:extLst>
          </p:cNvPr>
          <p:cNvSpPr/>
          <p:nvPr/>
        </p:nvSpPr>
        <p:spPr>
          <a:xfrm>
            <a:off x="685797" y="1373693"/>
            <a:ext cx="3836346" cy="3998408"/>
          </a:xfrm>
          <a:custGeom>
            <a:avLst/>
            <a:gdLst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042459"/>
              <a:gd name="connsiteX1" fmla="*/ 4547420 w 4897774"/>
              <a:gd name="connsiteY1" fmla="*/ 2687188 h 4042459"/>
              <a:gd name="connsiteX2" fmla="*/ 4220849 w 4897774"/>
              <a:gd name="connsiteY2" fmla="*/ 303216 h 4042459"/>
              <a:gd name="connsiteX3" fmla="*/ 595906 w 4897774"/>
              <a:gd name="connsiteY3" fmla="*/ 450173 h 4042459"/>
              <a:gd name="connsiteX4" fmla="*/ 399963 w 4897774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382605"/>
              <a:gd name="connsiteY0" fmla="*/ 4042459 h 4042459"/>
              <a:gd name="connsiteX1" fmla="*/ 4292782 w 4382605"/>
              <a:gd name="connsiteY1" fmla="*/ 2687188 h 4042459"/>
              <a:gd name="connsiteX2" fmla="*/ 3966211 w 4382605"/>
              <a:gd name="connsiteY2" fmla="*/ 303216 h 4042459"/>
              <a:gd name="connsiteX3" fmla="*/ 341268 w 4382605"/>
              <a:gd name="connsiteY3" fmla="*/ 450173 h 4042459"/>
              <a:gd name="connsiteX4" fmla="*/ 145325 w 4382605"/>
              <a:gd name="connsiteY4" fmla="*/ 4042459 h 4042459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148005"/>
              <a:gd name="connsiteY0" fmla="*/ 3998408 h 3998408"/>
              <a:gd name="connsiteX1" fmla="*/ 4147457 w 4148005"/>
              <a:gd name="connsiteY1" fmla="*/ 2643137 h 3998408"/>
              <a:gd name="connsiteX2" fmla="*/ 3820886 w 4148005"/>
              <a:gd name="connsiteY2" fmla="*/ 259165 h 3998408"/>
              <a:gd name="connsiteX3" fmla="*/ 32657 w 4148005"/>
              <a:gd name="connsiteY3" fmla="*/ 504094 h 3998408"/>
              <a:gd name="connsiteX4" fmla="*/ 0 w 4148005"/>
              <a:gd name="connsiteY4" fmla="*/ 3998408 h 3998408"/>
              <a:gd name="connsiteX0" fmla="*/ 0 w 3920328"/>
              <a:gd name="connsiteY0" fmla="*/ 3998408 h 3998408"/>
              <a:gd name="connsiteX1" fmla="*/ 3918857 w 3920328"/>
              <a:gd name="connsiteY1" fmla="*/ 2724780 h 3998408"/>
              <a:gd name="connsiteX2" fmla="*/ 3820886 w 3920328"/>
              <a:gd name="connsiteY2" fmla="*/ 259165 h 3998408"/>
              <a:gd name="connsiteX3" fmla="*/ 32657 w 3920328"/>
              <a:gd name="connsiteY3" fmla="*/ 504094 h 3998408"/>
              <a:gd name="connsiteX4" fmla="*/ 0 w 3920328"/>
              <a:gd name="connsiteY4" fmla="*/ 3998408 h 3998408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07043"/>
              <a:gd name="connsiteY0" fmla="*/ 3998408 h 4223995"/>
              <a:gd name="connsiteX1" fmla="*/ 728135 w 3907043"/>
              <a:gd name="connsiteY1" fmla="*/ 3748640 h 4223995"/>
              <a:gd name="connsiteX2" fmla="*/ 3905410 w 3907043"/>
              <a:gd name="connsiteY2" fmla="*/ 2267580 h 4223995"/>
              <a:gd name="connsiteX3" fmla="*/ 3820886 w 3907043"/>
              <a:gd name="connsiteY3" fmla="*/ 259165 h 4223995"/>
              <a:gd name="connsiteX4" fmla="*/ 32657 w 3907043"/>
              <a:gd name="connsiteY4" fmla="*/ 504094 h 4223995"/>
              <a:gd name="connsiteX5" fmla="*/ 0 w 3907043"/>
              <a:gd name="connsiteY5" fmla="*/ 3998408 h 4223995"/>
              <a:gd name="connsiteX0" fmla="*/ 0 w 3907043"/>
              <a:gd name="connsiteY0" fmla="*/ 3998408 h 4223995"/>
              <a:gd name="connsiteX1" fmla="*/ 728135 w 3907043"/>
              <a:gd name="connsiteY1" fmla="*/ 3748640 h 4223995"/>
              <a:gd name="connsiteX2" fmla="*/ 3905410 w 3907043"/>
              <a:gd name="connsiteY2" fmla="*/ 2267580 h 4223995"/>
              <a:gd name="connsiteX3" fmla="*/ 3820886 w 3907043"/>
              <a:gd name="connsiteY3" fmla="*/ 259165 h 4223995"/>
              <a:gd name="connsiteX4" fmla="*/ 32657 w 3907043"/>
              <a:gd name="connsiteY4" fmla="*/ 504094 h 4223995"/>
              <a:gd name="connsiteX5" fmla="*/ 0 w 3907043"/>
              <a:gd name="connsiteY5" fmla="*/ 3998408 h 4223995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3905410 w 3907043"/>
              <a:gd name="connsiteY2" fmla="*/ 2267580 h 3998408"/>
              <a:gd name="connsiteX3" fmla="*/ 3820886 w 3907043"/>
              <a:gd name="connsiteY3" fmla="*/ 259165 h 3998408"/>
              <a:gd name="connsiteX4" fmla="*/ 32657 w 3907043"/>
              <a:gd name="connsiteY4" fmla="*/ 504094 h 3998408"/>
              <a:gd name="connsiteX5" fmla="*/ 0 w 3907043"/>
              <a:gd name="connsiteY5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2185419 w 3836346"/>
              <a:gd name="connsiteY2" fmla="*/ 2887411 h 3998408"/>
              <a:gd name="connsiteX3" fmla="*/ 3832258 w 3836346"/>
              <a:gd name="connsiteY3" fmla="*/ 1718940 h 3998408"/>
              <a:gd name="connsiteX4" fmla="*/ 3820886 w 3836346"/>
              <a:gd name="connsiteY4" fmla="*/ 259165 h 3998408"/>
              <a:gd name="connsiteX5" fmla="*/ 32657 w 3836346"/>
              <a:gd name="connsiteY5" fmla="*/ 504094 h 3998408"/>
              <a:gd name="connsiteX6" fmla="*/ 0 w 3836346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2185419 w 3836346"/>
              <a:gd name="connsiteY2" fmla="*/ 2887411 h 3998408"/>
              <a:gd name="connsiteX3" fmla="*/ 3832258 w 3836346"/>
              <a:gd name="connsiteY3" fmla="*/ 1718940 h 3998408"/>
              <a:gd name="connsiteX4" fmla="*/ 3820886 w 3836346"/>
              <a:gd name="connsiteY4" fmla="*/ 259165 h 3998408"/>
              <a:gd name="connsiteX5" fmla="*/ 32657 w 3836346"/>
              <a:gd name="connsiteY5" fmla="*/ 504094 h 3998408"/>
              <a:gd name="connsiteX6" fmla="*/ 0 w 3836346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1444217 w 3836346"/>
              <a:gd name="connsiteY2" fmla="*/ 3402702 h 3998408"/>
              <a:gd name="connsiteX3" fmla="*/ 2185419 w 3836346"/>
              <a:gd name="connsiteY3" fmla="*/ 2887411 h 3998408"/>
              <a:gd name="connsiteX4" fmla="*/ 3832258 w 3836346"/>
              <a:gd name="connsiteY4" fmla="*/ 1718940 h 3998408"/>
              <a:gd name="connsiteX5" fmla="*/ 3820886 w 3836346"/>
              <a:gd name="connsiteY5" fmla="*/ 259165 h 3998408"/>
              <a:gd name="connsiteX6" fmla="*/ 32657 w 3836346"/>
              <a:gd name="connsiteY6" fmla="*/ 504094 h 3998408"/>
              <a:gd name="connsiteX7" fmla="*/ 0 w 3836346"/>
              <a:gd name="connsiteY7" fmla="*/ 3998408 h 399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346" h="3998408">
                <a:moveTo>
                  <a:pt x="0" y="3998408"/>
                </a:moveTo>
                <a:cubicBezTo>
                  <a:pt x="431212" y="3842035"/>
                  <a:pt x="74992" y="3960911"/>
                  <a:pt x="728135" y="3748640"/>
                </a:cubicBezTo>
                <a:cubicBezTo>
                  <a:pt x="967045" y="3644873"/>
                  <a:pt x="1201336" y="3546240"/>
                  <a:pt x="1444217" y="3402702"/>
                </a:cubicBezTo>
                <a:cubicBezTo>
                  <a:pt x="1687098" y="3259164"/>
                  <a:pt x="1785619" y="3163556"/>
                  <a:pt x="2185419" y="2887411"/>
                </a:cubicBezTo>
                <a:cubicBezTo>
                  <a:pt x="2714965" y="2494264"/>
                  <a:pt x="2992752" y="2278901"/>
                  <a:pt x="3832258" y="1718940"/>
                </a:cubicBezTo>
                <a:cubicBezTo>
                  <a:pt x="3848586" y="801819"/>
                  <a:pt x="3810000" y="1089201"/>
                  <a:pt x="3820886" y="259165"/>
                </a:cubicBezTo>
                <a:cubicBezTo>
                  <a:pt x="3162300" y="-113671"/>
                  <a:pt x="669471" y="-127277"/>
                  <a:pt x="32657" y="504094"/>
                </a:cubicBezTo>
                <a:cubicBezTo>
                  <a:pt x="16329" y="1380393"/>
                  <a:pt x="10885" y="3299000"/>
                  <a:pt x="0" y="3998408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14000"/>
                </a:schemeClr>
              </a:gs>
              <a:gs pos="100000">
                <a:srgbClr val="FF0000">
                  <a:alpha val="14000"/>
                </a:srgb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DD2DF-2CB7-4FD2-BB3C-08FE7FC8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Encoding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of $</a:t>
            </a:r>
            <a:r>
              <a:rPr lang="pl-PL" dirty="0" err="1"/>
              <a:t>Bribing</a:t>
            </a:r>
            <a:r>
              <a:rPr lang="pl-PL" dirty="0"/>
              <a:t> </a:t>
            </a:r>
            <a:r>
              <a:rPr lang="pl-PL" i="1" dirty="0" err="1"/>
              <a:t>x</a:t>
            </a:r>
            <a:r>
              <a:rPr lang="pl-PL" i="1" baseline="-25000" dirty="0" err="1"/>
              <a:t>ij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i="1" dirty="0"/>
              <a:t>p</a:t>
            </a:r>
            <a:r>
              <a:rPr lang="pl-PL" i="1" baseline="-25000" dirty="0"/>
              <a:t>i</a:t>
            </a:r>
            <a:r>
              <a:rPr lang="pl-PL" dirty="0"/>
              <a:t> to </a:t>
            </a:r>
            <a:r>
              <a:rPr lang="pl-PL" i="1" dirty="0" err="1"/>
              <a:t>p</a:t>
            </a:r>
            <a:r>
              <a:rPr lang="pl-PL" i="1" baseline="-25000" dirty="0" err="1"/>
              <a:t>j</a:t>
            </a:r>
            <a:endParaRPr lang="pl-PL" i="1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ADC4DC-F62A-4987-8C68-4F6ABE9D11CE}"/>
              </a:ext>
            </a:extLst>
          </p:cNvPr>
          <p:cNvCxnSpPr/>
          <p:nvPr/>
        </p:nvCxnSpPr>
        <p:spPr>
          <a:xfrm flipV="1">
            <a:off x="685753" y="1827512"/>
            <a:ext cx="0" cy="3539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1BE4C1-B982-443D-9E5E-DAADDF21BB3C}"/>
              </a:ext>
            </a:extLst>
          </p:cNvPr>
          <p:cNvCxnSpPr/>
          <p:nvPr/>
        </p:nvCxnSpPr>
        <p:spPr>
          <a:xfrm>
            <a:off x="702687" y="5349646"/>
            <a:ext cx="45550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EFDB2C-4EAF-405D-81B5-57D4F25FE491}"/>
              </a:ext>
            </a:extLst>
          </p:cNvPr>
          <p:cNvCxnSpPr/>
          <p:nvPr/>
        </p:nvCxnSpPr>
        <p:spPr>
          <a:xfrm>
            <a:off x="212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E9A605-F705-4D60-9355-8FED26141903}"/>
              </a:ext>
            </a:extLst>
          </p:cNvPr>
          <p:cNvCxnSpPr/>
          <p:nvPr/>
        </p:nvCxnSpPr>
        <p:spPr>
          <a:xfrm>
            <a:off x="140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AD953F-7EE8-43BF-8378-475C4750546F}"/>
              </a:ext>
            </a:extLst>
          </p:cNvPr>
          <p:cNvCxnSpPr/>
          <p:nvPr/>
        </p:nvCxnSpPr>
        <p:spPr>
          <a:xfrm>
            <a:off x="284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61942-6233-4B05-8640-6F01B012C325}"/>
              </a:ext>
            </a:extLst>
          </p:cNvPr>
          <p:cNvCxnSpPr/>
          <p:nvPr/>
        </p:nvCxnSpPr>
        <p:spPr>
          <a:xfrm>
            <a:off x="356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B75F68-10DD-477D-8F4F-DCE872195DC9}"/>
              </a:ext>
            </a:extLst>
          </p:cNvPr>
          <p:cNvCxnSpPr/>
          <p:nvPr/>
        </p:nvCxnSpPr>
        <p:spPr>
          <a:xfrm>
            <a:off x="428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46CF52-9B4F-4EC0-9974-E9C3B5E066D0}"/>
              </a:ext>
            </a:extLst>
          </p:cNvPr>
          <p:cNvSpPr txBox="1"/>
          <p:nvPr/>
        </p:nvSpPr>
        <p:spPr>
          <a:xfrm>
            <a:off x="1253444" y="5483780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1            2           3            4           5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716374-5F4A-42E7-BDC0-05E3B381BDA1}"/>
              </a:ext>
            </a:extLst>
          </p:cNvPr>
          <p:cNvCxnSpPr>
            <a:cxnSpLocks/>
          </p:cNvCxnSpPr>
          <p:nvPr/>
        </p:nvCxnSpPr>
        <p:spPr>
          <a:xfrm>
            <a:off x="1404287" y="5119353"/>
            <a:ext cx="0" cy="228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9B862E-317B-4A10-8895-25CA74C562DE}"/>
              </a:ext>
            </a:extLst>
          </p:cNvPr>
          <p:cNvCxnSpPr>
            <a:cxnSpLocks/>
          </p:cNvCxnSpPr>
          <p:nvPr/>
        </p:nvCxnSpPr>
        <p:spPr>
          <a:xfrm>
            <a:off x="2124287" y="4756364"/>
            <a:ext cx="0" cy="5919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42086-7007-4DF3-A235-B0269C28FC3D}"/>
              </a:ext>
            </a:extLst>
          </p:cNvPr>
          <p:cNvCxnSpPr>
            <a:cxnSpLocks/>
          </p:cNvCxnSpPr>
          <p:nvPr/>
        </p:nvCxnSpPr>
        <p:spPr>
          <a:xfrm flipH="1">
            <a:off x="2844287" y="4238204"/>
            <a:ext cx="10717" cy="1110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81B4B3-465D-4866-9C4E-ABD8CF92F169}"/>
              </a:ext>
            </a:extLst>
          </p:cNvPr>
          <p:cNvCxnSpPr>
            <a:cxnSpLocks/>
          </p:cNvCxnSpPr>
          <p:nvPr/>
        </p:nvCxnSpPr>
        <p:spPr>
          <a:xfrm flipH="1">
            <a:off x="3569645" y="3224051"/>
            <a:ext cx="5358" cy="2124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6921E9-9A61-43D0-B1B9-98CCC9BB35AA}"/>
              </a:ext>
            </a:extLst>
          </p:cNvPr>
          <p:cNvCxnSpPr>
            <a:cxnSpLocks/>
          </p:cNvCxnSpPr>
          <p:nvPr/>
        </p:nvCxnSpPr>
        <p:spPr>
          <a:xfrm>
            <a:off x="4286965" y="1700051"/>
            <a:ext cx="0" cy="3648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063D63-22F8-4E84-8B8D-4AD6B530D2EA}"/>
              </a:ext>
            </a:extLst>
          </p:cNvPr>
          <p:cNvSpPr txBox="1"/>
          <p:nvPr/>
        </p:nvSpPr>
        <p:spPr>
          <a:xfrm>
            <a:off x="4645548" y="5483780"/>
            <a:ext cx="250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bribed</a:t>
            </a:r>
            <a:endParaRPr lang="pl-PL" dirty="0"/>
          </a:p>
          <a:p>
            <a:r>
              <a:rPr lang="pl-PL" dirty="0"/>
              <a:t>(</a:t>
            </a:r>
            <a:r>
              <a:rPr lang="pl-PL" dirty="0" err="1"/>
              <a:t>bribe</a:t>
            </a:r>
            <a:r>
              <a:rPr lang="pl-PL" dirty="0"/>
              <a:t> </a:t>
            </a:r>
            <a:r>
              <a:rPr lang="pl-PL" dirty="0" err="1"/>
              <a:t>cheapest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F65372-04BA-4A41-AD1E-D134684D6362}"/>
              </a:ext>
            </a:extLst>
          </p:cNvPr>
          <p:cNvSpPr txBox="1"/>
          <p:nvPr/>
        </p:nvSpPr>
        <p:spPr>
          <a:xfrm rot="16200000">
            <a:off x="83443" y="3336421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Cost</a:t>
            </a:r>
            <a:endParaRPr lang="pl-PL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47A526-C793-45DB-9D15-66E637F99FD9}"/>
              </a:ext>
            </a:extLst>
          </p:cNvPr>
          <p:cNvCxnSpPr/>
          <p:nvPr/>
        </p:nvCxnSpPr>
        <p:spPr>
          <a:xfrm flipV="1">
            <a:off x="702687" y="3818124"/>
            <a:ext cx="4767385" cy="15301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/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/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cost</a:t>
                </a:r>
                <a:r>
                  <a:rPr lang="pl-PL" dirty="0"/>
                  <a:t> of </a:t>
                </a:r>
                <a:r>
                  <a:rPr lang="pl-PL" dirty="0" err="1"/>
                  <a:t>bribing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l-PL" baseline="-2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/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28FA5E-DD2F-4D58-A25B-ADA0D4561894}"/>
              </a:ext>
            </a:extLst>
          </p:cNvPr>
          <p:cNvCxnSpPr>
            <a:cxnSpLocks/>
          </p:cNvCxnSpPr>
          <p:nvPr/>
        </p:nvCxnSpPr>
        <p:spPr>
          <a:xfrm flipV="1">
            <a:off x="702687" y="3222718"/>
            <a:ext cx="4767385" cy="22287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B228B6-9477-4EEB-8207-4F38E949EF97}"/>
                  </a:ext>
                </a:extLst>
              </p:cNvPr>
              <p:cNvSpPr txBox="1"/>
              <p:nvPr/>
            </p:nvSpPr>
            <p:spPr>
              <a:xfrm>
                <a:off x="4868311" y="3364118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B228B6-9477-4EEB-8207-4F38E949E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311" y="3364118"/>
                <a:ext cx="1219308" cy="40011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DDFC8-3A69-4B37-91B1-CC0048EA9CB0}"/>
                  </a:ext>
                </a:extLst>
              </p:cNvPr>
              <p:cNvSpPr txBox="1"/>
              <p:nvPr/>
            </p:nvSpPr>
            <p:spPr>
              <a:xfrm>
                <a:off x="6685836" y="2378022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DDFC8-3A69-4B37-91B1-CC0048EA9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6" y="2378022"/>
                <a:ext cx="1309333" cy="391646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1BE3F6-B1EC-4727-955A-6ADC3393FA5C}"/>
              </a:ext>
            </a:extLst>
          </p:cNvPr>
          <p:cNvCxnSpPr>
            <a:cxnSpLocks/>
          </p:cNvCxnSpPr>
          <p:nvPr/>
        </p:nvCxnSpPr>
        <p:spPr>
          <a:xfrm flipV="1">
            <a:off x="702687" y="2364058"/>
            <a:ext cx="4744049" cy="34428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27B095-27FD-4AEE-A972-6BFECFFD09B2}"/>
                  </a:ext>
                </a:extLst>
              </p:cNvPr>
              <p:cNvSpPr txBox="1"/>
              <p:nvPr/>
            </p:nvSpPr>
            <p:spPr>
              <a:xfrm>
                <a:off x="4848750" y="2625550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27B095-27FD-4AEE-A972-6BFECFFD0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50" y="2625550"/>
                <a:ext cx="1219308" cy="400110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8387D1-0278-4556-A35A-478B715EA204}"/>
                  </a:ext>
                </a:extLst>
              </p:cNvPr>
              <p:cNvSpPr txBox="1"/>
              <p:nvPr/>
            </p:nvSpPr>
            <p:spPr>
              <a:xfrm>
                <a:off x="6680515" y="2894076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8387D1-0278-4556-A35A-478B715EA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515" y="2894076"/>
                <a:ext cx="1309333" cy="391646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5D0D82-53B3-4E4C-80DC-FD6724988F29}"/>
                  </a:ext>
                </a:extLst>
              </p:cNvPr>
              <p:cNvSpPr txBox="1"/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5D0D82-53B3-4E4C-80DC-FD6724988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9294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735977-17D0-4227-B4F0-C25A178D51B1}"/>
              </a:ext>
            </a:extLst>
          </p:cNvPr>
          <p:cNvSpPr/>
          <p:nvPr/>
        </p:nvSpPr>
        <p:spPr>
          <a:xfrm>
            <a:off x="685797" y="1373693"/>
            <a:ext cx="3820886" cy="3998408"/>
          </a:xfrm>
          <a:custGeom>
            <a:avLst/>
            <a:gdLst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042459"/>
              <a:gd name="connsiteX1" fmla="*/ 4547420 w 4897774"/>
              <a:gd name="connsiteY1" fmla="*/ 2687188 h 4042459"/>
              <a:gd name="connsiteX2" fmla="*/ 4220849 w 4897774"/>
              <a:gd name="connsiteY2" fmla="*/ 303216 h 4042459"/>
              <a:gd name="connsiteX3" fmla="*/ 595906 w 4897774"/>
              <a:gd name="connsiteY3" fmla="*/ 450173 h 4042459"/>
              <a:gd name="connsiteX4" fmla="*/ 399963 w 4897774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382605"/>
              <a:gd name="connsiteY0" fmla="*/ 4042459 h 4042459"/>
              <a:gd name="connsiteX1" fmla="*/ 4292782 w 4382605"/>
              <a:gd name="connsiteY1" fmla="*/ 2687188 h 4042459"/>
              <a:gd name="connsiteX2" fmla="*/ 3966211 w 4382605"/>
              <a:gd name="connsiteY2" fmla="*/ 303216 h 4042459"/>
              <a:gd name="connsiteX3" fmla="*/ 341268 w 4382605"/>
              <a:gd name="connsiteY3" fmla="*/ 450173 h 4042459"/>
              <a:gd name="connsiteX4" fmla="*/ 145325 w 4382605"/>
              <a:gd name="connsiteY4" fmla="*/ 4042459 h 4042459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148005"/>
              <a:gd name="connsiteY0" fmla="*/ 3998408 h 3998408"/>
              <a:gd name="connsiteX1" fmla="*/ 4147457 w 4148005"/>
              <a:gd name="connsiteY1" fmla="*/ 2643137 h 3998408"/>
              <a:gd name="connsiteX2" fmla="*/ 3820886 w 4148005"/>
              <a:gd name="connsiteY2" fmla="*/ 259165 h 3998408"/>
              <a:gd name="connsiteX3" fmla="*/ 32657 w 4148005"/>
              <a:gd name="connsiteY3" fmla="*/ 504094 h 3998408"/>
              <a:gd name="connsiteX4" fmla="*/ 0 w 4148005"/>
              <a:gd name="connsiteY4" fmla="*/ 3998408 h 3998408"/>
              <a:gd name="connsiteX0" fmla="*/ 0 w 3920328"/>
              <a:gd name="connsiteY0" fmla="*/ 3998408 h 3998408"/>
              <a:gd name="connsiteX1" fmla="*/ 3918857 w 3920328"/>
              <a:gd name="connsiteY1" fmla="*/ 2724780 h 3998408"/>
              <a:gd name="connsiteX2" fmla="*/ 3820886 w 3920328"/>
              <a:gd name="connsiteY2" fmla="*/ 259165 h 3998408"/>
              <a:gd name="connsiteX3" fmla="*/ 32657 w 3920328"/>
              <a:gd name="connsiteY3" fmla="*/ 504094 h 3998408"/>
              <a:gd name="connsiteX4" fmla="*/ 0 w 3920328"/>
              <a:gd name="connsiteY4" fmla="*/ 3998408 h 3998408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07043"/>
              <a:gd name="connsiteY0" fmla="*/ 3998408 h 4223995"/>
              <a:gd name="connsiteX1" fmla="*/ 728135 w 3907043"/>
              <a:gd name="connsiteY1" fmla="*/ 3748640 h 4223995"/>
              <a:gd name="connsiteX2" fmla="*/ 3905410 w 3907043"/>
              <a:gd name="connsiteY2" fmla="*/ 2267580 h 4223995"/>
              <a:gd name="connsiteX3" fmla="*/ 3820886 w 3907043"/>
              <a:gd name="connsiteY3" fmla="*/ 259165 h 4223995"/>
              <a:gd name="connsiteX4" fmla="*/ 32657 w 3907043"/>
              <a:gd name="connsiteY4" fmla="*/ 504094 h 4223995"/>
              <a:gd name="connsiteX5" fmla="*/ 0 w 3907043"/>
              <a:gd name="connsiteY5" fmla="*/ 3998408 h 4223995"/>
              <a:gd name="connsiteX0" fmla="*/ 0 w 3907043"/>
              <a:gd name="connsiteY0" fmla="*/ 3998408 h 4223995"/>
              <a:gd name="connsiteX1" fmla="*/ 728135 w 3907043"/>
              <a:gd name="connsiteY1" fmla="*/ 3748640 h 4223995"/>
              <a:gd name="connsiteX2" fmla="*/ 3905410 w 3907043"/>
              <a:gd name="connsiteY2" fmla="*/ 2267580 h 4223995"/>
              <a:gd name="connsiteX3" fmla="*/ 3820886 w 3907043"/>
              <a:gd name="connsiteY3" fmla="*/ 259165 h 4223995"/>
              <a:gd name="connsiteX4" fmla="*/ 32657 w 3907043"/>
              <a:gd name="connsiteY4" fmla="*/ 504094 h 4223995"/>
              <a:gd name="connsiteX5" fmla="*/ 0 w 3907043"/>
              <a:gd name="connsiteY5" fmla="*/ 3998408 h 4223995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3905410 w 3907043"/>
              <a:gd name="connsiteY2" fmla="*/ 2267580 h 3998408"/>
              <a:gd name="connsiteX3" fmla="*/ 3820886 w 3907043"/>
              <a:gd name="connsiteY3" fmla="*/ 259165 h 3998408"/>
              <a:gd name="connsiteX4" fmla="*/ 32657 w 3907043"/>
              <a:gd name="connsiteY4" fmla="*/ 504094 h 3998408"/>
              <a:gd name="connsiteX5" fmla="*/ 0 w 3907043"/>
              <a:gd name="connsiteY5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2185419 w 3836346"/>
              <a:gd name="connsiteY2" fmla="*/ 2887411 h 3998408"/>
              <a:gd name="connsiteX3" fmla="*/ 3832258 w 3836346"/>
              <a:gd name="connsiteY3" fmla="*/ 1718940 h 3998408"/>
              <a:gd name="connsiteX4" fmla="*/ 3820886 w 3836346"/>
              <a:gd name="connsiteY4" fmla="*/ 259165 h 3998408"/>
              <a:gd name="connsiteX5" fmla="*/ 32657 w 3836346"/>
              <a:gd name="connsiteY5" fmla="*/ 504094 h 3998408"/>
              <a:gd name="connsiteX6" fmla="*/ 0 w 3836346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2185419 w 3836346"/>
              <a:gd name="connsiteY2" fmla="*/ 2887411 h 3998408"/>
              <a:gd name="connsiteX3" fmla="*/ 3832258 w 3836346"/>
              <a:gd name="connsiteY3" fmla="*/ 1718940 h 3998408"/>
              <a:gd name="connsiteX4" fmla="*/ 3820886 w 3836346"/>
              <a:gd name="connsiteY4" fmla="*/ 259165 h 3998408"/>
              <a:gd name="connsiteX5" fmla="*/ 32657 w 3836346"/>
              <a:gd name="connsiteY5" fmla="*/ 504094 h 3998408"/>
              <a:gd name="connsiteX6" fmla="*/ 0 w 3836346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1444217 w 3836346"/>
              <a:gd name="connsiteY2" fmla="*/ 3402702 h 3998408"/>
              <a:gd name="connsiteX3" fmla="*/ 2185419 w 3836346"/>
              <a:gd name="connsiteY3" fmla="*/ 2887411 h 3998408"/>
              <a:gd name="connsiteX4" fmla="*/ 3832258 w 3836346"/>
              <a:gd name="connsiteY4" fmla="*/ 1718940 h 3998408"/>
              <a:gd name="connsiteX5" fmla="*/ 3820886 w 3836346"/>
              <a:gd name="connsiteY5" fmla="*/ 259165 h 3998408"/>
              <a:gd name="connsiteX6" fmla="*/ 32657 w 3836346"/>
              <a:gd name="connsiteY6" fmla="*/ 504094 h 3998408"/>
              <a:gd name="connsiteX7" fmla="*/ 0 w 3836346"/>
              <a:gd name="connsiteY7" fmla="*/ 3998408 h 3998408"/>
              <a:gd name="connsiteX0" fmla="*/ 0 w 3820886"/>
              <a:gd name="connsiteY0" fmla="*/ 3998408 h 3998408"/>
              <a:gd name="connsiteX1" fmla="*/ 728135 w 3820886"/>
              <a:gd name="connsiteY1" fmla="*/ 3748640 h 3998408"/>
              <a:gd name="connsiteX2" fmla="*/ 1444217 w 3820886"/>
              <a:gd name="connsiteY2" fmla="*/ 3402702 h 3998408"/>
              <a:gd name="connsiteX3" fmla="*/ 2185419 w 3820886"/>
              <a:gd name="connsiteY3" fmla="*/ 2887411 h 3998408"/>
              <a:gd name="connsiteX4" fmla="*/ 3794158 w 3820886"/>
              <a:gd name="connsiteY4" fmla="*/ 715640 h 3998408"/>
              <a:gd name="connsiteX5" fmla="*/ 3820886 w 3820886"/>
              <a:gd name="connsiteY5" fmla="*/ 259165 h 3998408"/>
              <a:gd name="connsiteX6" fmla="*/ 32657 w 3820886"/>
              <a:gd name="connsiteY6" fmla="*/ 504094 h 3998408"/>
              <a:gd name="connsiteX7" fmla="*/ 0 w 3820886"/>
              <a:gd name="connsiteY7" fmla="*/ 3998408 h 3998408"/>
              <a:gd name="connsiteX0" fmla="*/ 0 w 3820886"/>
              <a:gd name="connsiteY0" fmla="*/ 3998408 h 3998408"/>
              <a:gd name="connsiteX1" fmla="*/ 728135 w 3820886"/>
              <a:gd name="connsiteY1" fmla="*/ 3748640 h 3998408"/>
              <a:gd name="connsiteX2" fmla="*/ 1444217 w 3820886"/>
              <a:gd name="connsiteY2" fmla="*/ 3402702 h 3998408"/>
              <a:gd name="connsiteX3" fmla="*/ 2185419 w 3820886"/>
              <a:gd name="connsiteY3" fmla="*/ 2887411 h 3998408"/>
              <a:gd name="connsiteX4" fmla="*/ 3794158 w 3820886"/>
              <a:gd name="connsiteY4" fmla="*/ 715640 h 3998408"/>
              <a:gd name="connsiteX5" fmla="*/ 3820886 w 3820886"/>
              <a:gd name="connsiteY5" fmla="*/ 259165 h 3998408"/>
              <a:gd name="connsiteX6" fmla="*/ 32657 w 3820886"/>
              <a:gd name="connsiteY6" fmla="*/ 504094 h 3998408"/>
              <a:gd name="connsiteX7" fmla="*/ 0 w 3820886"/>
              <a:gd name="connsiteY7" fmla="*/ 3998408 h 3998408"/>
              <a:gd name="connsiteX0" fmla="*/ 0 w 3820886"/>
              <a:gd name="connsiteY0" fmla="*/ 3998408 h 3998408"/>
              <a:gd name="connsiteX1" fmla="*/ 728135 w 3820886"/>
              <a:gd name="connsiteY1" fmla="*/ 3748640 h 3998408"/>
              <a:gd name="connsiteX2" fmla="*/ 1444217 w 3820886"/>
              <a:gd name="connsiteY2" fmla="*/ 3402702 h 3998408"/>
              <a:gd name="connsiteX3" fmla="*/ 2185419 w 3820886"/>
              <a:gd name="connsiteY3" fmla="*/ 2887411 h 3998408"/>
              <a:gd name="connsiteX4" fmla="*/ 3794158 w 3820886"/>
              <a:gd name="connsiteY4" fmla="*/ 715640 h 3998408"/>
              <a:gd name="connsiteX5" fmla="*/ 3820886 w 3820886"/>
              <a:gd name="connsiteY5" fmla="*/ 259165 h 3998408"/>
              <a:gd name="connsiteX6" fmla="*/ 32657 w 3820886"/>
              <a:gd name="connsiteY6" fmla="*/ 504094 h 3998408"/>
              <a:gd name="connsiteX7" fmla="*/ 0 w 3820886"/>
              <a:gd name="connsiteY7" fmla="*/ 3998408 h 399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0886" h="3998408">
                <a:moveTo>
                  <a:pt x="0" y="3998408"/>
                </a:moveTo>
                <a:cubicBezTo>
                  <a:pt x="431212" y="3842035"/>
                  <a:pt x="74992" y="3960911"/>
                  <a:pt x="728135" y="3748640"/>
                </a:cubicBezTo>
                <a:cubicBezTo>
                  <a:pt x="967045" y="3644873"/>
                  <a:pt x="1201336" y="3546240"/>
                  <a:pt x="1444217" y="3402702"/>
                </a:cubicBezTo>
                <a:cubicBezTo>
                  <a:pt x="1687098" y="3259164"/>
                  <a:pt x="1785619" y="3163556"/>
                  <a:pt x="2185419" y="2887411"/>
                </a:cubicBezTo>
                <a:cubicBezTo>
                  <a:pt x="2562565" y="2367264"/>
                  <a:pt x="3119752" y="1466101"/>
                  <a:pt x="3794158" y="715640"/>
                </a:cubicBezTo>
                <a:cubicBezTo>
                  <a:pt x="3810486" y="-201481"/>
                  <a:pt x="3810000" y="1089201"/>
                  <a:pt x="3820886" y="259165"/>
                </a:cubicBezTo>
                <a:cubicBezTo>
                  <a:pt x="3162300" y="-113671"/>
                  <a:pt x="669471" y="-127277"/>
                  <a:pt x="32657" y="504094"/>
                </a:cubicBezTo>
                <a:cubicBezTo>
                  <a:pt x="16329" y="1380393"/>
                  <a:pt x="10885" y="3299000"/>
                  <a:pt x="0" y="3998408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14000"/>
                </a:schemeClr>
              </a:gs>
              <a:gs pos="100000">
                <a:srgbClr val="FF0000">
                  <a:alpha val="14000"/>
                </a:srgb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DD2DF-2CB7-4FD2-BB3C-08FE7FC8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Encoding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of $</a:t>
            </a:r>
            <a:r>
              <a:rPr lang="pl-PL" dirty="0" err="1"/>
              <a:t>Bribing</a:t>
            </a:r>
            <a:r>
              <a:rPr lang="pl-PL" dirty="0"/>
              <a:t> </a:t>
            </a:r>
            <a:r>
              <a:rPr lang="pl-PL" i="1" dirty="0" err="1"/>
              <a:t>x</a:t>
            </a:r>
            <a:r>
              <a:rPr lang="pl-PL" i="1" baseline="-25000" dirty="0" err="1"/>
              <a:t>ij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i="1" dirty="0"/>
              <a:t>p</a:t>
            </a:r>
            <a:r>
              <a:rPr lang="pl-PL" i="1" baseline="-25000" dirty="0"/>
              <a:t>i</a:t>
            </a:r>
            <a:r>
              <a:rPr lang="pl-PL" dirty="0"/>
              <a:t> to </a:t>
            </a:r>
            <a:r>
              <a:rPr lang="pl-PL" i="1" dirty="0" err="1"/>
              <a:t>p</a:t>
            </a:r>
            <a:r>
              <a:rPr lang="pl-PL" i="1" baseline="-25000" dirty="0" err="1"/>
              <a:t>j</a:t>
            </a:r>
            <a:endParaRPr lang="pl-PL" i="1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ADC4DC-F62A-4987-8C68-4F6ABE9D11CE}"/>
              </a:ext>
            </a:extLst>
          </p:cNvPr>
          <p:cNvCxnSpPr/>
          <p:nvPr/>
        </p:nvCxnSpPr>
        <p:spPr>
          <a:xfrm flipV="1">
            <a:off x="685753" y="1827512"/>
            <a:ext cx="0" cy="3539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1BE4C1-B982-443D-9E5E-DAADDF21BB3C}"/>
              </a:ext>
            </a:extLst>
          </p:cNvPr>
          <p:cNvCxnSpPr/>
          <p:nvPr/>
        </p:nvCxnSpPr>
        <p:spPr>
          <a:xfrm>
            <a:off x="702687" y="5349646"/>
            <a:ext cx="45550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EFDB2C-4EAF-405D-81B5-57D4F25FE491}"/>
              </a:ext>
            </a:extLst>
          </p:cNvPr>
          <p:cNvCxnSpPr/>
          <p:nvPr/>
        </p:nvCxnSpPr>
        <p:spPr>
          <a:xfrm>
            <a:off x="212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E9A605-F705-4D60-9355-8FED26141903}"/>
              </a:ext>
            </a:extLst>
          </p:cNvPr>
          <p:cNvCxnSpPr/>
          <p:nvPr/>
        </p:nvCxnSpPr>
        <p:spPr>
          <a:xfrm>
            <a:off x="140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AD953F-7EE8-43BF-8378-475C4750546F}"/>
              </a:ext>
            </a:extLst>
          </p:cNvPr>
          <p:cNvCxnSpPr/>
          <p:nvPr/>
        </p:nvCxnSpPr>
        <p:spPr>
          <a:xfrm>
            <a:off x="284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61942-6233-4B05-8640-6F01B012C325}"/>
              </a:ext>
            </a:extLst>
          </p:cNvPr>
          <p:cNvCxnSpPr/>
          <p:nvPr/>
        </p:nvCxnSpPr>
        <p:spPr>
          <a:xfrm>
            <a:off x="356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B75F68-10DD-477D-8F4F-DCE872195DC9}"/>
              </a:ext>
            </a:extLst>
          </p:cNvPr>
          <p:cNvCxnSpPr/>
          <p:nvPr/>
        </p:nvCxnSpPr>
        <p:spPr>
          <a:xfrm>
            <a:off x="428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46CF52-9B4F-4EC0-9974-E9C3B5E066D0}"/>
              </a:ext>
            </a:extLst>
          </p:cNvPr>
          <p:cNvSpPr txBox="1"/>
          <p:nvPr/>
        </p:nvSpPr>
        <p:spPr>
          <a:xfrm>
            <a:off x="1253444" y="5483780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1            2           3            4           5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716374-5F4A-42E7-BDC0-05E3B381BDA1}"/>
              </a:ext>
            </a:extLst>
          </p:cNvPr>
          <p:cNvCxnSpPr>
            <a:cxnSpLocks/>
          </p:cNvCxnSpPr>
          <p:nvPr/>
        </p:nvCxnSpPr>
        <p:spPr>
          <a:xfrm>
            <a:off x="1404287" y="5119353"/>
            <a:ext cx="0" cy="228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9B862E-317B-4A10-8895-25CA74C562DE}"/>
              </a:ext>
            </a:extLst>
          </p:cNvPr>
          <p:cNvCxnSpPr>
            <a:cxnSpLocks/>
          </p:cNvCxnSpPr>
          <p:nvPr/>
        </p:nvCxnSpPr>
        <p:spPr>
          <a:xfrm>
            <a:off x="2124287" y="4756364"/>
            <a:ext cx="0" cy="5919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42086-7007-4DF3-A235-B0269C28FC3D}"/>
              </a:ext>
            </a:extLst>
          </p:cNvPr>
          <p:cNvCxnSpPr>
            <a:cxnSpLocks/>
          </p:cNvCxnSpPr>
          <p:nvPr/>
        </p:nvCxnSpPr>
        <p:spPr>
          <a:xfrm flipH="1">
            <a:off x="2844287" y="4238204"/>
            <a:ext cx="10717" cy="1110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81B4B3-465D-4866-9C4E-ABD8CF92F169}"/>
              </a:ext>
            </a:extLst>
          </p:cNvPr>
          <p:cNvCxnSpPr>
            <a:cxnSpLocks/>
          </p:cNvCxnSpPr>
          <p:nvPr/>
        </p:nvCxnSpPr>
        <p:spPr>
          <a:xfrm flipH="1">
            <a:off x="3569645" y="3224051"/>
            <a:ext cx="5358" cy="2124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6921E9-9A61-43D0-B1B9-98CCC9BB35AA}"/>
              </a:ext>
            </a:extLst>
          </p:cNvPr>
          <p:cNvCxnSpPr>
            <a:cxnSpLocks/>
          </p:cNvCxnSpPr>
          <p:nvPr/>
        </p:nvCxnSpPr>
        <p:spPr>
          <a:xfrm>
            <a:off x="4286965" y="1700051"/>
            <a:ext cx="0" cy="3648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063D63-22F8-4E84-8B8D-4AD6B530D2EA}"/>
              </a:ext>
            </a:extLst>
          </p:cNvPr>
          <p:cNvSpPr txBox="1"/>
          <p:nvPr/>
        </p:nvSpPr>
        <p:spPr>
          <a:xfrm>
            <a:off x="4645548" y="5483780"/>
            <a:ext cx="250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bribed</a:t>
            </a:r>
            <a:endParaRPr lang="pl-PL" dirty="0"/>
          </a:p>
          <a:p>
            <a:r>
              <a:rPr lang="pl-PL" dirty="0"/>
              <a:t>(</a:t>
            </a:r>
            <a:r>
              <a:rPr lang="pl-PL" dirty="0" err="1"/>
              <a:t>bribe</a:t>
            </a:r>
            <a:r>
              <a:rPr lang="pl-PL" dirty="0"/>
              <a:t> </a:t>
            </a:r>
            <a:r>
              <a:rPr lang="pl-PL" dirty="0" err="1"/>
              <a:t>cheapest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F65372-04BA-4A41-AD1E-D134684D6362}"/>
              </a:ext>
            </a:extLst>
          </p:cNvPr>
          <p:cNvSpPr txBox="1"/>
          <p:nvPr/>
        </p:nvSpPr>
        <p:spPr>
          <a:xfrm rot="16200000">
            <a:off x="83443" y="3336421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Cost</a:t>
            </a:r>
            <a:endParaRPr lang="pl-PL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47A526-C793-45DB-9D15-66E637F99FD9}"/>
              </a:ext>
            </a:extLst>
          </p:cNvPr>
          <p:cNvCxnSpPr/>
          <p:nvPr/>
        </p:nvCxnSpPr>
        <p:spPr>
          <a:xfrm flipV="1">
            <a:off x="702687" y="3818124"/>
            <a:ext cx="4767385" cy="15301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/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/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cost</a:t>
                </a:r>
                <a:r>
                  <a:rPr lang="pl-PL" dirty="0"/>
                  <a:t> of </a:t>
                </a:r>
                <a:r>
                  <a:rPr lang="pl-PL" dirty="0" err="1"/>
                  <a:t>bribing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l-PL" baseline="-2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/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28FA5E-DD2F-4D58-A25B-ADA0D4561894}"/>
              </a:ext>
            </a:extLst>
          </p:cNvPr>
          <p:cNvCxnSpPr>
            <a:cxnSpLocks/>
          </p:cNvCxnSpPr>
          <p:nvPr/>
        </p:nvCxnSpPr>
        <p:spPr>
          <a:xfrm flipV="1">
            <a:off x="702687" y="3222718"/>
            <a:ext cx="4767385" cy="22287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B228B6-9477-4EEB-8207-4F38E949EF97}"/>
                  </a:ext>
                </a:extLst>
              </p:cNvPr>
              <p:cNvSpPr txBox="1"/>
              <p:nvPr/>
            </p:nvSpPr>
            <p:spPr>
              <a:xfrm>
                <a:off x="4868311" y="3364118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B228B6-9477-4EEB-8207-4F38E949E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311" y="3364118"/>
                <a:ext cx="1219308" cy="40011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DDFC8-3A69-4B37-91B1-CC0048EA9CB0}"/>
                  </a:ext>
                </a:extLst>
              </p:cNvPr>
              <p:cNvSpPr txBox="1"/>
              <p:nvPr/>
            </p:nvSpPr>
            <p:spPr>
              <a:xfrm>
                <a:off x="6685836" y="2378022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DDFC8-3A69-4B37-91B1-CC0048EA9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6" y="2378022"/>
                <a:ext cx="1309333" cy="391646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1BE3F6-B1EC-4727-955A-6ADC3393FA5C}"/>
              </a:ext>
            </a:extLst>
          </p:cNvPr>
          <p:cNvCxnSpPr>
            <a:cxnSpLocks/>
          </p:cNvCxnSpPr>
          <p:nvPr/>
        </p:nvCxnSpPr>
        <p:spPr>
          <a:xfrm flipV="1">
            <a:off x="702687" y="2364058"/>
            <a:ext cx="4744049" cy="34428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27B095-27FD-4AEE-A972-6BFECFFD09B2}"/>
                  </a:ext>
                </a:extLst>
              </p:cNvPr>
              <p:cNvSpPr txBox="1"/>
              <p:nvPr/>
            </p:nvSpPr>
            <p:spPr>
              <a:xfrm>
                <a:off x="4848750" y="2625550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27B095-27FD-4AEE-A972-6BFECFFD0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50" y="2625550"/>
                <a:ext cx="1219308" cy="400110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8387D1-0278-4556-A35A-478B715EA204}"/>
                  </a:ext>
                </a:extLst>
              </p:cNvPr>
              <p:cNvSpPr txBox="1"/>
              <p:nvPr/>
            </p:nvSpPr>
            <p:spPr>
              <a:xfrm>
                <a:off x="6680515" y="2894076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8387D1-0278-4556-A35A-478B715EA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515" y="2894076"/>
                <a:ext cx="1309333" cy="391646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1254E3-3175-4324-9E3E-479A74F946CD}"/>
              </a:ext>
            </a:extLst>
          </p:cNvPr>
          <p:cNvCxnSpPr>
            <a:cxnSpLocks/>
          </p:cNvCxnSpPr>
          <p:nvPr/>
        </p:nvCxnSpPr>
        <p:spPr>
          <a:xfrm flipV="1">
            <a:off x="965200" y="1373693"/>
            <a:ext cx="4013200" cy="53573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2AC205-5626-4D5F-8ACE-7CAC8E615184}"/>
                  </a:ext>
                </a:extLst>
              </p:cNvPr>
              <p:cNvSpPr txBox="1"/>
              <p:nvPr/>
            </p:nvSpPr>
            <p:spPr>
              <a:xfrm>
                <a:off x="4532928" y="1757107"/>
                <a:ext cx="1219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2AC205-5626-4D5F-8ACE-7CAC8E615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928" y="1757107"/>
                <a:ext cx="1219308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1E67BB-1A0A-4AA8-9976-632017E3EB58}"/>
                  </a:ext>
                </a:extLst>
              </p:cNvPr>
              <p:cNvSpPr txBox="1"/>
              <p:nvPr/>
            </p:nvSpPr>
            <p:spPr>
              <a:xfrm>
                <a:off x="6680515" y="3401222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1E67BB-1A0A-4AA8-9976-632017E3E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515" y="3401222"/>
                <a:ext cx="1309333" cy="391646"/>
              </a:xfrm>
              <a:prstGeom prst="rect">
                <a:avLst/>
              </a:prstGeom>
              <a:blipFill>
                <a:blip r:embed="rId1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ED58A4E-3E1E-44D6-9E45-EFAE3CDCD840}"/>
                  </a:ext>
                </a:extLst>
              </p:cNvPr>
              <p:cNvSpPr txBox="1"/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ED58A4E-3E1E-44D6-9E45-EFAE3CDCD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44914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735977-17D0-4227-B4F0-C25A178D51B1}"/>
              </a:ext>
            </a:extLst>
          </p:cNvPr>
          <p:cNvSpPr/>
          <p:nvPr/>
        </p:nvSpPr>
        <p:spPr>
          <a:xfrm>
            <a:off x="685797" y="1314446"/>
            <a:ext cx="3679858" cy="4057653"/>
          </a:xfrm>
          <a:custGeom>
            <a:avLst/>
            <a:gdLst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042459"/>
              <a:gd name="connsiteX1" fmla="*/ 4547420 w 4897774"/>
              <a:gd name="connsiteY1" fmla="*/ 2687188 h 4042459"/>
              <a:gd name="connsiteX2" fmla="*/ 4220849 w 4897774"/>
              <a:gd name="connsiteY2" fmla="*/ 303216 h 4042459"/>
              <a:gd name="connsiteX3" fmla="*/ 595906 w 4897774"/>
              <a:gd name="connsiteY3" fmla="*/ 450173 h 4042459"/>
              <a:gd name="connsiteX4" fmla="*/ 399963 w 4897774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382605"/>
              <a:gd name="connsiteY0" fmla="*/ 4042459 h 4042459"/>
              <a:gd name="connsiteX1" fmla="*/ 4292782 w 4382605"/>
              <a:gd name="connsiteY1" fmla="*/ 2687188 h 4042459"/>
              <a:gd name="connsiteX2" fmla="*/ 3966211 w 4382605"/>
              <a:gd name="connsiteY2" fmla="*/ 303216 h 4042459"/>
              <a:gd name="connsiteX3" fmla="*/ 341268 w 4382605"/>
              <a:gd name="connsiteY3" fmla="*/ 450173 h 4042459"/>
              <a:gd name="connsiteX4" fmla="*/ 145325 w 4382605"/>
              <a:gd name="connsiteY4" fmla="*/ 4042459 h 4042459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148005"/>
              <a:gd name="connsiteY0" fmla="*/ 3998408 h 3998408"/>
              <a:gd name="connsiteX1" fmla="*/ 4147457 w 4148005"/>
              <a:gd name="connsiteY1" fmla="*/ 2643137 h 3998408"/>
              <a:gd name="connsiteX2" fmla="*/ 3820886 w 4148005"/>
              <a:gd name="connsiteY2" fmla="*/ 259165 h 3998408"/>
              <a:gd name="connsiteX3" fmla="*/ 32657 w 4148005"/>
              <a:gd name="connsiteY3" fmla="*/ 504094 h 3998408"/>
              <a:gd name="connsiteX4" fmla="*/ 0 w 4148005"/>
              <a:gd name="connsiteY4" fmla="*/ 3998408 h 3998408"/>
              <a:gd name="connsiteX0" fmla="*/ 0 w 3920328"/>
              <a:gd name="connsiteY0" fmla="*/ 3998408 h 3998408"/>
              <a:gd name="connsiteX1" fmla="*/ 3918857 w 3920328"/>
              <a:gd name="connsiteY1" fmla="*/ 2724780 h 3998408"/>
              <a:gd name="connsiteX2" fmla="*/ 3820886 w 3920328"/>
              <a:gd name="connsiteY2" fmla="*/ 259165 h 3998408"/>
              <a:gd name="connsiteX3" fmla="*/ 32657 w 3920328"/>
              <a:gd name="connsiteY3" fmla="*/ 504094 h 3998408"/>
              <a:gd name="connsiteX4" fmla="*/ 0 w 3920328"/>
              <a:gd name="connsiteY4" fmla="*/ 3998408 h 3998408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07043"/>
              <a:gd name="connsiteY0" fmla="*/ 3998408 h 4223995"/>
              <a:gd name="connsiteX1" fmla="*/ 728135 w 3907043"/>
              <a:gd name="connsiteY1" fmla="*/ 3748640 h 4223995"/>
              <a:gd name="connsiteX2" fmla="*/ 3905410 w 3907043"/>
              <a:gd name="connsiteY2" fmla="*/ 2267580 h 4223995"/>
              <a:gd name="connsiteX3" fmla="*/ 3820886 w 3907043"/>
              <a:gd name="connsiteY3" fmla="*/ 259165 h 4223995"/>
              <a:gd name="connsiteX4" fmla="*/ 32657 w 3907043"/>
              <a:gd name="connsiteY4" fmla="*/ 504094 h 4223995"/>
              <a:gd name="connsiteX5" fmla="*/ 0 w 3907043"/>
              <a:gd name="connsiteY5" fmla="*/ 3998408 h 4223995"/>
              <a:gd name="connsiteX0" fmla="*/ 0 w 3907043"/>
              <a:gd name="connsiteY0" fmla="*/ 3998408 h 4223995"/>
              <a:gd name="connsiteX1" fmla="*/ 728135 w 3907043"/>
              <a:gd name="connsiteY1" fmla="*/ 3748640 h 4223995"/>
              <a:gd name="connsiteX2" fmla="*/ 3905410 w 3907043"/>
              <a:gd name="connsiteY2" fmla="*/ 2267580 h 4223995"/>
              <a:gd name="connsiteX3" fmla="*/ 3820886 w 3907043"/>
              <a:gd name="connsiteY3" fmla="*/ 259165 h 4223995"/>
              <a:gd name="connsiteX4" fmla="*/ 32657 w 3907043"/>
              <a:gd name="connsiteY4" fmla="*/ 504094 h 4223995"/>
              <a:gd name="connsiteX5" fmla="*/ 0 w 3907043"/>
              <a:gd name="connsiteY5" fmla="*/ 3998408 h 4223995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3905410 w 3907043"/>
              <a:gd name="connsiteY2" fmla="*/ 2267580 h 3998408"/>
              <a:gd name="connsiteX3" fmla="*/ 3820886 w 3907043"/>
              <a:gd name="connsiteY3" fmla="*/ 259165 h 3998408"/>
              <a:gd name="connsiteX4" fmla="*/ 32657 w 3907043"/>
              <a:gd name="connsiteY4" fmla="*/ 504094 h 3998408"/>
              <a:gd name="connsiteX5" fmla="*/ 0 w 3907043"/>
              <a:gd name="connsiteY5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2185419 w 3836346"/>
              <a:gd name="connsiteY2" fmla="*/ 2887411 h 3998408"/>
              <a:gd name="connsiteX3" fmla="*/ 3832258 w 3836346"/>
              <a:gd name="connsiteY3" fmla="*/ 1718940 h 3998408"/>
              <a:gd name="connsiteX4" fmla="*/ 3820886 w 3836346"/>
              <a:gd name="connsiteY4" fmla="*/ 259165 h 3998408"/>
              <a:gd name="connsiteX5" fmla="*/ 32657 w 3836346"/>
              <a:gd name="connsiteY5" fmla="*/ 504094 h 3998408"/>
              <a:gd name="connsiteX6" fmla="*/ 0 w 3836346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2185419 w 3836346"/>
              <a:gd name="connsiteY2" fmla="*/ 2887411 h 3998408"/>
              <a:gd name="connsiteX3" fmla="*/ 3832258 w 3836346"/>
              <a:gd name="connsiteY3" fmla="*/ 1718940 h 3998408"/>
              <a:gd name="connsiteX4" fmla="*/ 3820886 w 3836346"/>
              <a:gd name="connsiteY4" fmla="*/ 259165 h 3998408"/>
              <a:gd name="connsiteX5" fmla="*/ 32657 w 3836346"/>
              <a:gd name="connsiteY5" fmla="*/ 504094 h 3998408"/>
              <a:gd name="connsiteX6" fmla="*/ 0 w 3836346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1444217 w 3836346"/>
              <a:gd name="connsiteY2" fmla="*/ 3402702 h 3998408"/>
              <a:gd name="connsiteX3" fmla="*/ 2185419 w 3836346"/>
              <a:gd name="connsiteY3" fmla="*/ 2887411 h 3998408"/>
              <a:gd name="connsiteX4" fmla="*/ 3832258 w 3836346"/>
              <a:gd name="connsiteY4" fmla="*/ 1718940 h 3998408"/>
              <a:gd name="connsiteX5" fmla="*/ 3820886 w 3836346"/>
              <a:gd name="connsiteY5" fmla="*/ 259165 h 3998408"/>
              <a:gd name="connsiteX6" fmla="*/ 32657 w 3836346"/>
              <a:gd name="connsiteY6" fmla="*/ 504094 h 3998408"/>
              <a:gd name="connsiteX7" fmla="*/ 0 w 3836346"/>
              <a:gd name="connsiteY7" fmla="*/ 3998408 h 3998408"/>
              <a:gd name="connsiteX0" fmla="*/ 0 w 3820886"/>
              <a:gd name="connsiteY0" fmla="*/ 3998408 h 3998408"/>
              <a:gd name="connsiteX1" fmla="*/ 728135 w 3820886"/>
              <a:gd name="connsiteY1" fmla="*/ 3748640 h 3998408"/>
              <a:gd name="connsiteX2" fmla="*/ 1444217 w 3820886"/>
              <a:gd name="connsiteY2" fmla="*/ 3402702 h 3998408"/>
              <a:gd name="connsiteX3" fmla="*/ 2185419 w 3820886"/>
              <a:gd name="connsiteY3" fmla="*/ 2887411 h 3998408"/>
              <a:gd name="connsiteX4" fmla="*/ 3794158 w 3820886"/>
              <a:gd name="connsiteY4" fmla="*/ 715640 h 3998408"/>
              <a:gd name="connsiteX5" fmla="*/ 3820886 w 3820886"/>
              <a:gd name="connsiteY5" fmla="*/ 259165 h 3998408"/>
              <a:gd name="connsiteX6" fmla="*/ 32657 w 3820886"/>
              <a:gd name="connsiteY6" fmla="*/ 504094 h 3998408"/>
              <a:gd name="connsiteX7" fmla="*/ 0 w 3820886"/>
              <a:gd name="connsiteY7" fmla="*/ 3998408 h 3998408"/>
              <a:gd name="connsiteX0" fmla="*/ 0 w 3820886"/>
              <a:gd name="connsiteY0" fmla="*/ 3998408 h 3998408"/>
              <a:gd name="connsiteX1" fmla="*/ 728135 w 3820886"/>
              <a:gd name="connsiteY1" fmla="*/ 3748640 h 3998408"/>
              <a:gd name="connsiteX2" fmla="*/ 1444217 w 3820886"/>
              <a:gd name="connsiteY2" fmla="*/ 3402702 h 3998408"/>
              <a:gd name="connsiteX3" fmla="*/ 2185419 w 3820886"/>
              <a:gd name="connsiteY3" fmla="*/ 2887411 h 3998408"/>
              <a:gd name="connsiteX4" fmla="*/ 3794158 w 3820886"/>
              <a:gd name="connsiteY4" fmla="*/ 715640 h 3998408"/>
              <a:gd name="connsiteX5" fmla="*/ 3820886 w 3820886"/>
              <a:gd name="connsiteY5" fmla="*/ 259165 h 3998408"/>
              <a:gd name="connsiteX6" fmla="*/ 32657 w 3820886"/>
              <a:gd name="connsiteY6" fmla="*/ 504094 h 3998408"/>
              <a:gd name="connsiteX7" fmla="*/ 0 w 3820886"/>
              <a:gd name="connsiteY7" fmla="*/ 3998408 h 3998408"/>
              <a:gd name="connsiteX0" fmla="*/ 0 w 3820886"/>
              <a:gd name="connsiteY0" fmla="*/ 3998408 h 3998408"/>
              <a:gd name="connsiteX1" fmla="*/ 728135 w 3820886"/>
              <a:gd name="connsiteY1" fmla="*/ 3748640 h 3998408"/>
              <a:gd name="connsiteX2" fmla="*/ 1444217 w 3820886"/>
              <a:gd name="connsiteY2" fmla="*/ 3402702 h 3998408"/>
              <a:gd name="connsiteX3" fmla="*/ 2185419 w 3820886"/>
              <a:gd name="connsiteY3" fmla="*/ 2887411 h 3998408"/>
              <a:gd name="connsiteX4" fmla="*/ 3794158 w 3820886"/>
              <a:gd name="connsiteY4" fmla="*/ 715640 h 3998408"/>
              <a:gd name="connsiteX5" fmla="*/ 3820886 w 3820886"/>
              <a:gd name="connsiteY5" fmla="*/ 259165 h 3998408"/>
              <a:gd name="connsiteX6" fmla="*/ 32657 w 3820886"/>
              <a:gd name="connsiteY6" fmla="*/ 504094 h 3998408"/>
              <a:gd name="connsiteX7" fmla="*/ 0 w 3820886"/>
              <a:gd name="connsiteY7" fmla="*/ 3998408 h 3998408"/>
              <a:gd name="connsiteX0" fmla="*/ 0 w 3820886"/>
              <a:gd name="connsiteY0" fmla="*/ 4081265 h 4081265"/>
              <a:gd name="connsiteX1" fmla="*/ 728135 w 3820886"/>
              <a:gd name="connsiteY1" fmla="*/ 3831497 h 4081265"/>
              <a:gd name="connsiteX2" fmla="*/ 1444217 w 3820886"/>
              <a:gd name="connsiteY2" fmla="*/ 3485559 h 4081265"/>
              <a:gd name="connsiteX3" fmla="*/ 2185419 w 3820886"/>
              <a:gd name="connsiteY3" fmla="*/ 2970268 h 4081265"/>
              <a:gd name="connsiteX4" fmla="*/ 3679858 w 3820886"/>
              <a:gd name="connsiteY4" fmla="*/ 265097 h 4081265"/>
              <a:gd name="connsiteX5" fmla="*/ 3820886 w 3820886"/>
              <a:gd name="connsiteY5" fmla="*/ 342022 h 4081265"/>
              <a:gd name="connsiteX6" fmla="*/ 32657 w 3820886"/>
              <a:gd name="connsiteY6" fmla="*/ 586951 h 4081265"/>
              <a:gd name="connsiteX7" fmla="*/ 0 w 3820886"/>
              <a:gd name="connsiteY7" fmla="*/ 4081265 h 4081265"/>
              <a:gd name="connsiteX0" fmla="*/ 0 w 3679990"/>
              <a:gd name="connsiteY0" fmla="*/ 4209068 h 4209068"/>
              <a:gd name="connsiteX1" fmla="*/ 728135 w 3679990"/>
              <a:gd name="connsiteY1" fmla="*/ 3959300 h 4209068"/>
              <a:gd name="connsiteX2" fmla="*/ 1444217 w 3679990"/>
              <a:gd name="connsiteY2" fmla="*/ 3613362 h 4209068"/>
              <a:gd name="connsiteX3" fmla="*/ 2185419 w 3679990"/>
              <a:gd name="connsiteY3" fmla="*/ 3098071 h 4209068"/>
              <a:gd name="connsiteX4" fmla="*/ 3679858 w 3679990"/>
              <a:gd name="connsiteY4" fmla="*/ 392900 h 4209068"/>
              <a:gd name="connsiteX5" fmla="*/ 2207986 w 3679990"/>
              <a:gd name="connsiteY5" fmla="*/ 165025 h 4209068"/>
              <a:gd name="connsiteX6" fmla="*/ 32657 w 3679990"/>
              <a:gd name="connsiteY6" fmla="*/ 714754 h 4209068"/>
              <a:gd name="connsiteX7" fmla="*/ 0 w 3679990"/>
              <a:gd name="connsiteY7" fmla="*/ 4209068 h 4209068"/>
              <a:gd name="connsiteX0" fmla="*/ 0 w 3680138"/>
              <a:gd name="connsiteY0" fmla="*/ 4309917 h 4309917"/>
              <a:gd name="connsiteX1" fmla="*/ 728135 w 3680138"/>
              <a:gd name="connsiteY1" fmla="*/ 4060149 h 4309917"/>
              <a:gd name="connsiteX2" fmla="*/ 1444217 w 3680138"/>
              <a:gd name="connsiteY2" fmla="*/ 3714211 h 4309917"/>
              <a:gd name="connsiteX3" fmla="*/ 2185419 w 3680138"/>
              <a:gd name="connsiteY3" fmla="*/ 3198920 h 4309917"/>
              <a:gd name="connsiteX4" fmla="*/ 3679858 w 3680138"/>
              <a:gd name="connsiteY4" fmla="*/ 493749 h 4309917"/>
              <a:gd name="connsiteX5" fmla="*/ 2207986 w 3680138"/>
              <a:gd name="connsiteY5" fmla="*/ 265874 h 4309917"/>
              <a:gd name="connsiteX6" fmla="*/ 32657 w 3680138"/>
              <a:gd name="connsiteY6" fmla="*/ 815603 h 4309917"/>
              <a:gd name="connsiteX7" fmla="*/ 0 w 3680138"/>
              <a:gd name="connsiteY7" fmla="*/ 4309917 h 4309917"/>
              <a:gd name="connsiteX0" fmla="*/ 0 w 3679858"/>
              <a:gd name="connsiteY0" fmla="*/ 4057653 h 4057653"/>
              <a:gd name="connsiteX1" fmla="*/ 728135 w 3679858"/>
              <a:gd name="connsiteY1" fmla="*/ 3807885 h 4057653"/>
              <a:gd name="connsiteX2" fmla="*/ 1444217 w 3679858"/>
              <a:gd name="connsiteY2" fmla="*/ 3461947 h 4057653"/>
              <a:gd name="connsiteX3" fmla="*/ 2185419 w 3679858"/>
              <a:gd name="connsiteY3" fmla="*/ 2946656 h 4057653"/>
              <a:gd name="connsiteX4" fmla="*/ 3679858 w 3679858"/>
              <a:gd name="connsiteY4" fmla="*/ 241485 h 4057653"/>
              <a:gd name="connsiteX5" fmla="*/ 32657 w 3679858"/>
              <a:gd name="connsiteY5" fmla="*/ 563339 h 4057653"/>
              <a:gd name="connsiteX6" fmla="*/ 0 w 3679858"/>
              <a:gd name="connsiteY6" fmla="*/ 4057653 h 4057653"/>
              <a:gd name="connsiteX0" fmla="*/ 0 w 3802888"/>
              <a:gd name="connsiteY0" fmla="*/ 4057653 h 4057653"/>
              <a:gd name="connsiteX1" fmla="*/ 728135 w 3802888"/>
              <a:gd name="connsiteY1" fmla="*/ 3807885 h 4057653"/>
              <a:gd name="connsiteX2" fmla="*/ 1444217 w 3802888"/>
              <a:gd name="connsiteY2" fmla="*/ 3461947 h 4057653"/>
              <a:gd name="connsiteX3" fmla="*/ 2185419 w 3802888"/>
              <a:gd name="connsiteY3" fmla="*/ 2946656 h 4057653"/>
              <a:gd name="connsiteX4" fmla="*/ 2895603 w 3802888"/>
              <a:gd name="connsiteY4" fmla="*/ 1911354 h 4057653"/>
              <a:gd name="connsiteX5" fmla="*/ 3679858 w 3802888"/>
              <a:gd name="connsiteY5" fmla="*/ 241485 h 4057653"/>
              <a:gd name="connsiteX6" fmla="*/ 32657 w 3802888"/>
              <a:gd name="connsiteY6" fmla="*/ 563339 h 4057653"/>
              <a:gd name="connsiteX7" fmla="*/ 0 w 3802888"/>
              <a:gd name="connsiteY7" fmla="*/ 4057653 h 4057653"/>
              <a:gd name="connsiteX0" fmla="*/ 0 w 3802888"/>
              <a:gd name="connsiteY0" fmla="*/ 4057653 h 4057653"/>
              <a:gd name="connsiteX1" fmla="*/ 728135 w 3802888"/>
              <a:gd name="connsiteY1" fmla="*/ 3807885 h 4057653"/>
              <a:gd name="connsiteX2" fmla="*/ 1444217 w 3802888"/>
              <a:gd name="connsiteY2" fmla="*/ 3461947 h 4057653"/>
              <a:gd name="connsiteX3" fmla="*/ 2185419 w 3802888"/>
              <a:gd name="connsiteY3" fmla="*/ 2946656 h 4057653"/>
              <a:gd name="connsiteX4" fmla="*/ 2895603 w 3802888"/>
              <a:gd name="connsiteY4" fmla="*/ 1911354 h 4057653"/>
              <a:gd name="connsiteX5" fmla="*/ 3679858 w 3802888"/>
              <a:gd name="connsiteY5" fmla="*/ 241485 h 4057653"/>
              <a:gd name="connsiteX6" fmla="*/ 32657 w 3802888"/>
              <a:gd name="connsiteY6" fmla="*/ 563339 h 4057653"/>
              <a:gd name="connsiteX7" fmla="*/ 0 w 3802888"/>
              <a:gd name="connsiteY7" fmla="*/ 4057653 h 4057653"/>
              <a:gd name="connsiteX0" fmla="*/ 0 w 3797770"/>
              <a:gd name="connsiteY0" fmla="*/ 4057653 h 4057653"/>
              <a:gd name="connsiteX1" fmla="*/ 728135 w 3797770"/>
              <a:gd name="connsiteY1" fmla="*/ 3807885 h 4057653"/>
              <a:gd name="connsiteX2" fmla="*/ 1444217 w 3797770"/>
              <a:gd name="connsiteY2" fmla="*/ 3461947 h 4057653"/>
              <a:gd name="connsiteX3" fmla="*/ 2185419 w 3797770"/>
              <a:gd name="connsiteY3" fmla="*/ 2946656 h 4057653"/>
              <a:gd name="connsiteX4" fmla="*/ 2895603 w 3797770"/>
              <a:gd name="connsiteY4" fmla="*/ 1911354 h 4057653"/>
              <a:gd name="connsiteX5" fmla="*/ 3679858 w 3797770"/>
              <a:gd name="connsiteY5" fmla="*/ 241485 h 4057653"/>
              <a:gd name="connsiteX6" fmla="*/ 32657 w 3797770"/>
              <a:gd name="connsiteY6" fmla="*/ 563339 h 4057653"/>
              <a:gd name="connsiteX7" fmla="*/ 0 w 3797770"/>
              <a:gd name="connsiteY7" fmla="*/ 4057653 h 4057653"/>
              <a:gd name="connsiteX0" fmla="*/ 0 w 3679858"/>
              <a:gd name="connsiteY0" fmla="*/ 4057653 h 4057653"/>
              <a:gd name="connsiteX1" fmla="*/ 728135 w 3679858"/>
              <a:gd name="connsiteY1" fmla="*/ 3807885 h 4057653"/>
              <a:gd name="connsiteX2" fmla="*/ 1444217 w 3679858"/>
              <a:gd name="connsiteY2" fmla="*/ 3461947 h 4057653"/>
              <a:gd name="connsiteX3" fmla="*/ 2185419 w 3679858"/>
              <a:gd name="connsiteY3" fmla="*/ 2946656 h 4057653"/>
              <a:gd name="connsiteX4" fmla="*/ 2895603 w 3679858"/>
              <a:gd name="connsiteY4" fmla="*/ 1911354 h 4057653"/>
              <a:gd name="connsiteX5" fmla="*/ 3679858 w 3679858"/>
              <a:gd name="connsiteY5" fmla="*/ 241485 h 4057653"/>
              <a:gd name="connsiteX6" fmla="*/ 32657 w 3679858"/>
              <a:gd name="connsiteY6" fmla="*/ 563339 h 4057653"/>
              <a:gd name="connsiteX7" fmla="*/ 0 w 3679858"/>
              <a:gd name="connsiteY7" fmla="*/ 4057653 h 4057653"/>
              <a:gd name="connsiteX0" fmla="*/ 0 w 3679858"/>
              <a:gd name="connsiteY0" fmla="*/ 4057653 h 4057653"/>
              <a:gd name="connsiteX1" fmla="*/ 728135 w 3679858"/>
              <a:gd name="connsiteY1" fmla="*/ 3807885 h 4057653"/>
              <a:gd name="connsiteX2" fmla="*/ 1444217 w 3679858"/>
              <a:gd name="connsiteY2" fmla="*/ 3461947 h 4057653"/>
              <a:gd name="connsiteX3" fmla="*/ 2185419 w 3679858"/>
              <a:gd name="connsiteY3" fmla="*/ 2946656 h 4057653"/>
              <a:gd name="connsiteX4" fmla="*/ 2895603 w 3679858"/>
              <a:gd name="connsiteY4" fmla="*/ 1911354 h 4057653"/>
              <a:gd name="connsiteX5" fmla="*/ 3679858 w 3679858"/>
              <a:gd name="connsiteY5" fmla="*/ 241485 h 4057653"/>
              <a:gd name="connsiteX6" fmla="*/ 32657 w 3679858"/>
              <a:gd name="connsiteY6" fmla="*/ 563339 h 4057653"/>
              <a:gd name="connsiteX7" fmla="*/ 0 w 3679858"/>
              <a:gd name="connsiteY7" fmla="*/ 4057653 h 4057653"/>
              <a:gd name="connsiteX0" fmla="*/ 0 w 3679858"/>
              <a:gd name="connsiteY0" fmla="*/ 4057653 h 4057653"/>
              <a:gd name="connsiteX1" fmla="*/ 728135 w 3679858"/>
              <a:gd name="connsiteY1" fmla="*/ 3807885 h 4057653"/>
              <a:gd name="connsiteX2" fmla="*/ 1444217 w 3679858"/>
              <a:gd name="connsiteY2" fmla="*/ 3461947 h 4057653"/>
              <a:gd name="connsiteX3" fmla="*/ 2185419 w 3679858"/>
              <a:gd name="connsiteY3" fmla="*/ 2946656 h 4057653"/>
              <a:gd name="connsiteX4" fmla="*/ 2895603 w 3679858"/>
              <a:gd name="connsiteY4" fmla="*/ 1911354 h 4057653"/>
              <a:gd name="connsiteX5" fmla="*/ 3679858 w 3679858"/>
              <a:gd name="connsiteY5" fmla="*/ 241485 h 4057653"/>
              <a:gd name="connsiteX6" fmla="*/ 32657 w 3679858"/>
              <a:gd name="connsiteY6" fmla="*/ 563339 h 4057653"/>
              <a:gd name="connsiteX7" fmla="*/ 0 w 3679858"/>
              <a:gd name="connsiteY7" fmla="*/ 4057653 h 4057653"/>
              <a:gd name="connsiteX0" fmla="*/ 0 w 3679858"/>
              <a:gd name="connsiteY0" fmla="*/ 4057653 h 4057653"/>
              <a:gd name="connsiteX1" fmla="*/ 728135 w 3679858"/>
              <a:gd name="connsiteY1" fmla="*/ 3807885 h 4057653"/>
              <a:gd name="connsiteX2" fmla="*/ 1444217 w 3679858"/>
              <a:gd name="connsiteY2" fmla="*/ 3461947 h 4057653"/>
              <a:gd name="connsiteX3" fmla="*/ 2169833 w 3679858"/>
              <a:gd name="connsiteY3" fmla="*/ 2931070 h 4057653"/>
              <a:gd name="connsiteX4" fmla="*/ 2895603 w 3679858"/>
              <a:gd name="connsiteY4" fmla="*/ 1911354 h 4057653"/>
              <a:gd name="connsiteX5" fmla="*/ 3679858 w 3679858"/>
              <a:gd name="connsiteY5" fmla="*/ 241485 h 4057653"/>
              <a:gd name="connsiteX6" fmla="*/ 32657 w 3679858"/>
              <a:gd name="connsiteY6" fmla="*/ 563339 h 4057653"/>
              <a:gd name="connsiteX7" fmla="*/ 0 w 3679858"/>
              <a:gd name="connsiteY7" fmla="*/ 4057653 h 4057653"/>
              <a:gd name="connsiteX0" fmla="*/ 0 w 3679858"/>
              <a:gd name="connsiteY0" fmla="*/ 4057653 h 4057653"/>
              <a:gd name="connsiteX1" fmla="*/ 728135 w 3679858"/>
              <a:gd name="connsiteY1" fmla="*/ 3807885 h 4057653"/>
              <a:gd name="connsiteX2" fmla="*/ 1444217 w 3679858"/>
              <a:gd name="connsiteY2" fmla="*/ 3461947 h 4057653"/>
              <a:gd name="connsiteX3" fmla="*/ 2164637 w 3679858"/>
              <a:gd name="connsiteY3" fmla="*/ 2915483 h 4057653"/>
              <a:gd name="connsiteX4" fmla="*/ 2895603 w 3679858"/>
              <a:gd name="connsiteY4" fmla="*/ 1911354 h 4057653"/>
              <a:gd name="connsiteX5" fmla="*/ 3679858 w 3679858"/>
              <a:gd name="connsiteY5" fmla="*/ 241485 h 4057653"/>
              <a:gd name="connsiteX6" fmla="*/ 32657 w 3679858"/>
              <a:gd name="connsiteY6" fmla="*/ 563339 h 4057653"/>
              <a:gd name="connsiteX7" fmla="*/ 0 w 3679858"/>
              <a:gd name="connsiteY7" fmla="*/ 4057653 h 405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9858" h="4057653">
                <a:moveTo>
                  <a:pt x="0" y="4057653"/>
                </a:moveTo>
                <a:cubicBezTo>
                  <a:pt x="431212" y="3901280"/>
                  <a:pt x="74992" y="4020156"/>
                  <a:pt x="728135" y="3807885"/>
                </a:cubicBezTo>
                <a:cubicBezTo>
                  <a:pt x="967045" y="3704118"/>
                  <a:pt x="1201336" y="3605485"/>
                  <a:pt x="1444217" y="3461947"/>
                </a:cubicBezTo>
                <a:cubicBezTo>
                  <a:pt x="1687098" y="3318409"/>
                  <a:pt x="1827297" y="3161215"/>
                  <a:pt x="2164637" y="2915483"/>
                </a:cubicBezTo>
                <a:cubicBezTo>
                  <a:pt x="2398068" y="2612601"/>
                  <a:pt x="2583030" y="2362216"/>
                  <a:pt x="2895603" y="1911354"/>
                </a:cubicBezTo>
                <a:cubicBezTo>
                  <a:pt x="3081176" y="1384292"/>
                  <a:pt x="3335749" y="917004"/>
                  <a:pt x="3679858" y="241485"/>
                </a:cubicBezTo>
                <a:cubicBezTo>
                  <a:pt x="3321064" y="-155734"/>
                  <a:pt x="645967" y="-72689"/>
                  <a:pt x="32657" y="563339"/>
                </a:cubicBezTo>
                <a:cubicBezTo>
                  <a:pt x="16329" y="1439638"/>
                  <a:pt x="10885" y="3358245"/>
                  <a:pt x="0" y="405765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14000"/>
                </a:schemeClr>
              </a:gs>
              <a:gs pos="100000">
                <a:srgbClr val="FF0000">
                  <a:alpha val="14000"/>
                </a:srgb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DD2DF-2CB7-4FD2-BB3C-08FE7FC8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Encoding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of $</a:t>
            </a:r>
            <a:r>
              <a:rPr lang="pl-PL" dirty="0" err="1"/>
              <a:t>Bribing</a:t>
            </a:r>
            <a:r>
              <a:rPr lang="pl-PL" dirty="0"/>
              <a:t> </a:t>
            </a:r>
            <a:r>
              <a:rPr lang="pl-PL" i="1" dirty="0" err="1"/>
              <a:t>x</a:t>
            </a:r>
            <a:r>
              <a:rPr lang="pl-PL" i="1" baseline="-25000" dirty="0" err="1"/>
              <a:t>ij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i="1" dirty="0"/>
              <a:t>p</a:t>
            </a:r>
            <a:r>
              <a:rPr lang="pl-PL" i="1" baseline="-25000" dirty="0"/>
              <a:t>i</a:t>
            </a:r>
            <a:r>
              <a:rPr lang="pl-PL" dirty="0"/>
              <a:t> to </a:t>
            </a:r>
            <a:r>
              <a:rPr lang="pl-PL" i="1" dirty="0" err="1"/>
              <a:t>p</a:t>
            </a:r>
            <a:r>
              <a:rPr lang="pl-PL" i="1" baseline="-25000" dirty="0" err="1"/>
              <a:t>j</a:t>
            </a:r>
            <a:endParaRPr lang="pl-PL" i="1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ADC4DC-F62A-4987-8C68-4F6ABE9D11CE}"/>
              </a:ext>
            </a:extLst>
          </p:cNvPr>
          <p:cNvCxnSpPr/>
          <p:nvPr/>
        </p:nvCxnSpPr>
        <p:spPr>
          <a:xfrm flipV="1">
            <a:off x="685753" y="1827512"/>
            <a:ext cx="0" cy="3539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1BE4C1-B982-443D-9E5E-DAADDF21BB3C}"/>
              </a:ext>
            </a:extLst>
          </p:cNvPr>
          <p:cNvCxnSpPr/>
          <p:nvPr/>
        </p:nvCxnSpPr>
        <p:spPr>
          <a:xfrm>
            <a:off x="702687" y="5349646"/>
            <a:ext cx="45550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EFDB2C-4EAF-405D-81B5-57D4F25FE491}"/>
              </a:ext>
            </a:extLst>
          </p:cNvPr>
          <p:cNvCxnSpPr/>
          <p:nvPr/>
        </p:nvCxnSpPr>
        <p:spPr>
          <a:xfrm>
            <a:off x="212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E9A605-F705-4D60-9355-8FED26141903}"/>
              </a:ext>
            </a:extLst>
          </p:cNvPr>
          <p:cNvCxnSpPr/>
          <p:nvPr/>
        </p:nvCxnSpPr>
        <p:spPr>
          <a:xfrm>
            <a:off x="140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AD953F-7EE8-43BF-8378-475C4750546F}"/>
              </a:ext>
            </a:extLst>
          </p:cNvPr>
          <p:cNvCxnSpPr/>
          <p:nvPr/>
        </p:nvCxnSpPr>
        <p:spPr>
          <a:xfrm>
            <a:off x="284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61942-6233-4B05-8640-6F01B012C325}"/>
              </a:ext>
            </a:extLst>
          </p:cNvPr>
          <p:cNvCxnSpPr/>
          <p:nvPr/>
        </p:nvCxnSpPr>
        <p:spPr>
          <a:xfrm>
            <a:off x="356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B75F68-10DD-477D-8F4F-DCE872195DC9}"/>
              </a:ext>
            </a:extLst>
          </p:cNvPr>
          <p:cNvCxnSpPr/>
          <p:nvPr/>
        </p:nvCxnSpPr>
        <p:spPr>
          <a:xfrm>
            <a:off x="428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46CF52-9B4F-4EC0-9974-E9C3B5E066D0}"/>
              </a:ext>
            </a:extLst>
          </p:cNvPr>
          <p:cNvSpPr txBox="1"/>
          <p:nvPr/>
        </p:nvSpPr>
        <p:spPr>
          <a:xfrm>
            <a:off x="1253444" y="5483780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1            2           3            4           5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716374-5F4A-42E7-BDC0-05E3B381BDA1}"/>
              </a:ext>
            </a:extLst>
          </p:cNvPr>
          <p:cNvCxnSpPr>
            <a:cxnSpLocks/>
          </p:cNvCxnSpPr>
          <p:nvPr/>
        </p:nvCxnSpPr>
        <p:spPr>
          <a:xfrm>
            <a:off x="1404287" y="5119353"/>
            <a:ext cx="0" cy="228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9B862E-317B-4A10-8895-25CA74C562DE}"/>
              </a:ext>
            </a:extLst>
          </p:cNvPr>
          <p:cNvCxnSpPr>
            <a:cxnSpLocks/>
          </p:cNvCxnSpPr>
          <p:nvPr/>
        </p:nvCxnSpPr>
        <p:spPr>
          <a:xfrm>
            <a:off x="2124287" y="4756364"/>
            <a:ext cx="0" cy="5919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42086-7007-4DF3-A235-B0269C28FC3D}"/>
              </a:ext>
            </a:extLst>
          </p:cNvPr>
          <p:cNvCxnSpPr>
            <a:cxnSpLocks/>
          </p:cNvCxnSpPr>
          <p:nvPr/>
        </p:nvCxnSpPr>
        <p:spPr>
          <a:xfrm flipH="1">
            <a:off x="2844287" y="4238204"/>
            <a:ext cx="10717" cy="1110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81B4B3-465D-4866-9C4E-ABD8CF92F169}"/>
              </a:ext>
            </a:extLst>
          </p:cNvPr>
          <p:cNvCxnSpPr>
            <a:cxnSpLocks/>
          </p:cNvCxnSpPr>
          <p:nvPr/>
        </p:nvCxnSpPr>
        <p:spPr>
          <a:xfrm flipH="1">
            <a:off x="3569645" y="3224051"/>
            <a:ext cx="5358" cy="2124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6921E9-9A61-43D0-B1B9-98CCC9BB35AA}"/>
              </a:ext>
            </a:extLst>
          </p:cNvPr>
          <p:cNvCxnSpPr>
            <a:cxnSpLocks/>
          </p:cNvCxnSpPr>
          <p:nvPr/>
        </p:nvCxnSpPr>
        <p:spPr>
          <a:xfrm>
            <a:off x="4286965" y="1700051"/>
            <a:ext cx="0" cy="3648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063D63-22F8-4E84-8B8D-4AD6B530D2EA}"/>
              </a:ext>
            </a:extLst>
          </p:cNvPr>
          <p:cNvSpPr txBox="1"/>
          <p:nvPr/>
        </p:nvSpPr>
        <p:spPr>
          <a:xfrm>
            <a:off x="4645548" y="5483780"/>
            <a:ext cx="250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bribed</a:t>
            </a:r>
            <a:endParaRPr lang="pl-PL" dirty="0"/>
          </a:p>
          <a:p>
            <a:r>
              <a:rPr lang="pl-PL" dirty="0"/>
              <a:t>(</a:t>
            </a:r>
            <a:r>
              <a:rPr lang="pl-PL" dirty="0" err="1"/>
              <a:t>bribe</a:t>
            </a:r>
            <a:r>
              <a:rPr lang="pl-PL" dirty="0"/>
              <a:t> </a:t>
            </a:r>
            <a:r>
              <a:rPr lang="pl-PL" dirty="0" err="1"/>
              <a:t>cheapest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F65372-04BA-4A41-AD1E-D134684D6362}"/>
              </a:ext>
            </a:extLst>
          </p:cNvPr>
          <p:cNvSpPr txBox="1"/>
          <p:nvPr/>
        </p:nvSpPr>
        <p:spPr>
          <a:xfrm rot="16200000">
            <a:off x="83443" y="3336421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Cost</a:t>
            </a:r>
            <a:endParaRPr lang="pl-PL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47A526-C793-45DB-9D15-66E637F99FD9}"/>
              </a:ext>
            </a:extLst>
          </p:cNvPr>
          <p:cNvCxnSpPr/>
          <p:nvPr/>
        </p:nvCxnSpPr>
        <p:spPr>
          <a:xfrm flipV="1">
            <a:off x="702687" y="3818124"/>
            <a:ext cx="4767385" cy="15301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/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/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cost</a:t>
                </a:r>
                <a:r>
                  <a:rPr lang="pl-PL" dirty="0"/>
                  <a:t> of </a:t>
                </a:r>
                <a:r>
                  <a:rPr lang="pl-PL" dirty="0" err="1"/>
                  <a:t>bribing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l-PL" baseline="-2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/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28FA5E-DD2F-4D58-A25B-ADA0D4561894}"/>
              </a:ext>
            </a:extLst>
          </p:cNvPr>
          <p:cNvCxnSpPr>
            <a:cxnSpLocks/>
          </p:cNvCxnSpPr>
          <p:nvPr/>
        </p:nvCxnSpPr>
        <p:spPr>
          <a:xfrm flipV="1">
            <a:off x="702687" y="3222718"/>
            <a:ext cx="4767385" cy="22287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B228B6-9477-4EEB-8207-4F38E949EF97}"/>
                  </a:ext>
                </a:extLst>
              </p:cNvPr>
              <p:cNvSpPr txBox="1"/>
              <p:nvPr/>
            </p:nvSpPr>
            <p:spPr>
              <a:xfrm>
                <a:off x="4868311" y="3364118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B228B6-9477-4EEB-8207-4F38E949E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311" y="3364118"/>
                <a:ext cx="1219308" cy="40011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DDFC8-3A69-4B37-91B1-CC0048EA9CB0}"/>
                  </a:ext>
                </a:extLst>
              </p:cNvPr>
              <p:cNvSpPr txBox="1"/>
              <p:nvPr/>
            </p:nvSpPr>
            <p:spPr>
              <a:xfrm>
                <a:off x="6685836" y="2378022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DDFC8-3A69-4B37-91B1-CC0048EA9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6" y="2378022"/>
                <a:ext cx="1309333" cy="391646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1BE3F6-B1EC-4727-955A-6ADC3393FA5C}"/>
              </a:ext>
            </a:extLst>
          </p:cNvPr>
          <p:cNvCxnSpPr>
            <a:cxnSpLocks/>
          </p:cNvCxnSpPr>
          <p:nvPr/>
        </p:nvCxnSpPr>
        <p:spPr>
          <a:xfrm flipV="1">
            <a:off x="702687" y="2364058"/>
            <a:ext cx="4744049" cy="34428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27B095-27FD-4AEE-A972-6BFECFFD09B2}"/>
                  </a:ext>
                </a:extLst>
              </p:cNvPr>
              <p:cNvSpPr txBox="1"/>
              <p:nvPr/>
            </p:nvSpPr>
            <p:spPr>
              <a:xfrm>
                <a:off x="4848750" y="2625550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27B095-27FD-4AEE-A972-6BFECFFD0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50" y="2625550"/>
                <a:ext cx="1219308" cy="400110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8387D1-0278-4556-A35A-478B715EA204}"/>
                  </a:ext>
                </a:extLst>
              </p:cNvPr>
              <p:cNvSpPr txBox="1"/>
              <p:nvPr/>
            </p:nvSpPr>
            <p:spPr>
              <a:xfrm>
                <a:off x="6680515" y="2894076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8387D1-0278-4556-A35A-478B715EA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515" y="2894076"/>
                <a:ext cx="1309333" cy="391646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1254E3-3175-4324-9E3E-479A74F946CD}"/>
              </a:ext>
            </a:extLst>
          </p:cNvPr>
          <p:cNvCxnSpPr>
            <a:cxnSpLocks/>
          </p:cNvCxnSpPr>
          <p:nvPr/>
        </p:nvCxnSpPr>
        <p:spPr>
          <a:xfrm flipV="1">
            <a:off x="965200" y="1373693"/>
            <a:ext cx="4013200" cy="53573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2AC205-5626-4D5F-8ACE-7CAC8E615184}"/>
                  </a:ext>
                </a:extLst>
              </p:cNvPr>
              <p:cNvSpPr txBox="1"/>
              <p:nvPr/>
            </p:nvSpPr>
            <p:spPr>
              <a:xfrm>
                <a:off x="4532928" y="1757107"/>
                <a:ext cx="1219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2AC205-5626-4D5F-8ACE-7CAC8E615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928" y="1757107"/>
                <a:ext cx="1219308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1E67BB-1A0A-4AA8-9976-632017E3EB58}"/>
                  </a:ext>
                </a:extLst>
              </p:cNvPr>
              <p:cNvSpPr txBox="1"/>
              <p:nvPr/>
            </p:nvSpPr>
            <p:spPr>
              <a:xfrm>
                <a:off x="6680515" y="3401222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1E67BB-1A0A-4AA8-9976-632017E3E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515" y="3401222"/>
                <a:ext cx="1309333" cy="391646"/>
              </a:xfrm>
              <a:prstGeom prst="rect">
                <a:avLst/>
              </a:prstGeom>
              <a:blipFill>
                <a:blip r:embed="rId1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ED58A4E-3E1E-44D6-9E45-EFAE3CDCD840}"/>
                  </a:ext>
                </a:extLst>
              </p:cNvPr>
              <p:cNvSpPr txBox="1"/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ED58A4E-3E1E-44D6-9E45-EFAE3CDCD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DEAE4D-8DCB-4ACB-B11C-88BCA1BD6C00}"/>
              </a:ext>
            </a:extLst>
          </p:cNvPr>
          <p:cNvCxnSpPr>
            <a:cxnSpLocks/>
          </p:cNvCxnSpPr>
          <p:nvPr/>
        </p:nvCxnSpPr>
        <p:spPr>
          <a:xfrm flipV="1">
            <a:off x="1834774" y="891518"/>
            <a:ext cx="2810774" cy="59664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5F984B-7094-4D5B-9BF1-498F523ADD9E}"/>
                  </a:ext>
                </a:extLst>
              </p:cNvPr>
              <p:cNvSpPr txBox="1"/>
              <p:nvPr/>
            </p:nvSpPr>
            <p:spPr>
              <a:xfrm>
                <a:off x="3210860" y="1034624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5F984B-7094-4D5B-9BF1-498F523AD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860" y="1034624"/>
                <a:ext cx="1219308" cy="400110"/>
              </a:xfrm>
              <a:prstGeom prst="rect">
                <a:avLst/>
              </a:prstGeom>
              <a:blipFill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230A7-D81C-42AA-97AC-AFC8EC476CFF}"/>
                  </a:ext>
                </a:extLst>
              </p:cNvPr>
              <p:cNvSpPr txBox="1"/>
              <p:nvPr/>
            </p:nvSpPr>
            <p:spPr>
              <a:xfrm>
                <a:off x="6680515" y="3908368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230A7-D81C-42AA-97AC-AFC8EC476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515" y="3908368"/>
                <a:ext cx="1309333" cy="391646"/>
              </a:xfrm>
              <a:prstGeom prst="rect">
                <a:avLst/>
              </a:prstGeom>
              <a:blipFill>
                <a:blip r:embed="rId1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60233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-1"/>
            <a:ext cx="4084972" cy="1186361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Borda</a:t>
            </a:r>
            <a:r>
              <a:rPr lang="pl-PL" dirty="0"/>
              <a:t>-$</a:t>
            </a:r>
            <a:r>
              <a:rPr lang="pl-PL" dirty="0" err="1"/>
              <a:t>Bribery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FPT for #</a:t>
            </a:r>
            <a:r>
              <a:rPr lang="pl-PL" dirty="0" err="1"/>
              <a:t>candidates</a:t>
            </a:r>
            <a:endParaRPr lang="pl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 (</a:t>
            </a:r>
            <a:r>
              <a:rPr lang="pl-PL" sz="1700" dirty="0" err="1"/>
              <a:t>voters</a:t>
            </a:r>
            <a:r>
              <a:rPr lang="pl-PL" sz="1700" dirty="0"/>
              <a:t> </a:t>
            </a:r>
            <a:r>
              <a:rPr lang="pl-PL" sz="1700" dirty="0" err="1"/>
              <a:t>have</a:t>
            </a:r>
            <a:r>
              <a:rPr lang="pl-PL" sz="1700" dirty="0"/>
              <a:t> 		</a:t>
            </a:r>
            <a:r>
              <a:rPr lang="pl-PL" sz="1700" dirty="0" err="1"/>
              <a:t>prices</a:t>
            </a:r>
            <a:r>
              <a:rPr lang="pl-PL" sz="1700" dirty="0"/>
              <a:t>)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/>
              <a:t>	B – </a:t>
            </a:r>
            <a:r>
              <a:rPr lang="pl-PL" sz="1700" dirty="0" err="1"/>
              <a:t>budget</a:t>
            </a:r>
            <a:r>
              <a:rPr lang="pl-PL" sz="1700" dirty="0"/>
              <a:t> 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</a:t>
            </a:r>
            <a:r>
              <a:rPr lang="pl-PL" sz="1700" dirty="0" err="1"/>
              <a:t>bribing</a:t>
            </a:r>
            <a:r>
              <a:rPr lang="pl-PL" sz="1700" dirty="0"/>
              <a:t> </a:t>
            </a:r>
            <a:r>
              <a:rPr lang="pl-PL" sz="1700" dirty="0" err="1"/>
              <a:t>voters</a:t>
            </a:r>
            <a:r>
              <a:rPr lang="pl-PL" sz="1700" dirty="0"/>
              <a:t> of </a:t>
            </a:r>
            <a:r>
              <a:rPr lang="pl-PL" sz="1700" dirty="0" err="1"/>
              <a:t>total</a:t>
            </a:r>
            <a:r>
              <a:rPr lang="pl-PL" sz="1700" dirty="0"/>
              <a:t> </a:t>
            </a:r>
            <a:r>
              <a:rPr lang="pl-PL" sz="1700" dirty="0" err="1"/>
              <a:t>cost</a:t>
            </a:r>
            <a:r>
              <a:rPr lang="pl-PL" sz="1700" dirty="0"/>
              <a:t> </a:t>
            </a:r>
            <a:r>
              <a:rPr lang="pl-PL" sz="1700" dirty="0" err="1"/>
              <a:t>at</a:t>
            </a:r>
            <a:r>
              <a:rPr lang="pl-PL" sz="1700" dirty="0"/>
              <a:t> most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E672-D736-4219-9275-C8CD89494B8B}"/>
                  </a:ext>
                </a:extLst>
              </p:cNvPr>
              <p:cNvSpPr txBox="1"/>
              <p:nvPr/>
            </p:nvSpPr>
            <p:spPr>
              <a:xfrm>
                <a:off x="404039" y="2270399"/>
                <a:ext cx="654499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pl-PL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!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all</a:t>
                </a:r>
                <a:r>
                  <a:rPr lang="pl-PL" dirty="0"/>
                  <a:t> </a:t>
                </a:r>
                <a:r>
                  <a:rPr lang="pl-PL" dirty="0" err="1"/>
                  <a:t>possible</a:t>
                </a:r>
                <a:r>
                  <a:rPr lang="pl-PL" dirty="0"/>
                  <a:t>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:r>
                  <a:rPr lang="pl-PL" dirty="0" err="1"/>
                  <a:t>orders</a:t>
                </a:r>
                <a:endParaRPr lang="pl-PL" dirty="0"/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	 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voters</a:t>
                </a:r>
                <a:r>
                  <a:rPr lang="pl-PL" dirty="0"/>
                  <a:t> with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are</a:t>
                </a:r>
                <a:r>
                  <a:rPr lang="pl-PL" dirty="0"/>
                  <a:t> </a:t>
                </a:r>
                <a:r>
                  <a:rPr lang="pl-PL" dirty="0" err="1"/>
                  <a:t>there</a:t>
                </a:r>
                <a:r>
                  <a:rPr lang="pl-PL" dirty="0"/>
                  <a:t>? (</a:t>
                </a:r>
                <a:r>
                  <a:rPr lang="pl-PL" dirty="0" err="1"/>
                  <a:t>const</a:t>
                </a:r>
                <a:r>
                  <a:rPr lang="pl-PL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pl-PL" dirty="0"/>
                  <a:t> 	 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votes</a:t>
                </a:r>
                <a:r>
                  <a:rPr lang="pl-PL" dirty="0"/>
                  <a:t> do we </a:t>
                </a:r>
                <a:r>
                  <a:rPr lang="pl-PL" dirty="0" err="1"/>
                  <a:t>move</a:t>
                </a:r>
                <a:r>
                  <a:rPr lang="pl-PL" dirty="0"/>
                  <a:t> from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𝑐𝑜𝑟𝑒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points</a:t>
                </a:r>
                <a:r>
                  <a:rPr lang="pl-PL" dirty="0"/>
                  <a:t> </a:t>
                </a:r>
                <a:r>
                  <a:rPr lang="pl-PL" dirty="0" err="1"/>
                  <a:t>candidate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gets</a:t>
                </a:r>
                <a:r>
                  <a:rPr lang="pl-PL" dirty="0"/>
                  <a:t> from </a:t>
                </a:r>
                <a:r>
                  <a:rPr lang="pl-PL" dirty="0" err="1"/>
                  <a:t>vote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pl-PL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cost</a:t>
                </a:r>
                <a:r>
                  <a:rPr lang="pl-PL" dirty="0"/>
                  <a:t> of </a:t>
                </a:r>
                <a:r>
                  <a:rPr lang="pl-PL" dirty="0" err="1"/>
                  <a:t>bribing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l-PL" baseline="-25000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E672-D736-4219-9275-C8CD89494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9" y="2270399"/>
                <a:ext cx="6544997" cy="1754326"/>
              </a:xfrm>
              <a:prstGeom prst="rect">
                <a:avLst/>
              </a:prstGeom>
              <a:blipFill>
                <a:blip r:embed="rId2"/>
                <a:stretch>
                  <a:fillRect t="-1736" r="-9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23F4B-1F53-4ED4-A46F-A32E70BCF5BF}"/>
                  </a:ext>
                </a:extLst>
              </p:cNvPr>
              <p:cNvSpPr txBox="1"/>
              <p:nvPr/>
            </p:nvSpPr>
            <p:spPr>
              <a:xfrm>
                <a:off x="404038" y="3857046"/>
                <a:ext cx="8739961" cy="274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/>
                  <a:t>Form ILP:</a:t>
                </a:r>
              </a:p>
              <a:p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pl-PL" dirty="0"/>
                  <a:t>  	     </a:t>
                </a:r>
                <a:r>
                  <a:rPr lang="pl-PL" dirty="0">
                    <a:sym typeface="Wingdings" panose="05000000000000000000" pitchFamily="2" charset="2"/>
                  </a:rPr>
                  <a:t> </a:t>
                </a:r>
                <a:r>
                  <a:rPr lang="pl-PL" dirty="0" err="1">
                    <a:sym typeface="Wingdings" panose="05000000000000000000" pitchFamily="2" charset="2"/>
                  </a:rPr>
                  <a:t>cannot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cheat</a:t>
                </a:r>
                <a:r>
                  <a:rPr lang="pl-PL" dirty="0">
                    <a:sym typeface="Wingdings" panose="05000000000000000000" pitchFamily="2" charset="2"/>
                  </a:rPr>
                  <a:t> </a:t>
                </a:r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  </a:t>
                </a:r>
                <a:r>
                  <a:rPr lang="pl-PL" dirty="0" err="1">
                    <a:sym typeface="Wingdings" panose="05000000000000000000" pitchFamily="2" charset="2"/>
                  </a:rPr>
                  <a:t>bribe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only</a:t>
                </a:r>
                <a:r>
                  <a:rPr lang="pl-PL" dirty="0">
                    <a:sym typeface="Wingdings" panose="05000000000000000000" pitchFamily="2" charset="2"/>
                  </a:rPr>
                  <a:t> as </a:t>
                </a:r>
                <a:r>
                  <a:rPr lang="pl-PL" dirty="0" err="1">
                    <a:sym typeface="Wingdings" panose="05000000000000000000" pitchFamily="2" charset="2"/>
                  </a:rPr>
                  <a:t>many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people</a:t>
                </a:r>
                <a:r>
                  <a:rPr lang="pl-PL" dirty="0">
                    <a:sym typeface="Wingdings" panose="05000000000000000000" pitchFamily="2" charset="2"/>
                  </a:rPr>
                  <a:t> as </a:t>
                </a:r>
                <a:r>
                  <a:rPr lang="pl-PL" dirty="0" err="1">
                    <a:sym typeface="Wingdings" panose="05000000000000000000" pitchFamily="2" charset="2"/>
                  </a:rPr>
                  <a:t>there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are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For </a:t>
                </a:r>
                <a:r>
                  <a:rPr lang="pl-PL" dirty="0" err="1">
                    <a:sym typeface="Wingdings" panose="05000000000000000000" pitchFamily="2" charset="2"/>
                  </a:rPr>
                  <a:t>each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cand</a:t>
                </a:r>
                <a:r>
                  <a:rPr lang="pl-PL" dirty="0">
                    <a:sym typeface="Wingdings" panose="05000000000000000000" pitchFamily="2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: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≤</m:t>
                        </m:r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𝑝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sz="1600" dirty="0">
                    <a:sym typeface="Wingdings" panose="05000000000000000000" pitchFamily="2" charset="2"/>
                  </a:rPr>
                  <a:t> p </a:t>
                </a:r>
                <a:r>
                  <a:rPr lang="pl-PL" sz="1600" dirty="0" err="1">
                    <a:sym typeface="Wingdings" panose="05000000000000000000" pitchFamily="2" charset="2"/>
                  </a:rPr>
                  <a:t>wins</a:t>
                </a:r>
                <a:r>
                  <a:rPr lang="pl-PL" sz="1600" dirty="0">
                    <a:sym typeface="Wingdings" panose="05000000000000000000" pitchFamily="2" charset="2"/>
                  </a:rPr>
                  <a:t> with </a:t>
                </a:r>
                <a:r>
                  <a:rPr lang="pl-PL" sz="1600" dirty="0" err="1">
                    <a:sym typeface="Wingdings" panose="05000000000000000000" pitchFamily="2" charset="2"/>
                  </a:rPr>
                  <a:t>everyone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sz="900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olidFill>
                      <a:srgbClr val="FF0000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pl-PL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l-PL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>
                    <a:solidFill>
                      <a:srgbClr val="FF0000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pl-PL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l-PL" dirty="0">
                    <a:solidFill>
                      <a:srgbClr val="FF0000"/>
                    </a:solidFill>
                  </a:rPr>
                  <a:t>:	  </a:t>
                </a:r>
                <a14:m>
                  <m:oMath xmlns:m="http://schemas.openxmlformats.org/officeDocument/2006/math">
                    <m:r>
                      <a:rPr lang="pl-PL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l-PL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pl-PL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pl-PL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r>
                  <a:rPr lang="pl-P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l-PL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pl-P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l-PL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pl-PL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pl-P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≤</m:t>
                            </m:r>
                            <m:r>
                              <a:rPr lang="pl-P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e>
                        </m:nary>
                      </m:e>
                    </m:nary>
                  </m:oMath>
                </a14:m>
                <a:r>
                  <a:rPr lang="pl-P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  </a:t>
                </a:r>
                <a:r>
                  <a:rPr lang="pl-PL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stay</a:t>
                </a:r>
                <a:r>
                  <a:rPr lang="pl-P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within</a:t>
                </a:r>
                <a:r>
                  <a:rPr lang="pl-P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budget</a:t>
                </a:r>
                <a:endParaRPr lang="pl-PL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23F4B-1F53-4ED4-A46F-A32E70BCF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8" y="3857046"/>
                <a:ext cx="8739961" cy="2746073"/>
              </a:xfrm>
              <a:prstGeom prst="rect">
                <a:avLst/>
              </a:prstGeom>
              <a:blipFill>
                <a:blip r:embed="rId3"/>
                <a:stretch>
                  <a:fillRect l="-697" t="-1333" b="-2244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AD7BCBD-5222-4AAE-80AC-94F44B6CD266}"/>
              </a:ext>
            </a:extLst>
          </p:cNvPr>
          <p:cNvSpPr txBox="1"/>
          <p:nvPr/>
        </p:nvSpPr>
        <p:spPr>
          <a:xfrm rot="1357236">
            <a:off x="6433746" y="3550590"/>
            <a:ext cx="2224957" cy="646331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rgbClr val="FF0000"/>
                </a:solidFill>
              </a:rPr>
              <a:t>Solve</a:t>
            </a:r>
            <a:r>
              <a:rPr lang="pl-PL" b="1" dirty="0">
                <a:solidFill>
                  <a:srgbClr val="FF0000"/>
                </a:solidFill>
              </a:rPr>
              <a:t> the MILP in FPT </a:t>
            </a:r>
            <a:r>
              <a:rPr lang="pl-PL" b="1" dirty="0" err="1">
                <a:solidFill>
                  <a:srgbClr val="FF0000"/>
                </a:solidFill>
              </a:rPr>
              <a:t>time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using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Lenstra</a:t>
            </a:r>
            <a:r>
              <a:rPr lang="pl-PL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3181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70121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 dirty="0"/>
              <a:t>Formu</a:t>
            </a:r>
            <a:r>
              <a:rPr lang="pl-PL" dirty="0"/>
              <a:t>l</a:t>
            </a:r>
            <a:r>
              <a:rPr lang="pl" dirty="0"/>
              <a:t>a 1: </a:t>
            </a:r>
            <a:r>
              <a:rPr lang="pl-PL" dirty="0" err="1"/>
              <a:t>Season</a:t>
            </a:r>
            <a:r>
              <a:rPr lang="pl" dirty="0"/>
              <a:t> 2008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338679"/>
            <a:ext cx="8229600" cy="483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/>
          <a:srcRect t="1125" b="26231"/>
          <a:stretch/>
        </p:blipFill>
        <p:spPr>
          <a:xfrm>
            <a:off x="166000" y="1154630"/>
            <a:ext cx="8812025" cy="46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457200" y="5832290"/>
            <a:ext cx="7460700" cy="39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-PL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Drivers </a:t>
            </a:r>
            <a:r>
              <a:rPr lang="pl-PL" dirty="0" err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receive</a:t>
            </a:r>
            <a:r>
              <a:rPr lang="pl-PL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l-PL" dirty="0" err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points</a:t>
            </a:r>
            <a:r>
              <a:rPr lang="pl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: 10, 8, 6, 5, 4, 3, 2, 1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89487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06A9257-888C-4AE5-9B6C-21EB80E1BBF7}"/>
              </a:ext>
            </a:extLst>
          </p:cNvPr>
          <p:cNvSpPr/>
          <p:nvPr/>
        </p:nvSpPr>
        <p:spPr>
          <a:xfrm>
            <a:off x="7459578" y="2123645"/>
            <a:ext cx="1621093" cy="674484"/>
          </a:xfrm>
          <a:custGeom>
            <a:avLst/>
            <a:gdLst>
              <a:gd name="connsiteX0" fmla="*/ 0 w 1972084"/>
              <a:gd name="connsiteY0" fmla="*/ 312389 h 624778"/>
              <a:gd name="connsiteX1" fmla="*/ 986042 w 1972084"/>
              <a:gd name="connsiteY1" fmla="*/ 0 h 624778"/>
              <a:gd name="connsiteX2" fmla="*/ 1972084 w 1972084"/>
              <a:gd name="connsiteY2" fmla="*/ 312389 h 624778"/>
              <a:gd name="connsiteX3" fmla="*/ 986042 w 1972084"/>
              <a:gd name="connsiteY3" fmla="*/ 624778 h 624778"/>
              <a:gd name="connsiteX4" fmla="*/ 0 w 1972084"/>
              <a:gd name="connsiteY4" fmla="*/ 312389 h 624778"/>
              <a:gd name="connsiteX0" fmla="*/ 33206 w 2005290"/>
              <a:gd name="connsiteY0" fmla="*/ 329383 h 641772"/>
              <a:gd name="connsiteX1" fmla="*/ 305239 w 2005290"/>
              <a:gd name="connsiteY1" fmla="*/ 71928 h 641772"/>
              <a:gd name="connsiteX2" fmla="*/ 1019248 w 2005290"/>
              <a:gd name="connsiteY2" fmla="*/ 16994 h 641772"/>
              <a:gd name="connsiteX3" fmla="*/ 2005290 w 2005290"/>
              <a:gd name="connsiteY3" fmla="*/ 329383 h 641772"/>
              <a:gd name="connsiteX4" fmla="*/ 1019248 w 2005290"/>
              <a:gd name="connsiteY4" fmla="*/ 641772 h 641772"/>
              <a:gd name="connsiteX5" fmla="*/ 33206 w 2005290"/>
              <a:gd name="connsiteY5" fmla="*/ 329383 h 641772"/>
              <a:gd name="connsiteX0" fmla="*/ 999 w 1973083"/>
              <a:gd name="connsiteY0" fmla="*/ 329383 h 682794"/>
              <a:gd name="connsiteX1" fmla="*/ 273032 w 1973083"/>
              <a:gd name="connsiteY1" fmla="*/ 71928 h 682794"/>
              <a:gd name="connsiteX2" fmla="*/ 987041 w 1973083"/>
              <a:gd name="connsiteY2" fmla="*/ 16994 h 682794"/>
              <a:gd name="connsiteX3" fmla="*/ 1973083 w 1973083"/>
              <a:gd name="connsiteY3" fmla="*/ 329383 h 682794"/>
              <a:gd name="connsiteX4" fmla="*/ 987041 w 1973083"/>
              <a:gd name="connsiteY4" fmla="*/ 641772 h 682794"/>
              <a:gd name="connsiteX5" fmla="*/ 352817 w 1973083"/>
              <a:gd name="connsiteY5" fmla="*/ 645217 h 682794"/>
              <a:gd name="connsiteX6" fmla="*/ 999 w 1973083"/>
              <a:gd name="connsiteY6" fmla="*/ 329383 h 682794"/>
              <a:gd name="connsiteX0" fmla="*/ 999 w 1990447"/>
              <a:gd name="connsiteY0" fmla="*/ 329383 h 668063"/>
              <a:gd name="connsiteX1" fmla="*/ 273032 w 1990447"/>
              <a:gd name="connsiteY1" fmla="*/ 71928 h 668063"/>
              <a:gd name="connsiteX2" fmla="*/ 987041 w 1990447"/>
              <a:gd name="connsiteY2" fmla="*/ 16994 h 668063"/>
              <a:gd name="connsiteX3" fmla="*/ 1973083 w 1990447"/>
              <a:gd name="connsiteY3" fmla="*/ 329383 h 668063"/>
              <a:gd name="connsiteX4" fmla="*/ 1604101 w 1990447"/>
              <a:gd name="connsiteY4" fmla="*/ 629175 h 668063"/>
              <a:gd name="connsiteX5" fmla="*/ 987041 w 1990447"/>
              <a:gd name="connsiteY5" fmla="*/ 641772 h 668063"/>
              <a:gd name="connsiteX6" fmla="*/ 352817 w 1990447"/>
              <a:gd name="connsiteY6" fmla="*/ 645217 h 668063"/>
              <a:gd name="connsiteX7" fmla="*/ 999 w 1990447"/>
              <a:gd name="connsiteY7" fmla="*/ 329383 h 668063"/>
              <a:gd name="connsiteX0" fmla="*/ 999 w 1973910"/>
              <a:gd name="connsiteY0" fmla="*/ 335804 h 674484"/>
              <a:gd name="connsiteX1" fmla="*/ 273032 w 1973910"/>
              <a:gd name="connsiteY1" fmla="*/ 78349 h 674484"/>
              <a:gd name="connsiteX2" fmla="*/ 987041 w 1973910"/>
              <a:gd name="connsiteY2" fmla="*/ 23415 h 674484"/>
              <a:gd name="connsiteX3" fmla="*/ 1523891 w 1973910"/>
              <a:gd name="connsiteY3" fmla="*/ 25997 h 674484"/>
              <a:gd name="connsiteX4" fmla="*/ 1973083 w 1973910"/>
              <a:gd name="connsiteY4" fmla="*/ 335804 h 674484"/>
              <a:gd name="connsiteX5" fmla="*/ 1604101 w 1973910"/>
              <a:gd name="connsiteY5" fmla="*/ 635596 h 674484"/>
              <a:gd name="connsiteX6" fmla="*/ 987041 w 1973910"/>
              <a:gd name="connsiteY6" fmla="*/ 648193 h 674484"/>
              <a:gd name="connsiteX7" fmla="*/ 352817 w 1973910"/>
              <a:gd name="connsiteY7" fmla="*/ 651638 h 674484"/>
              <a:gd name="connsiteX8" fmla="*/ 999 w 1973910"/>
              <a:gd name="connsiteY8" fmla="*/ 335804 h 6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910" h="674484">
                <a:moveTo>
                  <a:pt x="999" y="335804"/>
                </a:moveTo>
                <a:cubicBezTo>
                  <a:pt x="-12298" y="240256"/>
                  <a:pt x="108692" y="130414"/>
                  <a:pt x="273032" y="78349"/>
                </a:cubicBezTo>
                <a:cubicBezTo>
                  <a:pt x="437372" y="26284"/>
                  <a:pt x="778565" y="32140"/>
                  <a:pt x="987041" y="23415"/>
                </a:cubicBezTo>
                <a:cubicBezTo>
                  <a:pt x="1195517" y="14690"/>
                  <a:pt x="1359551" y="-26068"/>
                  <a:pt x="1523891" y="25997"/>
                </a:cubicBezTo>
                <a:cubicBezTo>
                  <a:pt x="1688231" y="78062"/>
                  <a:pt x="1957041" y="252920"/>
                  <a:pt x="1973083" y="335804"/>
                </a:cubicBezTo>
                <a:cubicBezTo>
                  <a:pt x="1989125" y="418688"/>
                  <a:pt x="1768441" y="583531"/>
                  <a:pt x="1604101" y="635596"/>
                </a:cubicBezTo>
                <a:cubicBezTo>
                  <a:pt x="1439761" y="687661"/>
                  <a:pt x="1195588" y="645519"/>
                  <a:pt x="987041" y="648193"/>
                </a:cubicBezTo>
                <a:cubicBezTo>
                  <a:pt x="778494" y="650867"/>
                  <a:pt x="517157" y="703703"/>
                  <a:pt x="352817" y="651638"/>
                </a:cubicBezTo>
                <a:cubicBezTo>
                  <a:pt x="188477" y="599573"/>
                  <a:pt x="14296" y="431352"/>
                  <a:pt x="999" y="33580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parameters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C44047-D32A-4879-8E75-65A731958F2C}"/>
              </a:ext>
            </a:extLst>
          </p:cNvPr>
          <p:cNvSpPr/>
          <p:nvPr/>
        </p:nvSpPr>
        <p:spPr>
          <a:xfrm>
            <a:off x="7138737" y="2759242"/>
            <a:ext cx="1187923" cy="1203158"/>
          </a:xfrm>
          <a:custGeom>
            <a:avLst/>
            <a:gdLst>
              <a:gd name="connsiteX0" fmla="*/ 0 w 1187923"/>
              <a:gd name="connsiteY0" fmla="*/ 1203158 h 1203158"/>
              <a:gd name="connsiteX1" fmla="*/ 978568 w 1187923"/>
              <a:gd name="connsiteY1" fmla="*/ 850232 h 1203158"/>
              <a:gd name="connsiteX2" fmla="*/ 1187116 w 1187923"/>
              <a:gd name="connsiteY2" fmla="*/ 0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7923" h="1203158">
                <a:moveTo>
                  <a:pt x="0" y="1203158"/>
                </a:moveTo>
                <a:cubicBezTo>
                  <a:pt x="390357" y="1126958"/>
                  <a:pt x="780715" y="1050758"/>
                  <a:pt x="978568" y="850232"/>
                </a:cubicBezTo>
                <a:cubicBezTo>
                  <a:pt x="1176421" y="649706"/>
                  <a:pt x="1192463" y="272716"/>
                  <a:pt x="1187116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F02EA9B-699C-4D34-B94E-DA9520D6C536}"/>
              </a:ext>
            </a:extLst>
          </p:cNvPr>
          <p:cNvSpPr txBox="1"/>
          <p:nvPr/>
        </p:nvSpPr>
        <p:spPr>
          <a:xfrm>
            <a:off x="7275155" y="426443"/>
            <a:ext cx="170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election</a:t>
            </a:r>
            <a:r>
              <a:rPr lang="pl-PL" sz="2000" dirty="0"/>
              <a:t> </a:t>
            </a:r>
            <a:r>
              <a:rPr lang="pl-PL" sz="2000" dirty="0" err="1"/>
              <a:t>size</a:t>
            </a:r>
            <a:endParaRPr lang="pl-PL" sz="20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A723F08-3C1E-4846-8187-C1B9FAD8D84A}"/>
              </a:ext>
            </a:extLst>
          </p:cNvPr>
          <p:cNvSpPr txBox="1"/>
          <p:nvPr/>
        </p:nvSpPr>
        <p:spPr>
          <a:xfrm>
            <a:off x="5916003" y="1357118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budget</a:t>
            </a:r>
            <a:r>
              <a:rPr lang="pl-PL" sz="1600" dirty="0"/>
              <a:t> / </a:t>
            </a:r>
            <a:r>
              <a:rPr lang="pl-PL" sz="1600" dirty="0" err="1"/>
              <a:t>cost</a:t>
            </a:r>
            <a:endParaRPr lang="pl-PL" sz="16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98F0807-033B-44B0-A33B-17EDE637278E}"/>
              </a:ext>
            </a:extLst>
          </p:cNvPr>
          <p:cNvSpPr txBox="1"/>
          <p:nvPr/>
        </p:nvSpPr>
        <p:spPr>
          <a:xfrm>
            <a:off x="5916003" y="1938145"/>
            <a:ext cx="9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special</a:t>
            </a:r>
            <a:r>
              <a:rPr lang="pl-PL" sz="1400" dirty="0"/>
              <a:t> </a:t>
            </a:r>
            <a:r>
              <a:rPr lang="pl-PL" sz="1400" dirty="0" err="1"/>
              <a:t>features</a:t>
            </a:r>
            <a:endParaRPr lang="pl-PL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122248-534B-4C99-B1C0-AF47EDCCB9BA}"/>
              </a:ext>
            </a:extLst>
          </p:cNvPr>
          <p:cNvSpPr txBox="1"/>
          <p:nvPr/>
        </p:nvSpPr>
        <p:spPr>
          <a:xfrm>
            <a:off x="5916004" y="862335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candidates</a:t>
            </a:r>
            <a:endParaRPr lang="pl-PL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87C54D5-D4B3-41CD-B6E9-DB3E118BEC8A}"/>
              </a:ext>
            </a:extLst>
          </p:cNvPr>
          <p:cNvSpPr txBox="1"/>
          <p:nvPr/>
        </p:nvSpPr>
        <p:spPr>
          <a:xfrm>
            <a:off x="5916003" y="262352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voters</a:t>
            </a:r>
            <a:endParaRPr lang="pl-PL" sz="14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4860D11-EC04-45B7-8B61-8C2C72F7A0B0}"/>
              </a:ext>
            </a:extLst>
          </p:cNvPr>
          <p:cNvCxnSpPr>
            <a:cxnSpLocks/>
          </p:cNvCxnSpPr>
          <p:nvPr/>
        </p:nvCxnSpPr>
        <p:spPr>
          <a:xfrm flipV="1">
            <a:off x="8270124" y="906388"/>
            <a:ext cx="0" cy="1183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2D6A5AE-AAC5-460D-BC93-567CC394289A}"/>
              </a:ext>
            </a:extLst>
          </p:cNvPr>
          <p:cNvCxnSpPr>
            <a:cxnSpLocks/>
          </p:cNvCxnSpPr>
          <p:nvPr/>
        </p:nvCxnSpPr>
        <p:spPr>
          <a:xfrm flipH="1" flipV="1">
            <a:off x="6653842" y="433789"/>
            <a:ext cx="791077" cy="1917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A162335-4A3A-49C4-8B03-6F2CABFB7BC6}"/>
              </a:ext>
            </a:extLst>
          </p:cNvPr>
          <p:cNvCxnSpPr>
            <a:cxnSpLocks/>
          </p:cNvCxnSpPr>
          <p:nvPr/>
        </p:nvCxnSpPr>
        <p:spPr>
          <a:xfrm flipH="1">
            <a:off x="7001325" y="697638"/>
            <a:ext cx="443595" cy="2930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7A887B3-D84B-4C89-B6A3-862553EDA9E4}"/>
              </a:ext>
            </a:extLst>
          </p:cNvPr>
          <p:cNvCxnSpPr>
            <a:cxnSpLocks/>
          </p:cNvCxnSpPr>
          <p:nvPr/>
        </p:nvCxnSpPr>
        <p:spPr>
          <a:xfrm flipH="1" flipV="1">
            <a:off x="7107335" y="1661361"/>
            <a:ext cx="585225" cy="4867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8392747-26E9-4CFF-947D-0C9E09BD4C3A}"/>
              </a:ext>
            </a:extLst>
          </p:cNvPr>
          <p:cNvCxnSpPr>
            <a:cxnSpLocks/>
          </p:cNvCxnSpPr>
          <p:nvPr/>
        </p:nvCxnSpPr>
        <p:spPr>
          <a:xfrm flipH="1" flipV="1">
            <a:off x="6571300" y="2193631"/>
            <a:ext cx="860050" cy="2319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69F0A33-C3A6-4688-B316-1F31125E6C04}"/>
              </a:ext>
            </a:extLst>
          </p:cNvPr>
          <p:cNvSpPr/>
          <p:nvPr/>
        </p:nvSpPr>
        <p:spPr>
          <a:xfrm>
            <a:off x="3620706" y="111168"/>
            <a:ext cx="3402777" cy="2790553"/>
          </a:xfrm>
          <a:custGeom>
            <a:avLst/>
            <a:gdLst>
              <a:gd name="connsiteX0" fmla="*/ 3137903 w 3392874"/>
              <a:gd name="connsiteY0" fmla="*/ 538189 h 2790553"/>
              <a:gd name="connsiteX1" fmla="*/ 3336685 w 3392874"/>
              <a:gd name="connsiteY1" fmla="*/ 220136 h 2790553"/>
              <a:gd name="connsiteX2" fmla="*/ 2263259 w 3392874"/>
              <a:gd name="connsiteY2" fmla="*/ 127371 h 2790553"/>
              <a:gd name="connsiteX3" fmla="*/ 832024 w 3392874"/>
              <a:gd name="connsiteY3" fmla="*/ 2048936 h 2790553"/>
              <a:gd name="connsiteX4" fmla="*/ 222424 w 3392874"/>
              <a:gd name="connsiteY4" fmla="*/ 2287475 h 2790553"/>
              <a:gd name="connsiteX5" fmla="*/ 23642 w 3392874"/>
              <a:gd name="connsiteY5" fmla="*/ 2565771 h 2790553"/>
              <a:gd name="connsiteX6" fmla="*/ 712755 w 3392874"/>
              <a:gd name="connsiteY6" fmla="*/ 2645284 h 2790553"/>
              <a:gd name="connsiteX7" fmla="*/ 2250007 w 3392874"/>
              <a:gd name="connsiteY7" fmla="*/ 511684 h 2790553"/>
              <a:gd name="connsiteX8" fmla="*/ 3137903 w 3392874"/>
              <a:gd name="connsiteY8" fmla="*/ 538189 h 2790553"/>
              <a:gd name="connsiteX0" fmla="*/ 3137903 w 3402777"/>
              <a:gd name="connsiteY0" fmla="*/ 538189 h 2790553"/>
              <a:gd name="connsiteX1" fmla="*/ 3336685 w 3402777"/>
              <a:gd name="connsiteY1" fmla="*/ 220136 h 2790553"/>
              <a:gd name="connsiteX2" fmla="*/ 2263259 w 3402777"/>
              <a:gd name="connsiteY2" fmla="*/ 127371 h 2790553"/>
              <a:gd name="connsiteX3" fmla="*/ 832024 w 3402777"/>
              <a:gd name="connsiteY3" fmla="*/ 2048936 h 2790553"/>
              <a:gd name="connsiteX4" fmla="*/ 222424 w 3402777"/>
              <a:gd name="connsiteY4" fmla="*/ 2287475 h 2790553"/>
              <a:gd name="connsiteX5" fmla="*/ 23642 w 3402777"/>
              <a:gd name="connsiteY5" fmla="*/ 2565771 h 2790553"/>
              <a:gd name="connsiteX6" fmla="*/ 712755 w 3402777"/>
              <a:gd name="connsiteY6" fmla="*/ 2645284 h 2790553"/>
              <a:gd name="connsiteX7" fmla="*/ 1918703 w 3402777"/>
              <a:gd name="connsiteY7" fmla="*/ 736971 h 2790553"/>
              <a:gd name="connsiteX8" fmla="*/ 3137903 w 3402777"/>
              <a:gd name="connsiteY8" fmla="*/ 538189 h 279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2777" h="2790553">
                <a:moveTo>
                  <a:pt x="3137903" y="538189"/>
                </a:moveTo>
                <a:cubicBezTo>
                  <a:pt x="3374233" y="452050"/>
                  <a:pt x="3482459" y="288606"/>
                  <a:pt x="3336685" y="220136"/>
                </a:cubicBezTo>
                <a:cubicBezTo>
                  <a:pt x="3190911" y="151666"/>
                  <a:pt x="2680702" y="-177429"/>
                  <a:pt x="2263259" y="127371"/>
                </a:cubicBezTo>
                <a:cubicBezTo>
                  <a:pt x="1845815" y="432171"/>
                  <a:pt x="1172163" y="1688919"/>
                  <a:pt x="832024" y="2048936"/>
                </a:cubicBezTo>
                <a:cubicBezTo>
                  <a:pt x="491885" y="2408953"/>
                  <a:pt x="357154" y="2201336"/>
                  <a:pt x="222424" y="2287475"/>
                </a:cubicBezTo>
                <a:cubicBezTo>
                  <a:pt x="87694" y="2373614"/>
                  <a:pt x="-58080" y="2506136"/>
                  <a:pt x="23642" y="2565771"/>
                </a:cubicBezTo>
                <a:cubicBezTo>
                  <a:pt x="105364" y="2625406"/>
                  <a:pt x="341694" y="2987632"/>
                  <a:pt x="712755" y="2645284"/>
                </a:cubicBezTo>
                <a:cubicBezTo>
                  <a:pt x="1083816" y="2302936"/>
                  <a:pt x="1514512" y="1090362"/>
                  <a:pt x="1918703" y="736971"/>
                </a:cubicBezTo>
                <a:cubicBezTo>
                  <a:pt x="2322894" y="383580"/>
                  <a:pt x="2901573" y="624328"/>
                  <a:pt x="3137903" y="538189"/>
                </a:cubicBezTo>
                <a:close/>
              </a:path>
            </a:pathLst>
          </a:custGeom>
          <a:solidFill>
            <a:srgbClr val="F357FF">
              <a:alpha val="1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77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4" y="209105"/>
            <a:ext cx="8229600" cy="720080"/>
          </a:xfrm>
        </p:spPr>
        <p:txBody>
          <a:bodyPr>
            <a:noAutofit/>
          </a:bodyPr>
          <a:lstStyle/>
          <a:p>
            <a:r>
              <a:rPr lang="pl-PL" sz="3200" dirty="0" err="1"/>
              <a:t>Plurality</a:t>
            </a:r>
            <a:r>
              <a:rPr lang="pl-PL" sz="3200" dirty="0"/>
              <a:t>-CCAC: W[1]-hard for #</a:t>
            </a:r>
            <a:r>
              <a:rPr lang="pl-PL" sz="3200" dirty="0" err="1"/>
              <a:t>voters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460250" y="1154908"/>
            <a:ext cx="4028155" cy="2922587"/>
          </a:xfrm>
          <a:prstGeom prst="roundRect">
            <a:avLst>
              <a:gd name="adj" fmla="val 8831"/>
            </a:avLst>
          </a:prstGeom>
          <a:solidFill>
            <a:srgbClr val="E4B3B2">
              <a:alpha val="61000"/>
            </a:srgb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b="1" dirty="0" err="1">
                <a:solidFill>
                  <a:schemeClr val="tx1"/>
                </a:solidFill>
              </a:rPr>
              <a:t>Plurality</a:t>
            </a:r>
            <a:r>
              <a:rPr lang="pl-PL" b="1" dirty="0">
                <a:solidFill>
                  <a:schemeClr val="tx1"/>
                </a:solidFill>
              </a:rPr>
              <a:t>-CCAC</a:t>
            </a:r>
          </a:p>
          <a:p>
            <a:r>
              <a:rPr lang="pl-PL" b="1" dirty="0" err="1">
                <a:solidFill>
                  <a:schemeClr val="tx1"/>
                </a:solidFill>
              </a:rPr>
              <a:t>Given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r>
              <a:rPr lang="pl-PL" b="1" dirty="0">
                <a:solidFill>
                  <a:schemeClr val="tx1"/>
                </a:solidFill>
              </a:rPr>
              <a:t>  </a:t>
            </a:r>
            <a:r>
              <a:rPr lang="pl-PL" dirty="0">
                <a:solidFill>
                  <a:schemeClr val="tx1"/>
                </a:solidFill>
              </a:rPr>
              <a:t>E = (C, V) – </a:t>
            </a:r>
            <a:r>
              <a:rPr lang="pl-PL" dirty="0" err="1">
                <a:solidFill>
                  <a:schemeClr val="tx1"/>
                </a:solidFill>
              </a:rPr>
              <a:t>an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election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A – </a:t>
            </a:r>
            <a:r>
              <a:rPr lang="pl-PL" dirty="0" err="1">
                <a:solidFill>
                  <a:schemeClr val="tx1"/>
                </a:solidFill>
              </a:rPr>
              <a:t>additional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p in C – </a:t>
            </a:r>
            <a:r>
              <a:rPr lang="pl-PL" dirty="0" err="1">
                <a:solidFill>
                  <a:schemeClr val="tx1"/>
                </a:solidFill>
              </a:rPr>
              <a:t>preferred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candidate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k –  </a:t>
            </a:r>
            <a:r>
              <a:rPr lang="pl-PL" dirty="0" err="1">
                <a:solidFill>
                  <a:schemeClr val="tx1"/>
                </a:solidFill>
              </a:rPr>
              <a:t>budget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 err="1">
                <a:solidFill>
                  <a:schemeClr val="tx1"/>
                </a:solidFill>
              </a:rPr>
              <a:t>Question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Is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possible</a:t>
            </a:r>
            <a:r>
              <a:rPr lang="pl-PL" dirty="0">
                <a:solidFill>
                  <a:schemeClr val="tx1"/>
                </a:solidFill>
              </a:rPr>
              <a:t> to </a:t>
            </a:r>
            <a:r>
              <a:rPr lang="pl-PL" dirty="0" err="1">
                <a:solidFill>
                  <a:schemeClr val="tx1"/>
                </a:solidFill>
              </a:rPr>
              <a:t>ensure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p’s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victory</a:t>
            </a:r>
            <a:r>
              <a:rPr lang="pl-PL" dirty="0">
                <a:solidFill>
                  <a:schemeClr val="tx1"/>
                </a:solidFill>
              </a:rPr>
              <a:t> by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adding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at</a:t>
            </a:r>
            <a:r>
              <a:rPr lang="pl-PL" dirty="0">
                <a:solidFill>
                  <a:schemeClr val="tx1"/>
                </a:solidFill>
              </a:rPr>
              <a:t> most k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7651" y="1389063"/>
            <a:ext cx="4411663" cy="291415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altLang="pl-PL" sz="2000" dirty="0"/>
              <a:t>   	</a:t>
            </a:r>
            <a:r>
              <a:rPr lang="en-US" altLang="pl-PL" sz="2000" dirty="0"/>
              <a:t>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4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1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2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05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 	</a:t>
            </a: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</a:t>
            </a:r>
          </a:p>
        </p:txBody>
      </p:sp>
      <p:pic>
        <p:nvPicPr>
          <p:cNvPr id="8" name="Picture 10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71" y="3078955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8" y="2529083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01" y="1968722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21" y="1329524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79" y="3104575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26" y="2542263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19" y="1968722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19" y="1382934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05" y="3090863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48" y="252866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04" y="1909764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885" y="1390652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25" y="3143251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343" y="2499717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73" y="1968723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11" y="1378172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04" y="1299769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54" y="1976438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82" y="2563766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21" y="3091764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26" y="368861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25" y="3738727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5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6" y="3688619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6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76" y="3714239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7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60" y="3713107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710121" y="1925834"/>
            <a:ext cx="457200" cy="569937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rostokąt 51"/>
          <p:cNvSpPr/>
          <p:nvPr/>
        </p:nvSpPr>
        <p:spPr>
          <a:xfrm>
            <a:off x="6448828" y="1307251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rostokąt 52"/>
          <p:cNvSpPr/>
          <p:nvPr/>
        </p:nvSpPr>
        <p:spPr>
          <a:xfrm>
            <a:off x="8060170" y="3069181"/>
            <a:ext cx="335851" cy="570595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7227768" y="3644679"/>
            <a:ext cx="457200" cy="595477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rostokąt 54"/>
          <p:cNvSpPr/>
          <p:nvPr/>
        </p:nvSpPr>
        <p:spPr>
          <a:xfrm>
            <a:off x="6430708" y="1965278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/>
          <p:cNvSpPr/>
          <p:nvPr/>
        </p:nvSpPr>
        <p:spPr>
          <a:xfrm>
            <a:off x="5723091" y="3679076"/>
            <a:ext cx="457200" cy="572216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Prostokąt 56"/>
          <p:cNvSpPr/>
          <p:nvPr/>
        </p:nvSpPr>
        <p:spPr>
          <a:xfrm>
            <a:off x="6484455" y="2531151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rostokąt 57"/>
          <p:cNvSpPr/>
          <p:nvPr/>
        </p:nvSpPr>
        <p:spPr>
          <a:xfrm>
            <a:off x="4871770" y="3129754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rostokąt 58"/>
          <p:cNvSpPr/>
          <p:nvPr/>
        </p:nvSpPr>
        <p:spPr>
          <a:xfrm>
            <a:off x="6471037" y="3701970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Prostokąt 59"/>
          <p:cNvSpPr/>
          <p:nvPr/>
        </p:nvSpPr>
        <p:spPr>
          <a:xfrm>
            <a:off x="8014494" y="1368377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rostokąt 60"/>
          <p:cNvSpPr/>
          <p:nvPr/>
        </p:nvSpPr>
        <p:spPr>
          <a:xfrm>
            <a:off x="4997355" y="1297380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rostokąt 61"/>
          <p:cNvSpPr/>
          <p:nvPr/>
        </p:nvSpPr>
        <p:spPr>
          <a:xfrm>
            <a:off x="7296298" y="1976438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6460261" y="3069181"/>
            <a:ext cx="457200" cy="572216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59">
            <a:extLst>
              <a:ext uri="{FF2B5EF4-FFF2-40B4-BE49-F238E27FC236}">
                <a16:creationId xmlns:a16="http://schemas.microsoft.com/office/drawing/2014/main" id="{A566AB96-4B2F-41A7-BC4B-310A136E171C}"/>
              </a:ext>
            </a:extLst>
          </p:cNvPr>
          <p:cNvSpPr/>
          <p:nvPr/>
        </p:nvSpPr>
        <p:spPr>
          <a:xfrm>
            <a:off x="8036642" y="2514414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Prostokąt zaokrąglony 3">
            <a:extLst>
              <a:ext uri="{FF2B5EF4-FFF2-40B4-BE49-F238E27FC236}">
                <a16:creationId xmlns:a16="http://schemas.microsoft.com/office/drawing/2014/main" id="{8E6ED504-7104-43D6-A244-EF45D1E641DC}"/>
              </a:ext>
            </a:extLst>
          </p:cNvPr>
          <p:cNvSpPr/>
          <p:nvPr/>
        </p:nvSpPr>
        <p:spPr>
          <a:xfrm>
            <a:off x="460250" y="4573424"/>
            <a:ext cx="8033592" cy="1897205"/>
          </a:xfrm>
          <a:prstGeom prst="roundRect">
            <a:avLst>
              <a:gd name="adj" fmla="val 11649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chemeClr val="tx1"/>
                </a:solidFill>
              </a:rPr>
              <a:t>W[1]-</a:t>
            </a:r>
            <a:r>
              <a:rPr lang="pl-PL" sz="2000" b="1" dirty="0" err="1">
                <a:solidFill>
                  <a:schemeClr val="tx1"/>
                </a:solidFill>
              </a:rPr>
              <a:t>hardness</a:t>
            </a:r>
            <a:r>
              <a:rPr lang="pl-PL" sz="2000" b="1" dirty="0">
                <a:solidFill>
                  <a:schemeClr val="tx1"/>
                </a:solidFill>
              </a:rPr>
              <a:t> </a:t>
            </a:r>
            <a:r>
              <a:rPr lang="pl-PL" sz="2000" dirty="0">
                <a:solidFill>
                  <a:schemeClr val="tx1"/>
                </a:solidFill>
              </a:rPr>
              <a:t>via a </a:t>
            </a:r>
            <a:r>
              <a:rPr lang="pl-PL" sz="2000" dirty="0" err="1">
                <a:solidFill>
                  <a:schemeClr val="tx1"/>
                </a:solidFill>
              </a:rPr>
              <a:t>somewhat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tricky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reduction</a:t>
            </a:r>
            <a:r>
              <a:rPr lang="pl-PL" sz="2000" dirty="0">
                <a:solidFill>
                  <a:schemeClr val="tx1"/>
                </a:solidFill>
              </a:rPr>
              <a:t> from the </a:t>
            </a:r>
            <a:r>
              <a:rPr lang="pl-PL" sz="2000" dirty="0" err="1">
                <a:solidFill>
                  <a:schemeClr val="tx1"/>
                </a:solidFill>
              </a:rPr>
              <a:t>Clique</a:t>
            </a:r>
            <a:r>
              <a:rPr lang="pl-PL" sz="2000" dirty="0">
                <a:solidFill>
                  <a:schemeClr val="tx1"/>
                </a:solidFill>
              </a:rPr>
              <a:t> problem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J. Chen, P. </a:t>
            </a:r>
            <a:r>
              <a:rPr lang="en-US" sz="1600" dirty="0" err="1">
                <a:solidFill>
                  <a:schemeClr val="tx1"/>
                </a:solidFill>
              </a:rPr>
              <a:t>Faliszewski</a:t>
            </a:r>
            <a:r>
              <a:rPr lang="en-US" sz="1600" dirty="0">
                <a:solidFill>
                  <a:schemeClr val="tx1"/>
                </a:solidFill>
              </a:rPr>
              <a:t>, R. </a:t>
            </a:r>
            <a:r>
              <a:rPr lang="en-US" sz="1600" dirty="0" err="1">
                <a:solidFill>
                  <a:schemeClr val="tx1"/>
                </a:solidFill>
              </a:rPr>
              <a:t>Niedermeier</a:t>
            </a:r>
            <a:r>
              <a:rPr lang="en-US" sz="1600" dirty="0">
                <a:solidFill>
                  <a:schemeClr val="tx1"/>
                </a:solidFill>
              </a:rPr>
              <a:t>, N. </a:t>
            </a:r>
            <a:r>
              <a:rPr lang="en-US" sz="1600" dirty="0" err="1">
                <a:solidFill>
                  <a:schemeClr val="tx1"/>
                </a:solidFill>
              </a:rPr>
              <a:t>Talmon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Elections with Few Voters: Candidate Control Can Be Easy, Journal of Artificial Intelligence Research</a:t>
            </a:r>
            <a:r>
              <a:rPr lang="pl-PL" sz="1600" dirty="0">
                <a:solidFill>
                  <a:schemeClr val="tx1"/>
                </a:solidFill>
              </a:rPr>
              <a:t>, 2017 (AAAI-2015)</a:t>
            </a:r>
          </a:p>
          <a:p>
            <a:endParaRPr lang="pl-PL" sz="4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pl-PL" sz="1600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Maushagen</a:t>
            </a:r>
            <a:r>
              <a:rPr lang="en-US" sz="1600" dirty="0">
                <a:solidFill>
                  <a:schemeClr val="tx1"/>
                </a:solidFill>
              </a:rPr>
              <a:t>, J</a:t>
            </a:r>
            <a:r>
              <a:rPr lang="pl-PL" sz="1600" dirty="0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Rothe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Complexity of Control by Partitioning Veto and Maximin Elections and of Control by Adding Candidates to Plurality Elections</a:t>
            </a:r>
            <a:r>
              <a:rPr lang="pl-PL" sz="1600" dirty="0">
                <a:solidFill>
                  <a:schemeClr val="tx1"/>
                </a:solidFill>
              </a:rPr>
              <a:t>,</a:t>
            </a:r>
            <a:r>
              <a:rPr lang="en-US" sz="1600" dirty="0">
                <a:solidFill>
                  <a:schemeClr val="tx1"/>
                </a:solidFill>
              </a:rPr>
              <a:t> ECAI 2016</a:t>
            </a:r>
            <a:endParaRPr lang="pl-P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8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4" y="209105"/>
            <a:ext cx="8229600" cy="720080"/>
          </a:xfrm>
        </p:spPr>
        <p:txBody>
          <a:bodyPr>
            <a:noAutofit/>
          </a:bodyPr>
          <a:lstStyle/>
          <a:p>
            <a:r>
              <a:rPr lang="pl-PL" sz="3200" dirty="0" err="1"/>
              <a:t>Plurality</a:t>
            </a:r>
            <a:r>
              <a:rPr lang="pl-PL" sz="3200" dirty="0"/>
              <a:t>-DCAC: FPT for #</a:t>
            </a:r>
            <a:r>
              <a:rPr lang="pl-PL" sz="3200" dirty="0" err="1"/>
              <a:t>voters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460250" y="1154908"/>
            <a:ext cx="4028155" cy="2922587"/>
          </a:xfrm>
          <a:prstGeom prst="roundRect">
            <a:avLst>
              <a:gd name="adj" fmla="val 8831"/>
            </a:avLst>
          </a:prstGeom>
          <a:solidFill>
            <a:srgbClr val="E4B3B2">
              <a:alpha val="61000"/>
            </a:srgb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b="1" dirty="0" err="1">
                <a:solidFill>
                  <a:schemeClr val="tx1"/>
                </a:solidFill>
              </a:rPr>
              <a:t>Plurality</a:t>
            </a:r>
            <a:r>
              <a:rPr lang="pl-PL" b="1" dirty="0">
                <a:solidFill>
                  <a:schemeClr val="tx1"/>
                </a:solidFill>
              </a:rPr>
              <a:t>-DCAC</a:t>
            </a:r>
          </a:p>
          <a:p>
            <a:r>
              <a:rPr lang="pl-PL" b="1" dirty="0" err="1">
                <a:solidFill>
                  <a:schemeClr val="tx1"/>
                </a:solidFill>
              </a:rPr>
              <a:t>Given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r>
              <a:rPr lang="pl-PL" b="1" dirty="0">
                <a:solidFill>
                  <a:schemeClr val="tx1"/>
                </a:solidFill>
              </a:rPr>
              <a:t>  </a:t>
            </a:r>
            <a:r>
              <a:rPr lang="pl-PL" dirty="0">
                <a:solidFill>
                  <a:schemeClr val="tx1"/>
                </a:solidFill>
              </a:rPr>
              <a:t>E = (C, V) – </a:t>
            </a:r>
            <a:r>
              <a:rPr lang="pl-PL" dirty="0" err="1">
                <a:solidFill>
                  <a:schemeClr val="tx1"/>
                </a:solidFill>
              </a:rPr>
              <a:t>an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election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  A – </a:t>
            </a:r>
            <a:r>
              <a:rPr lang="pl-PL" dirty="0" err="1">
                <a:solidFill>
                  <a:schemeClr val="tx1"/>
                </a:solidFill>
              </a:rPr>
              <a:t>additional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  d in C – </a:t>
            </a:r>
            <a:r>
              <a:rPr lang="pl-PL" b="1" dirty="0" err="1">
                <a:solidFill>
                  <a:schemeClr val="tx1"/>
                </a:solidFill>
              </a:rPr>
              <a:t>despised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 err="1">
                <a:solidFill>
                  <a:schemeClr val="tx1"/>
                </a:solidFill>
              </a:rPr>
              <a:t>candidate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k –  </a:t>
            </a:r>
            <a:r>
              <a:rPr lang="pl-PL" dirty="0" err="1">
                <a:solidFill>
                  <a:schemeClr val="tx1"/>
                </a:solidFill>
              </a:rPr>
              <a:t>budget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 err="1">
                <a:solidFill>
                  <a:schemeClr val="tx1"/>
                </a:solidFill>
              </a:rPr>
              <a:t>Question</a:t>
            </a:r>
            <a:r>
              <a:rPr lang="pl-PL" b="1" dirty="0">
                <a:solidFill>
                  <a:schemeClr val="tx1"/>
                </a:solidFill>
              </a:rPr>
              <a:t>:</a:t>
            </a:r>
          </a:p>
          <a:p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Is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possible</a:t>
            </a:r>
            <a:r>
              <a:rPr lang="pl-PL" dirty="0">
                <a:solidFill>
                  <a:schemeClr val="tx1"/>
                </a:solidFill>
              </a:rPr>
              <a:t> to </a:t>
            </a:r>
            <a:r>
              <a:rPr lang="pl-PL" dirty="0" err="1">
                <a:solidFill>
                  <a:schemeClr val="tx1"/>
                </a:solidFill>
              </a:rPr>
              <a:t>ensure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d’s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 err="1">
                <a:solidFill>
                  <a:schemeClr val="tx1"/>
                </a:solidFill>
              </a:rPr>
              <a:t>defeat</a:t>
            </a:r>
            <a:r>
              <a:rPr lang="pl-PL" dirty="0">
                <a:solidFill>
                  <a:schemeClr val="tx1"/>
                </a:solidFill>
              </a:rPr>
              <a:t> by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adding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at</a:t>
            </a:r>
            <a:r>
              <a:rPr lang="pl-PL" dirty="0">
                <a:solidFill>
                  <a:schemeClr val="tx1"/>
                </a:solidFill>
              </a:rPr>
              <a:t> most k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7651" y="1389063"/>
            <a:ext cx="4411663" cy="291415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altLang="pl-PL" sz="2000" dirty="0"/>
              <a:t>   	</a:t>
            </a:r>
            <a:r>
              <a:rPr lang="en-US" altLang="pl-PL" sz="2000" dirty="0"/>
              <a:t>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4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1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2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05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 	</a:t>
            </a: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</a:t>
            </a:r>
          </a:p>
        </p:txBody>
      </p:sp>
      <p:pic>
        <p:nvPicPr>
          <p:cNvPr id="8" name="Picture 10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71" y="3078955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8" y="2529083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01" y="1968722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21" y="1329524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79" y="3104575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26" y="2542263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19" y="1968722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19" y="1382934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05" y="3090863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48" y="252866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04" y="1909764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885" y="1390652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25" y="3143251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343" y="2499717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73" y="1968723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11" y="1378172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04" y="1299769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54" y="1976438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82" y="2563766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21" y="3091764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26" y="368861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25" y="3738727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5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6" y="3688619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6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76" y="3714239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7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60" y="3713107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710121" y="1925834"/>
            <a:ext cx="457200" cy="569937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rostokąt 51"/>
          <p:cNvSpPr/>
          <p:nvPr/>
        </p:nvSpPr>
        <p:spPr>
          <a:xfrm>
            <a:off x="6448828" y="1307251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rostokąt 52"/>
          <p:cNvSpPr/>
          <p:nvPr/>
        </p:nvSpPr>
        <p:spPr>
          <a:xfrm>
            <a:off x="8060170" y="3069181"/>
            <a:ext cx="335851" cy="570595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7227768" y="3644679"/>
            <a:ext cx="457200" cy="595477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rostokąt 54"/>
          <p:cNvSpPr/>
          <p:nvPr/>
        </p:nvSpPr>
        <p:spPr>
          <a:xfrm>
            <a:off x="6430708" y="1965278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/>
          <p:cNvSpPr/>
          <p:nvPr/>
        </p:nvSpPr>
        <p:spPr>
          <a:xfrm>
            <a:off x="5723091" y="3679076"/>
            <a:ext cx="457200" cy="572216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Prostokąt 56"/>
          <p:cNvSpPr/>
          <p:nvPr/>
        </p:nvSpPr>
        <p:spPr>
          <a:xfrm>
            <a:off x="6484455" y="2531151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rostokąt 57"/>
          <p:cNvSpPr/>
          <p:nvPr/>
        </p:nvSpPr>
        <p:spPr>
          <a:xfrm>
            <a:off x="4871770" y="3129754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rostokąt 58"/>
          <p:cNvSpPr/>
          <p:nvPr/>
        </p:nvSpPr>
        <p:spPr>
          <a:xfrm>
            <a:off x="6471037" y="3701970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Prostokąt 59"/>
          <p:cNvSpPr/>
          <p:nvPr/>
        </p:nvSpPr>
        <p:spPr>
          <a:xfrm>
            <a:off x="8014494" y="1368377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rostokąt 60"/>
          <p:cNvSpPr/>
          <p:nvPr/>
        </p:nvSpPr>
        <p:spPr>
          <a:xfrm>
            <a:off x="4997355" y="1297380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rostokąt 61"/>
          <p:cNvSpPr/>
          <p:nvPr/>
        </p:nvSpPr>
        <p:spPr>
          <a:xfrm>
            <a:off x="7296298" y="1976438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6460261" y="3069181"/>
            <a:ext cx="457200" cy="572216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59">
            <a:extLst>
              <a:ext uri="{FF2B5EF4-FFF2-40B4-BE49-F238E27FC236}">
                <a16:creationId xmlns:a16="http://schemas.microsoft.com/office/drawing/2014/main" id="{A566AB96-4B2F-41A7-BC4B-310A136E171C}"/>
              </a:ext>
            </a:extLst>
          </p:cNvPr>
          <p:cNvSpPr/>
          <p:nvPr/>
        </p:nvSpPr>
        <p:spPr>
          <a:xfrm>
            <a:off x="8036642" y="2514414"/>
            <a:ext cx="457200" cy="5493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8981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4" y="209105"/>
            <a:ext cx="8229600" cy="720080"/>
          </a:xfrm>
        </p:spPr>
        <p:txBody>
          <a:bodyPr>
            <a:noAutofit/>
          </a:bodyPr>
          <a:lstStyle/>
          <a:p>
            <a:r>
              <a:rPr lang="pl-PL" sz="3200" dirty="0" err="1"/>
              <a:t>Plurality</a:t>
            </a:r>
            <a:r>
              <a:rPr lang="pl-PL" sz="3200" dirty="0"/>
              <a:t>-DCAC: FPT for #</a:t>
            </a:r>
            <a:r>
              <a:rPr lang="pl-PL" sz="3200" dirty="0" err="1"/>
              <a:t>voters</a:t>
            </a:r>
            <a:endParaRPr lang="pl-PL" sz="32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56740" y="1737071"/>
            <a:ext cx="4372456" cy="23048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altLang="pl-PL" sz="2000" dirty="0"/>
              <a:t>   	</a:t>
            </a:r>
            <a:r>
              <a:rPr lang="en-US" altLang="pl-PL" sz="2000" dirty="0"/>
              <a:t>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4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1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2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</a:t>
            </a:r>
          </a:p>
        </p:txBody>
      </p:sp>
      <p:pic>
        <p:nvPicPr>
          <p:cNvPr id="8" name="Picture 10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914" y="3470656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31" y="2920784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62" y="2309998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64" y="1721225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52" y="3520936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69" y="2933964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65" y="2348535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40" y="1709208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14" y="3520936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98" y="2317548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28" y="1782353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86" y="2891418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816" y="2360424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54" y="1769873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35" y="1683588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83" y="2323192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25" y="2955467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62" y="3538078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Prostokąt 59"/>
          <p:cNvSpPr/>
          <p:nvPr/>
        </p:nvSpPr>
        <p:spPr>
          <a:xfrm>
            <a:off x="5740106" y="1680824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E6E9E-BB64-41D1-BC0C-280EAF0E145B}"/>
              </a:ext>
            </a:extLst>
          </p:cNvPr>
          <p:cNvSpPr txBox="1"/>
          <p:nvPr/>
        </p:nvSpPr>
        <p:spPr>
          <a:xfrm>
            <a:off x="347802" y="1145917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Algorithm</a:t>
            </a:r>
            <a:endParaRPr lang="pl-PL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C09328-92FA-4099-AD00-7FE6993BC1D1}"/>
              </a:ext>
            </a:extLst>
          </p:cNvPr>
          <p:cNvSpPr txBox="1"/>
          <p:nvPr/>
        </p:nvSpPr>
        <p:spPr>
          <a:xfrm>
            <a:off x="347802" y="1680824"/>
            <a:ext cx="189026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Despised</a:t>
            </a:r>
            <a:r>
              <a:rPr lang="pl-PL" dirty="0"/>
              <a:t>              : </a:t>
            </a:r>
          </a:p>
          <a:p>
            <a:endParaRPr lang="pl-PL" dirty="0"/>
          </a:p>
          <a:p>
            <a:r>
              <a:rPr lang="pl-PL" dirty="0" err="1"/>
              <a:t>Guess</a:t>
            </a:r>
            <a:r>
              <a:rPr lang="pl-PL" dirty="0"/>
              <a:t> a </a:t>
            </a:r>
            <a:r>
              <a:rPr lang="pl-PL" dirty="0" err="1"/>
              <a:t>defeator</a:t>
            </a:r>
            <a:r>
              <a:rPr lang="pl-PL" dirty="0"/>
              <a:t>:</a:t>
            </a:r>
          </a:p>
          <a:p>
            <a:pPr algn="ctr"/>
            <a:r>
              <a:rPr lang="pl-PL" sz="1400" dirty="0"/>
              <a:t>(</a:t>
            </a:r>
            <a:r>
              <a:rPr lang="pl-PL" sz="1400" dirty="0" err="1"/>
              <a:t>add</a:t>
            </a:r>
            <a:r>
              <a:rPr lang="pl-PL" sz="1400" dirty="0"/>
              <a:t> </a:t>
            </a:r>
            <a:r>
              <a:rPr lang="pl-PL" sz="1400" dirty="0" err="1"/>
              <a:t>if</a:t>
            </a:r>
            <a:r>
              <a:rPr lang="pl-PL" sz="1400" dirty="0"/>
              <a:t> </a:t>
            </a:r>
            <a:r>
              <a:rPr lang="pl-PL" sz="1400" dirty="0" err="1"/>
              <a:t>needed</a:t>
            </a:r>
            <a:r>
              <a:rPr lang="pl-PL" sz="1400" dirty="0"/>
              <a:t>)</a:t>
            </a:r>
            <a:endParaRPr lang="pl-PL" dirty="0"/>
          </a:p>
        </p:txBody>
      </p:sp>
      <p:pic>
        <p:nvPicPr>
          <p:cNvPr id="47" name="Picture 11" descr="hvd1-c">
            <a:extLst>
              <a:ext uri="{FF2B5EF4-FFF2-40B4-BE49-F238E27FC236}">
                <a16:creationId xmlns:a16="http://schemas.microsoft.com/office/drawing/2014/main" id="{7A83650E-6CDB-4A17-946C-EBFBDE18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61" y="1654588"/>
            <a:ext cx="211360" cy="42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6" descr="money3-c">
            <a:extLst>
              <a:ext uri="{FF2B5EF4-FFF2-40B4-BE49-F238E27FC236}">
                <a16:creationId xmlns:a16="http://schemas.microsoft.com/office/drawing/2014/main" id="{0ADCCAB8-CA36-4DF6-8F29-65DE1B14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69" y="2240459"/>
            <a:ext cx="242481" cy="4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60E8CC0-17DB-43C3-8085-7F085C188E26}"/>
              </a:ext>
            </a:extLst>
          </p:cNvPr>
          <p:cNvSpPr txBox="1"/>
          <p:nvPr/>
        </p:nvSpPr>
        <p:spPr>
          <a:xfrm>
            <a:off x="4906209" y="1145918"/>
            <a:ext cx="124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Example</a:t>
            </a:r>
            <a:endParaRPr lang="pl-PL" sz="2400" dirty="0"/>
          </a:p>
        </p:txBody>
      </p:sp>
      <p:sp>
        <p:nvSpPr>
          <p:cNvPr id="66" name="Prostokąt 59">
            <a:extLst>
              <a:ext uri="{FF2B5EF4-FFF2-40B4-BE49-F238E27FC236}">
                <a16:creationId xmlns:a16="http://schemas.microsoft.com/office/drawing/2014/main" id="{328DD907-FF2A-43D8-BB70-947D03093401}"/>
              </a:ext>
            </a:extLst>
          </p:cNvPr>
          <p:cNvSpPr/>
          <p:nvPr/>
        </p:nvSpPr>
        <p:spPr>
          <a:xfrm>
            <a:off x="6904758" y="1762514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Prostokąt 59">
            <a:extLst>
              <a:ext uri="{FF2B5EF4-FFF2-40B4-BE49-F238E27FC236}">
                <a16:creationId xmlns:a16="http://schemas.microsoft.com/office/drawing/2014/main" id="{A87FAB53-6764-4878-861A-4B31B759B962}"/>
              </a:ext>
            </a:extLst>
          </p:cNvPr>
          <p:cNvSpPr/>
          <p:nvPr/>
        </p:nvSpPr>
        <p:spPr>
          <a:xfrm>
            <a:off x="7740520" y="1737071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rostokąt 59">
            <a:extLst>
              <a:ext uri="{FF2B5EF4-FFF2-40B4-BE49-F238E27FC236}">
                <a16:creationId xmlns:a16="http://schemas.microsoft.com/office/drawing/2014/main" id="{7AD2320E-00F5-47F1-9988-046BC8E16EC7}"/>
              </a:ext>
            </a:extLst>
          </p:cNvPr>
          <p:cNvSpPr/>
          <p:nvPr/>
        </p:nvSpPr>
        <p:spPr>
          <a:xfrm>
            <a:off x="5826330" y="2238500"/>
            <a:ext cx="1130574" cy="612229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rostokąt 59">
            <a:extLst>
              <a:ext uri="{FF2B5EF4-FFF2-40B4-BE49-F238E27FC236}">
                <a16:creationId xmlns:a16="http://schemas.microsoft.com/office/drawing/2014/main" id="{B03A96E6-8F7C-4714-A0D3-720524FA98C0}"/>
              </a:ext>
            </a:extLst>
          </p:cNvPr>
          <p:cNvSpPr/>
          <p:nvPr/>
        </p:nvSpPr>
        <p:spPr>
          <a:xfrm>
            <a:off x="5781894" y="2340530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rostokąt 59">
            <a:extLst>
              <a:ext uri="{FF2B5EF4-FFF2-40B4-BE49-F238E27FC236}">
                <a16:creationId xmlns:a16="http://schemas.microsoft.com/office/drawing/2014/main" id="{5E53962D-5E92-421F-A31A-A5CCE12D1A33}"/>
              </a:ext>
            </a:extLst>
          </p:cNvPr>
          <p:cNvSpPr/>
          <p:nvPr/>
        </p:nvSpPr>
        <p:spPr>
          <a:xfrm>
            <a:off x="7688098" y="2334491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59">
            <a:extLst>
              <a:ext uri="{FF2B5EF4-FFF2-40B4-BE49-F238E27FC236}">
                <a16:creationId xmlns:a16="http://schemas.microsoft.com/office/drawing/2014/main" id="{DA66ECE8-DE01-4D5E-9BE8-1EEED57BC7CA}"/>
              </a:ext>
            </a:extLst>
          </p:cNvPr>
          <p:cNvSpPr/>
          <p:nvPr/>
        </p:nvSpPr>
        <p:spPr>
          <a:xfrm>
            <a:off x="5036712" y="3491673"/>
            <a:ext cx="1577451" cy="619503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rostokąt 59">
            <a:extLst>
              <a:ext uri="{FF2B5EF4-FFF2-40B4-BE49-F238E27FC236}">
                <a16:creationId xmlns:a16="http://schemas.microsoft.com/office/drawing/2014/main" id="{CE2DCDBD-7280-45B3-8561-91CA9E9290FB}"/>
              </a:ext>
            </a:extLst>
          </p:cNvPr>
          <p:cNvSpPr/>
          <p:nvPr/>
        </p:nvSpPr>
        <p:spPr>
          <a:xfrm>
            <a:off x="6242968" y="292039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59">
            <a:extLst>
              <a:ext uri="{FF2B5EF4-FFF2-40B4-BE49-F238E27FC236}">
                <a16:creationId xmlns:a16="http://schemas.microsoft.com/office/drawing/2014/main" id="{24C52950-09AF-4130-94A0-7FBF876F3752}"/>
              </a:ext>
            </a:extLst>
          </p:cNvPr>
          <p:cNvSpPr/>
          <p:nvPr/>
        </p:nvSpPr>
        <p:spPr>
          <a:xfrm>
            <a:off x="7721259" y="2894888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2" name="Obraz 22" descr="hvd4-c2.jpg">
            <a:extLst>
              <a:ext uri="{FF2B5EF4-FFF2-40B4-BE49-F238E27FC236}">
                <a16:creationId xmlns:a16="http://schemas.microsoft.com/office/drawing/2014/main" id="{70B687DF-10B9-4520-97E9-3643527081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54" y="2933964"/>
            <a:ext cx="332703" cy="54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Obraz 20" descr="bob-c.jpg">
            <a:extLst>
              <a:ext uri="{FF2B5EF4-FFF2-40B4-BE49-F238E27FC236}">
                <a16:creationId xmlns:a16="http://schemas.microsoft.com/office/drawing/2014/main" id="{CA0E3BE3-60B7-4AD6-B5B3-FE5F4237AE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29" y="3573124"/>
            <a:ext cx="231745" cy="4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0" descr="hvd1-c">
            <a:extLst>
              <a:ext uri="{FF2B5EF4-FFF2-40B4-BE49-F238E27FC236}">
                <a16:creationId xmlns:a16="http://schemas.microsoft.com/office/drawing/2014/main" id="{092A0C47-3F10-4396-8516-DC10C761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81" y="5928708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" descr="hvd1-c">
            <a:extLst>
              <a:ext uri="{FF2B5EF4-FFF2-40B4-BE49-F238E27FC236}">
                <a16:creationId xmlns:a16="http://schemas.microsoft.com/office/drawing/2014/main" id="{0B07448E-D930-4955-8825-72DB7206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698" y="5378836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 descr="hvd1-c">
            <a:extLst>
              <a:ext uri="{FF2B5EF4-FFF2-40B4-BE49-F238E27FC236}">
                <a16:creationId xmlns:a16="http://schemas.microsoft.com/office/drawing/2014/main" id="{B0D4E960-9389-43DA-835E-2B886BB42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11" y="4818475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3" descr="hvd1-c">
            <a:extLst>
              <a:ext uri="{FF2B5EF4-FFF2-40B4-BE49-F238E27FC236}">
                <a16:creationId xmlns:a16="http://schemas.microsoft.com/office/drawing/2014/main" id="{26C71FDA-66F9-44C9-86D3-73BE884E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31" y="417927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4" descr="money3-c">
            <a:extLst>
              <a:ext uri="{FF2B5EF4-FFF2-40B4-BE49-F238E27FC236}">
                <a16:creationId xmlns:a16="http://schemas.microsoft.com/office/drawing/2014/main" id="{E93A3E74-5C6A-4362-846A-974459F9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89" y="5954328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5" descr="money3-c">
            <a:extLst>
              <a:ext uri="{FF2B5EF4-FFF2-40B4-BE49-F238E27FC236}">
                <a16:creationId xmlns:a16="http://schemas.microsoft.com/office/drawing/2014/main" id="{6509EDB6-6923-48B0-91D2-8D29467A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36" y="5392016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6" descr="money3-c">
            <a:extLst>
              <a:ext uri="{FF2B5EF4-FFF2-40B4-BE49-F238E27FC236}">
                <a16:creationId xmlns:a16="http://schemas.microsoft.com/office/drawing/2014/main" id="{93EA9542-7DF8-4D83-A41D-491AD2D5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232" y="4806587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7" descr="money3-c">
            <a:extLst>
              <a:ext uri="{FF2B5EF4-FFF2-40B4-BE49-F238E27FC236}">
                <a16:creationId xmlns:a16="http://schemas.microsoft.com/office/drawing/2014/main" id="{80D162E5-5811-44B2-BC69-236CE7B09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29" y="4232687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8" descr="hvd4-c">
            <a:extLst>
              <a:ext uri="{FF2B5EF4-FFF2-40B4-BE49-F238E27FC236}">
                <a16:creationId xmlns:a16="http://schemas.microsoft.com/office/drawing/2014/main" id="{C65FD7E0-044A-4F10-A614-3012E7BA0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15" y="5940616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9" descr="hvd4-c">
            <a:extLst>
              <a:ext uri="{FF2B5EF4-FFF2-40B4-BE49-F238E27FC236}">
                <a16:creationId xmlns:a16="http://schemas.microsoft.com/office/drawing/2014/main" id="{C0C8E034-04A0-44DA-BCD7-15DD80D28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58" y="5378420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0" descr="hvd4-c">
            <a:extLst>
              <a:ext uri="{FF2B5EF4-FFF2-40B4-BE49-F238E27FC236}">
                <a16:creationId xmlns:a16="http://schemas.microsoft.com/office/drawing/2014/main" id="{5A726393-671F-4FAF-AD22-BA0863D1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14" y="475951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1" descr="hvd4-c">
            <a:extLst>
              <a:ext uri="{FF2B5EF4-FFF2-40B4-BE49-F238E27FC236}">
                <a16:creationId xmlns:a16="http://schemas.microsoft.com/office/drawing/2014/main" id="{FEE5F3AE-9D9B-4CEF-937F-05C40A27C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95" y="4240405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2" descr="hvd3-c">
            <a:extLst>
              <a:ext uri="{FF2B5EF4-FFF2-40B4-BE49-F238E27FC236}">
                <a16:creationId xmlns:a16="http://schemas.microsoft.com/office/drawing/2014/main" id="{C211DCBB-F6BE-4F79-B6D6-ADB30380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35" y="5993004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3" descr="hvd3-c">
            <a:extLst>
              <a:ext uri="{FF2B5EF4-FFF2-40B4-BE49-F238E27FC236}">
                <a16:creationId xmlns:a16="http://schemas.microsoft.com/office/drawing/2014/main" id="{80FDC112-FD64-46A0-ACCC-3DBAF574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53" y="5349470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4" descr="hvd3-c">
            <a:extLst>
              <a:ext uri="{FF2B5EF4-FFF2-40B4-BE49-F238E27FC236}">
                <a16:creationId xmlns:a16="http://schemas.microsoft.com/office/drawing/2014/main" id="{CCCF3B71-1645-4479-B8CB-AF22553D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83" y="4818476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5" descr="hvd3-c">
            <a:extLst>
              <a:ext uri="{FF2B5EF4-FFF2-40B4-BE49-F238E27FC236}">
                <a16:creationId xmlns:a16="http://schemas.microsoft.com/office/drawing/2014/main" id="{C9A8937F-3CF1-48BD-86F0-231A7F149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21" y="4227925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9" descr="money1-c">
            <a:extLst>
              <a:ext uri="{FF2B5EF4-FFF2-40B4-BE49-F238E27FC236}">
                <a16:creationId xmlns:a16="http://schemas.microsoft.com/office/drawing/2014/main" id="{9662996C-6091-4BBB-97BD-94CABE36E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14" y="4149522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0" descr="money1-c">
            <a:extLst>
              <a:ext uri="{FF2B5EF4-FFF2-40B4-BE49-F238E27FC236}">
                <a16:creationId xmlns:a16="http://schemas.microsoft.com/office/drawing/2014/main" id="{A98DDE1D-A0FB-4F59-B96C-028918933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50" y="4781244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1" descr="money1-c">
            <a:extLst>
              <a:ext uri="{FF2B5EF4-FFF2-40B4-BE49-F238E27FC236}">
                <a16:creationId xmlns:a16="http://schemas.microsoft.com/office/drawing/2014/main" id="{07630CBC-3660-4CB5-A73A-6883166C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92" y="5413519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2" descr="money1-c">
            <a:extLst>
              <a:ext uri="{FF2B5EF4-FFF2-40B4-BE49-F238E27FC236}">
                <a16:creationId xmlns:a16="http://schemas.microsoft.com/office/drawing/2014/main" id="{B7BBA6DD-DCB1-406A-8C40-A221A622D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31" y="5941517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Prostokąt 59">
            <a:extLst>
              <a:ext uri="{FF2B5EF4-FFF2-40B4-BE49-F238E27FC236}">
                <a16:creationId xmlns:a16="http://schemas.microsoft.com/office/drawing/2014/main" id="{9EF5FCD2-B373-482E-947F-4617927C7D39}"/>
              </a:ext>
            </a:extLst>
          </p:cNvPr>
          <p:cNvSpPr/>
          <p:nvPr/>
        </p:nvSpPr>
        <p:spPr>
          <a:xfrm>
            <a:off x="5019651" y="4138385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1" name="Prostokąt 59">
            <a:extLst>
              <a:ext uri="{FF2B5EF4-FFF2-40B4-BE49-F238E27FC236}">
                <a16:creationId xmlns:a16="http://schemas.microsoft.com/office/drawing/2014/main" id="{D0789C07-DEC9-4795-B1D2-0F11F465A8DE}"/>
              </a:ext>
            </a:extLst>
          </p:cNvPr>
          <p:cNvSpPr/>
          <p:nvPr/>
        </p:nvSpPr>
        <p:spPr>
          <a:xfrm>
            <a:off x="6936625" y="4220566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Prostokąt 59">
            <a:extLst>
              <a:ext uri="{FF2B5EF4-FFF2-40B4-BE49-F238E27FC236}">
                <a16:creationId xmlns:a16="http://schemas.microsoft.com/office/drawing/2014/main" id="{2B2CBAB1-C126-4DFF-8700-78FB5C9EE48E}"/>
              </a:ext>
            </a:extLst>
          </p:cNvPr>
          <p:cNvSpPr/>
          <p:nvPr/>
        </p:nvSpPr>
        <p:spPr>
          <a:xfrm>
            <a:off x="7772387" y="419512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Prostokąt 59">
            <a:extLst>
              <a:ext uri="{FF2B5EF4-FFF2-40B4-BE49-F238E27FC236}">
                <a16:creationId xmlns:a16="http://schemas.microsoft.com/office/drawing/2014/main" id="{08AFFA56-4C9F-4077-8FCB-E65B610E32FF}"/>
              </a:ext>
            </a:extLst>
          </p:cNvPr>
          <p:cNvSpPr/>
          <p:nvPr/>
        </p:nvSpPr>
        <p:spPr>
          <a:xfrm>
            <a:off x="4991085" y="4720264"/>
            <a:ext cx="783340" cy="612229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Prostokąt 59">
            <a:extLst>
              <a:ext uri="{FF2B5EF4-FFF2-40B4-BE49-F238E27FC236}">
                <a16:creationId xmlns:a16="http://schemas.microsoft.com/office/drawing/2014/main" id="{A429D1EE-23A0-49A5-A111-96DA7F4D3196}"/>
              </a:ext>
            </a:extLst>
          </p:cNvPr>
          <p:cNvSpPr/>
          <p:nvPr/>
        </p:nvSpPr>
        <p:spPr>
          <a:xfrm>
            <a:off x="5813761" y="4798582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5" name="Prostokąt 59">
            <a:extLst>
              <a:ext uri="{FF2B5EF4-FFF2-40B4-BE49-F238E27FC236}">
                <a16:creationId xmlns:a16="http://schemas.microsoft.com/office/drawing/2014/main" id="{B7AE7D91-AFEA-4CE7-974E-10B1DC9CEFA2}"/>
              </a:ext>
            </a:extLst>
          </p:cNvPr>
          <p:cNvSpPr/>
          <p:nvPr/>
        </p:nvSpPr>
        <p:spPr>
          <a:xfrm>
            <a:off x="7719965" y="479254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6" name="Prostokąt 59">
            <a:extLst>
              <a:ext uri="{FF2B5EF4-FFF2-40B4-BE49-F238E27FC236}">
                <a16:creationId xmlns:a16="http://schemas.microsoft.com/office/drawing/2014/main" id="{CC2A1353-8F68-489A-8E74-BDF5F56D417A}"/>
              </a:ext>
            </a:extLst>
          </p:cNvPr>
          <p:cNvSpPr/>
          <p:nvPr/>
        </p:nvSpPr>
        <p:spPr>
          <a:xfrm>
            <a:off x="5014109" y="5376422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7" name="Prostokąt 59">
            <a:extLst>
              <a:ext uri="{FF2B5EF4-FFF2-40B4-BE49-F238E27FC236}">
                <a16:creationId xmlns:a16="http://schemas.microsoft.com/office/drawing/2014/main" id="{8C9447C3-D809-4C67-94A3-FED869362DF4}"/>
              </a:ext>
            </a:extLst>
          </p:cNvPr>
          <p:cNvSpPr/>
          <p:nvPr/>
        </p:nvSpPr>
        <p:spPr>
          <a:xfrm>
            <a:off x="6274835" y="5378445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8" name="Prostokąt 59">
            <a:extLst>
              <a:ext uri="{FF2B5EF4-FFF2-40B4-BE49-F238E27FC236}">
                <a16:creationId xmlns:a16="http://schemas.microsoft.com/office/drawing/2014/main" id="{3FDF1DFD-D9EC-4D36-8478-90D33DB37AC5}"/>
              </a:ext>
            </a:extLst>
          </p:cNvPr>
          <p:cNvSpPr/>
          <p:nvPr/>
        </p:nvSpPr>
        <p:spPr>
          <a:xfrm>
            <a:off x="7753126" y="5352940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9" name="Prostokąt 59">
            <a:extLst>
              <a:ext uri="{FF2B5EF4-FFF2-40B4-BE49-F238E27FC236}">
                <a16:creationId xmlns:a16="http://schemas.microsoft.com/office/drawing/2014/main" id="{5212FA37-3722-470E-9BE7-34888D4C21BE}"/>
              </a:ext>
            </a:extLst>
          </p:cNvPr>
          <p:cNvSpPr/>
          <p:nvPr/>
        </p:nvSpPr>
        <p:spPr>
          <a:xfrm>
            <a:off x="4998554" y="5994325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Prostokąt 59">
            <a:extLst>
              <a:ext uri="{FF2B5EF4-FFF2-40B4-BE49-F238E27FC236}">
                <a16:creationId xmlns:a16="http://schemas.microsoft.com/office/drawing/2014/main" id="{4360F5FF-C05E-4940-ABC0-E9EEA26CE243}"/>
              </a:ext>
            </a:extLst>
          </p:cNvPr>
          <p:cNvSpPr/>
          <p:nvPr/>
        </p:nvSpPr>
        <p:spPr>
          <a:xfrm>
            <a:off x="6241832" y="5953396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Prostokąt 59">
            <a:extLst>
              <a:ext uri="{FF2B5EF4-FFF2-40B4-BE49-F238E27FC236}">
                <a16:creationId xmlns:a16="http://schemas.microsoft.com/office/drawing/2014/main" id="{287CE154-3097-4638-95EF-0BCD9038564D}"/>
              </a:ext>
            </a:extLst>
          </p:cNvPr>
          <p:cNvSpPr/>
          <p:nvPr/>
        </p:nvSpPr>
        <p:spPr>
          <a:xfrm>
            <a:off x="7037701" y="5942387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1CC166-21BB-466A-9128-1F5B3573E41B}"/>
              </a:ext>
            </a:extLst>
          </p:cNvPr>
          <p:cNvSpPr/>
          <p:nvPr/>
        </p:nvSpPr>
        <p:spPr>
          <a:xfrm>
            <a:off x="4906209" y="1607582"/>
            <a:ext cx="3856791" cy="25062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2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0" grpId="0" animBg="1"/>
      <p:bldP spid="4" grpId="0"/>
      <p:bldP spid="45" grpId="0"/>
      <p:bldP spid="50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3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4" y="209105"/>
            <a:ext cx="8229600" cy="720080"/>
          </a:xfrm>
        </p:spPr>
        <p:txBody>
          <a:bodyPr>
            <a:noAutofit/>
          </a:bodyPr>
          <a:lstStyle/>
          <a:p>
            <a:r>
              <a:rPr lang="pl-PL" sz="3200" dirty="0" err="1"/>
              <a:t>Plurality</a:t>
            </a:r>
            <a:r>
              <a:rPr lang="pl-PL" sz="3200" dirty="0"/>
              <a:t>-DCAC: FPT for #</a:t>
            </a:r>
            <a:r>
              <a:rPr lang="pl-PL" sz="3200" dirty="0" err="1"/>
              <a:t>voters</a:t>
            </a:r>
            <a:endParaRPr lang="pl-PL" sz="32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61859" y="3804717"/>
            <a:ext cx="4372456" cy="23048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altLang="pl-PL" sz="2000" dirty="0"/>
              <a:t>   	</a:t>
            </a:r>
            <a:r>
              <a:rPr lang="en-US" altLang="pl-PL" sz="2000" dirty="0"/>
              <a:t>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4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1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2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</a:t>
            </a:r>
          </a:p>
        </p:txBody>
      </p:sp>
      <p:pic>
        <p:nvPicPr>
          <p:cNvPr id="8" name="Picture 10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72" y="5494609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9" y="494473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02" y="4384376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22" y="3745178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80" y="5520229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27" y="4957917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23" y="4372488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0" y="3798588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06" y="550651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49" y="4944321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05" y="4325418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86" y="3806306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26" y="5558905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44" y="4915371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74" y="4384377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12" y="3793826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05" y="3715423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641" y="4347145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83" y="4979420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22" y="5507418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Prostokąt 59"/>
          <p:cNvSpPr/>
          <p:nvPr/>
        </p:nvSpPr>
        <p:spPr>
          <a:xfrm>
            <a:off x="4920242" y="3704286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E6E9E-BB64-41D1-BC0C-280EAF0E145B}"/>
              </a:ext>
            </a:extLst>
          </p:cNvPr>
          <p:cNvSpPr txBox="1"/>
          <p:nvPr/>
        </p:nvSpPr>
        <p:spPr>
          <a:xfrm>
            <a:off x="347802" y="1145917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Algorithm</a:t>
            </a:r>
            <a:endParaRPr lang="pl-PL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C09328-92FA-4099-AD00-7FE6993BC1D1}"/>
              </a:ext>
            </a:extLst>
          </p:cNvPr>
          <p:cNvSpPr txBox="1"/>
          <p:nvPr/>
        </p:nvSpPr>
        <p:spPr>
          <a:xfrm>
            <a:off x="347802" y="1680824"/>
            <a:ext cx="189026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Despised</a:t>
            </a:r>
            <a:r>
              <a:rPr lang="pl-PL" dirty="0"/>
              <a:t>              : </a:t>
            </a:r>
          </a:p>
          <a:p>
            <a:endParaRPr lang="pl-PL" dirty="0"/>
          </a:p>
          <a:p>
            <a:r>
              <a:rPr lang="pl-PL" dirty="0" err="1"/>
              <a:t>Guess</a:t>
            </a:r>
            <a:r>
              <a:rPr lang="pl-PL" dirty="0"/>
              <a:t> a </a:t>
            </a:r>
            <a:r>
              <a:rPr lang="pl-PL" dirty="0" err="1"/>
              <a:t>defeator</a:t>
            </a:r>
            <a:r>
              <a:rPr lang="pl-PL" dirty="0"/>
              <a:t>:</a:t>
            </a:r>
          </a:p>
          <a:p>
            <a:pPr algn="ctr"/>
            <a:r>
              <a:rPr lang="pl-PL" sz="1400" dirty="0"/>
              <a:t>(</a:t>
            </a:r>
            <a:r>
              <a:rPr lang="pl-PL" sz="1400" dirty="0" err="1"/>
              <a:t>add</a:t>
            </a:r>
            <a:r>
              <a:rPr lang="pl-PL" sz="1400" dirty="0"/>
              <a:t> </a:t>
            </a:r>
            <a:r>
              <a:rPr lang="pl-PL" sz="1400" dirty="0" err="1"/>
              <a:t>if</a:t>
            </a:r>
            <a:r>
              <a:rPr lang="pl-PL" sz="1400" dirty="0"/>
              <a:t> </a:t>
            </a:r>
            <a:r>
              <a:rPr lang="pl-PL" sz="1400" dirty="0" err="1"/>
              <a:t>needed</a:t>
            </a:r>
            <a:r>
              <a:rPr lang="pl-PL" sz="1400" dirty="0"/>
              <a:t>)</a:t>
            </a:r>
            <a:endParaRPr lang="pl-PL" dirty="0"/>
          </a:p>
        </p:txBody>
      </p:sp>
      <p:pic>
        <p:nvPicPr>
          <p:cNvPr id="47" name="Picture 11" descr="hvd1-c">
            <a:extLst>
              <a:ext uri="{FF2B5EF4-FFF2-40B4-BE49-F238E27FC236}">
                <a16:creationId xmlns:a16="http://schemas.microsoft.com/office/drawing/2014/main" id="{7A83650E-6CDB-4A17-946C-EBFBDE18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61" y="1654588"/>
            <a:ext cx="211360" cy="42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6" descr="money3-c">
            <a:extLst>
              <a:ext uri="{FF2B5EF4-FFF2-40B4-BE49-F238E27FC236}">
                <a16:creationId xmlns:a16="http://schemas.microsoft.com/office/drawing/2014/main" id="{0ADCCAB8-CA36-4DF6-8F29-65DE1B14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69" y="2240459"/>
            <a:ext cx="242481" cy="4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C8B62AE-F798-481A-9FA5-826A2B04CCBF}"/>
              </a:ext>
            </a:extLst>
          </p:cNvPr>
          <p:cNvSpPr txBox="1"/>
          <p:nvPr/>
        </p:nvSpPr>
        <p:spPr>
          <a:xfrm>
            <a:off x="4910467" y="1696884"/>
            <a:ext cx="40214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either</a:t>
            </a:r>
            <a:r>
              <a:rPr lang="pl-PL" dirty="0"/>
              <a:t>        </a:t>
            </a:r>
            <a:r>
              <a:rPr lang="pl-PL" dirty="0" err="1"/>
              <a:t>or</a:t>
            </a:r>
            <a:r>
              <a:rPr lang="pl-PL" dirty="0"/>
              <a:t>      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 </a:t>
            </a:r>
          </a:p>
          <a:p>
            <a:r>
              <a:rPr lang="pl-PL" dirty="0"/>
              <a:t>(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registered</a:t>
            </a:r>
            <a:r>
              <a:rPr lang="pl-PL" dirty="0"/>
              <a:t> </a:t>
            </a:r>
            <a:r>
              <a:rPr lang="pl-PL" dirty="0" err="1"/>
              <a:t>candidate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ahead</a:t>
            </a:r>
            <a:r>
              <a:rPr lang="pl-PL" dirty="0"/>
              <a:t>)</a:t>
            </a:r>
          </a:p>
          <a:p>
            <a:pPr algn="ctr"/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cannot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do much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about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them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0E8CC0-17DB-43C3-8085-7F085C188E26}"/>
              </a:ext>
            </a:extLst>
          </p:cNvPr>
          <p:cNvSpPr txBox="1"/>
          <p:nvPr/>
        </p:nvSpPr>
        <p:spPr>
          <a:xfrm>
            <a:off x="4906209" y="1145918"/>
            <a:ext cx="124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Example</a:t>
            </a:r>
            <a:endParaRPr lang="pl-PL" sz="2400" dirty="0"/>
          </a:p>
        </p:txBody>
      </p:sp>
      <p:pic>
        <p:nvPicPr>
          <p:cNvPr id="51" name="Picture 11" descr="hvd1-c">
            <a:extLst>
              <a:ext uri="{FF2B5EF4-FFF2-40B4-BE49-F238E27FC236}">
                <a16:creationId xmlns:a16="http://schemas.microsoft.com/office/drawing/2014/main" id="{B061D064-4216-454D-8FDA-91688BC6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57" y="1693137"/>
            <a:ext cx="163456" cy="32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6" descr="money3-c">
            <a:extLst>
              <a:ext uri="{FF2B5EF4-FFF2-40B4-BE49-F238E27FC236}">
                <a16:creationId xmlns:a16="http://schemas.microsoft.com/office/drawing/2014/main" id="{93B66079-4961-4D35-801C-95A71425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52" y="1693137"/>
            <a:ext cx="181179" cy="30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F797010-BD7C-4874-BA9B-F08F47A6C7D2}"/>
              </a:ext>
            </a:extLst>
          </p:cNvPr>
          <p:cNvSpPr txBox="1"/>
          <p:nvPr/>
        </p:nvSpPr>
        <p:spPr>
          <a:xfrm>
            <a:off x="4911282" y="3203320"/>
            <a:ext cx="348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Voters</a:t>
            </a:r>
            <a:r>
              <a:rPr lang="pl-PL" dirty="0"/>
              <a:t> to </a:t>
            </a:r>
            <a:r>
              <a:rPr lang="pl-PL" dirty="0" err="1"/>
              <a:t>focus</a:t>
            </a:r>
            <a:r>
              <a:rPr lang="pl-PL" dirty="0"/>
              <a:t> on:</a:t>
            </a:r>
            <a:endParaRPr lang="pl-PL" sz="1600" dirty="0"/>
          </a:p>
        </p:txBody>
      </p:sp>
      <p:sp>
        <p:nvSpPr>
          <p:cNvPr id="66" name="Prostokąt 59">
            <a:extLst>
              <a:ext uri="{FF2B5EF4-FFF2-40B4-BE49-F238E27FC236}">
                <a16:creationId xmlns:a16="http://schemas.microsoft.com/office/drawing/2014/main" id="{328DD907-FF2A-43D8-BB70-947D03093401}"/>
              </a:ext>
            </a:extLst>
          </p:cNvPr>
          <p:cNvSpPr/>
          <p:nvPr/>
        </p:nvSpPr>
        <p:spPr>
          <a:xfrm>
            <a:off x="6837216" y="3786467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Prostokąt 59">
            <a:extLst>
              <a:ext uri="{FF2B5EF4-FFF2-40B4-BE49-F238E27FC236}">
                <a16:creationId xmlns:a16="http://schemas.microsoft.com/office/drawing/2014/main" id="{A87FAB53-6764-4878-861A-4B31B759B962}"/>
              </a:ext>
            </a:extLst>
          </p:cNvPr>
          <p:cNvSpPr/>
          <p:nvPr/>
        </p:nvSpPr>
        <p:spPr>
          <a:xfrm>
            <a:off x="7672978" y="3761024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rostokąt 59">
            <a:extLst>
              <a:ext uri="{FF2B5EF4-FFF2-40B4-BE49-F238E27FC236}">
                <a16:creationId xmlns:a16="http://schemas.microsoft.com/office/drawing/2014/main" id="{7AD2320E-00F5-47F1-9988-046BC8E16EC7}"/>
              </a:ext>
            </a:extLst>
          </p:cNvPr>
          <p:cNvSpPr/>
          <p:nvPr/>
        </p:nvSpPr>
        <p:spPr>
          <a:xfrm>
            <a:off x="4891676" y="4286165"/>
            <a:ext cx="783340" cy="612229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rostokąt 59">
            <a:extLst>
              <a:ext uri="{FF2B5EF4-FFF2-40B4-BE49-F238E27FC236}">
                <a16:creationId xmlns:a16="http://schemas.microsoft.com/office/drawing/2014/main" id="{B03A96E6-8F7C-4714-A0D3-720524FA98C0}"/>
              </a:ext>
            </a:extLst>
          </p:cNvPr>
          <p:cNvSpPr/>
          <p:nvPr/>
        </p:nvSpPr>
        <p:spPr>
          <a:xfrm>
            <a:off x="5714352" y="436448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rostokąt 59">
            <a:extLst>
              <a:ext uri="{FF2B5EF4-FFF2-40B4-BE49-F238E27FC236}">
                <a16:creationId xmlns:a16="http://schemas.microsoft.com/office/drawing/2014/main" id="{5E53962D-5E92-421F-A31A-A5CCE12D1A33}"/>
              </a:ext>
            </a:extLst>
          </p:cNvPr>
          <p:cNvSpPr/>
          <p:nvPr/>
        </p:nvSpPr>
        <p:spPr>
          <a:xfrm>
            <a:off x="7620556" y="4358444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59">
            <a:extLst>
              <a:ext uri="{FF2B5EF4-FFF2-40B4-BE49-F238E27FC236}">
                <a16:creationId xmlns:a16="http://schemas.microsoft.com/office/drawing/2014/main" id="{DA66ECE8-DE01-4D5E-9BE8-1EEED57BC7CA}"/>
              </a:ext>
            </a:extLst>
          </p:cNvPr>
          <p:cNvSpPr/>
          <p:nvPr/>
        </p:nvSpPr>
        <p:spPr>
          <a:xfrm>
            <a:off x="4914700" y="494232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rostokąt 59">
            <a:extLst>
              <a:ext uri="{FF2B5EF4-FFF2-40B4-BE49-F238E27FC236}">
                <a16:creationId xmlns:a16="http://schemas.microsoft.com/office/drawing/2014/main" id="{CE2DCDBD-7280-45B3-8561-91CA9E9290FB}"/>
              </a:ext>
            </a:extLst>
          </p:cNvPr>
          <p:cNvSpPr/>
          <p:nvPr/>
        </p:nvSpPr>
        <p:spPr>
          <a:xfrm>
            <a:off x="6175426" y="4944346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59">
            <a:extLst>
              <a:ext uri="{FF2B5EF4-FFF2-40B4-BE49-F238E27FC236}">
                <a16:creationId xmlns:a16="http://schemas.microsoft.com/office/drawing/2014/main" id="{24C52950-09AF-4130-94A0-7FBF876F3752}"/>
              </a:ext>
            </a:extLst>
          </p:cNvPr>
          <p:cNvSpPr/>
          <p:nvPr/>
        </p:nvSpPr>
        <p:spPr>
          <a:xfrm>
            <a:off x="7653717" y="4918841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59">
            <a:extLst>
              <a:ext uri="{FF2B5EF4-FFF2-40B4-BE49-F238E27FC236}">
                <a16:creationId xmlns:a16="http://schemas.microsoft.com/office/drawing/2014/main" id="{CD84FFE6-22C4-4E3A-B00F-7DAD53761352}"/>
              </a:ext>
            </a:extLst>
          </p:cNvPr>
          <p:cNvSpPr/>
          <p:nvPr/>
        </p:nvSpPr>
        <p:spPr>
          <a:xfrm>
            <a:off x="4899145" y="5560226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Prostokąt 59">
            <a:extLst>
              <a:ext uri="{FF2B5EF4-FFF2-40B4-BE49-F238E27FC236}">
                <a16:creationId xmlns:a16="http://schemas.microsoft.com/office/drawing/2014/main" id="{140C6215-A61F-44F5-B257-995B0FF12D11}"/>
              </a:ext>
            </a:extLst>
          </p:cNvPr>
          <p:cNvSpPr/>
          <p:nvPr/>
        </p:nvSpPr>
        <p:spPr>
          <a:xfrm>
            <a:off x="6142423" y="5519297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Prostokąt 59">
            <a:extLst>
              <a:ext uri="{FF2B5EF4-FFF2-40B4-BE49-F238E27FC236}">
                <a16:creationId xmlns:a16="http://schemas.microsoft.com/office/drawing/2014/main" id="{530B76A2-58AD-4084-8117-54AB9EC96862}"/>
              </a:ext>
            </a:extLst>
          </p:cNvPr>
          <p:cNvSpPr/>
          <p:nvPr/>
        </p:nvSpPr>
        <p:spPr>
          <a:xfrm>
            <a:off x="6938292" y="5508288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7AF8AE6-BCAC-43BC-8EF5-129F806C1E92}"/>
              </a:ext>
            </a:extLst>
          </p:cNvPr>
          <p:cNvSpPr txBox="1"/>
          <p:nvPr/>
        </p:nvSpPr>
        <p:spPr>
          <a:xfrm>
            <a:off x="349108" y="3851440"/>
            <a:ext cx="27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dirty="0" err="1">
                <a:sym typeface="Wingdings" panose="05000000000000000000" pitchFamily="2" charset="2"/>
              </a:rPr>
              <a:t>each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candidate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has</a:t>
            </a:r>
            <a:r>
              <a:rPr lang="pl-PL" dirty="0">
                <a:sym typeface="Wingdings" panose="05000000000000000000" pitchFamily="2" charset="2"/>
              </a:rPr>
              <a:t> one of 4</a:t>
            </a:r>
            <a:r>
              <a:rPr lang="pl-PL" baseline="30000" dirty="0">
                <a:sym typeface="Wingdings" panose="05000000000000000000" pitchFamily="2" charset="2"/>
              </a:rPr>
              <a:t>n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signatures</a:t>
            </a:r>
            <a:endParaRPr lang="pl-PL" dirty="0"/>
          </a:p>
        </p:txBody>
      </p:sp>
      <p:sp>
        <p:nvSpPr>
          <p:cNvPr id="79" name="Prostokąt zaokrąglony 3">
            <a:extLst>
              <a:ext uri="{FF2B5EF4-FFF2-40B4-BE49-F238E27FC236}">
                <a16:creationId xmlns:a16="http://schemas.microsoft.com/office/drawing/2014/main" id="{EF0567CD-21AF-4D90-A8DC-1AE9BA59B7BC}"/>
              </a:ext>
            </a:extLst>
          </p:cNvPr>
          <p:cNvSpPr/>
          <p:nvPr/>
        </p:nvSpPr>
        <p:spPr>
          <a:xfrm>
            <a:off x="347802" y="3035032"/>
            <a:ext cx="2850229" cy="636317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>
                <a:solidFill>
                  <a:schemeClr val="tx1"/>
                </a:solidFill>
              </a:rPr>
              <a:t>Ensure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that</a:t>
            </a:r>
            <a:r>
              <a:rPr lang="pl-PL" dirty="0">
                <a:solidFill>
                  <a:schemeClr val="tx1"/>
                </a:solidFill>
              </a:rPr>
              <a:t> the </a:t>
            </a:r>
            <a:r>
              <a:rPr lang="pl-PL" dirty="0" err="1">
                <a:solidFill>
                  <a:schemeClr val="tx1"/>
                </a:solidFill>
              </a:rPr>
              <a:t>defeator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has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more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points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than</a:t>
            </a: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despised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4" y="209105"/>
            <a:ext cx="8229600" cy="720080"/>
          </a:xfrm>
        </p:spPr>
        <p:txBody>
          <a:bodyPr>
            <a:noAutofit/>
          </a:bodyPr>
          <a:lstStyle/>
          <a:p>
            <a:r>
              <a:rPr lang="pl-PL" sz="3200" dirty="0" err="1"/>
              <a:t>Plurality</a:t>
            </a:r>
            <a:r>
              <a:rPr lang="pl-PL" sz="3200" dirty="0"/>
              <a:t>-DCAC: FPT for #</a:t>
            </a:r>
            <a:r>
              <a:rPr lang="pl-PL" sz="3200" dirty="0" err="1"/>
              <a:t>voters</a:t>
            </a:r>
            <a:endParaRPr lang="pl-PL" sz="32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61859" y="3804717"/>
            <a:ext cx="4372456" cy="23048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altLang="pl-PL" sz="2000" dirty="0"/>
              <a:t>   	</a:t>
            </a:r>
            <a:r>
              <a:rPr lang="en-US" altLang="pl-PL" sz="2000" dirty="0"/>
              <a:t>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4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1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2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</a:t>
            </a:r>
          </a:p>
        </p:txBody>
      </p:sp>
      <p:pic>
        <p:nvPicPr>
          <p:cNvPr id="8" name="Picture 10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72" y="5494609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9" y="494473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02" y="4384376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22" y="3745178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80" y="5520229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27" y="4957917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23" y="4372488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0" y="3798588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06" y="550651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49" y="4944321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05" y="4325418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86" y="3806306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26" y="5558905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44" y="4915371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74" y="4384377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12" y="3793826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05" y="3715423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641" y="4347145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83" y="4979420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22" y="5507418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2E6E9E-BB64-41D1-BC0C-280EAF0E145B}"/>
              </a:ext>
            </a:extLst>
          </p:cNvPr>
          <p:cNvSpPr txBox="1"/>
          <p:nvPr/>
        </p:nvSpPr>
        <p:spPr>
          <a:xfrm>
            <a:off x="347802" y="1145917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Algorithm</a:t>
            </a:r>
            <a:endParaRPr lang="pl-PL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C09328-92FA-4099-AD00-7FE6993BC1D1}"/>
              </a:ext>
            </a:extLst>
          </p:cNvPr>
          <p:cNvSpPr txBox="1"/>
          <p:nvPr/>
        </p:nvSpPr>
        <p:spPr>
          <a:xfrm>
            <a:off x="347802" y="1680824"/>
            <a:ext cx="189026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Despised</a:t>
            </a:r>
            <a:r>
              <a:rPr lang="pl-PL" dirty="0"/>
              <a:t>              : </a:t>
            </a:r>
          </a:p>
          <a:p>
            <a:endParaRPr lang="pl-PL" dirty="0"/>
          </a:p>
          <a:p>
            <a:r>
              <a:rPr lang="pl-PL" dirty="0" err="1"/>
              <a:t>Guess</a:t>
            </a:r>
            <a:r>
              <a:rPr lang="pl-PL" dirty="0"/>
              <a:t> a </a:t>
            </a:r>
            <a:r>
              <a:rPr lang="pl-PL" dirty="0" err="1"/>
              <a:t>defeator</a:t>
            </a:r>
            <a:r>
              <a:rPr lang="pl-PL" dirty="0"/>
              <a:t>:</a:t>
            </a:r>
          </a:p>
          <a:p>
            <a:pPr algn="ctr"/>
            <a:r>
              <a:rPr lang="pl-PL" sz="1400" dirty="0"/>
              <a:t>(</a:t>
            </a:r>
            <a:r>
              <a:rPr lang="pl-PL" sz="1400" dirty="0" err="1"/>
              <a:t>add</a:t>
            </a:r>
            <a:r>
              <a:rPr lang="pl-PL" sz="1400" dirty="0"/>
              <a:t> </a:t>
            </a:r>
            <a:r>
              <a:rPr lang="pl-PL" sz="1400" dirty="0" err="1"/>
              <a:t>if</a:t>
            </a:r>
            <a:r>
              <a:rPr lang="pl-PL" sz="1400" dirty="0"/>
              <a:t> </a:t>
            </a:r>
            <a:r>
              <a:rPr lang="pl-PL" sz="1400" dirty="0" err="1"/>
              <a:t>needed</a:t>
            </a:r>
            <a:r>
              <a:rPr lang="pl-PL" sz="1400" dirty="0"/>
              <a:t>)</a:t>
            </a:r>
            <a:endParaRPr lang="pl-PL" dirty="0"/>
          </a:p>
        </p:txBody>
      </p:sp>
      <p:pic>
        <p:nvPicPr>
          <p:cNvPr id="47" name="Picture 11" descr="hvd1-c">
            <a:extLst>
              <a:ext uri="{FF2B5EF4-FFF2-40B4-BE49-F238E27FC236}">
                <a16:creationId xmlns:a16="http://schemas.microsoft.com/office/drawing/2014/main" id="{7A83650E-6CDB-4A17-946C-EBFBDE18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61" y="1654588"/>
            <a:ext cx="211360" cy="42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6" descr="money3-c">
            <a:extLst>
              <a:ext uri="{FF2B5EF4-FFF2-40B4-BE49-F238E27FC236}">
                <a16:creationId xmlns:a16="http://schemas.microsoft.com/office/drawing/2014/main" id="{0ADCCAB8-CA36-4DF6-8F29-65DE1B14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69" y="2240459"/>
            <a:ext cx="242481" cy="4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C8B62AE-F798-481A-9FA5-826A2B04CCBF}"/>
              </a:ext>
            </a:extLst>
          </p:cNvPr>
          <p:cNvSpPr txBox="1"/>
          <p:nvPr/>
        </p:nvSpPr>
        <p:spPr>
          <a:xfrm>
            <a:off x="4910467" y="1696884"/>
            <a:ext cx="42481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either</a:t>
            </a:r>
            <a:r>
              <a:rPr lang="pl-PL" dirty="0"/>
              <a:t>        </a:t>
            </a:r>
            <a:r>
              <a:rPr lang="pl-PL" dirty="0" err="1"/>
              <a:t>or</a:t>
            </a:r>
            <a:r>
              <a:rPr lang="pl-PL" dirty="0"/>
              <a:t>      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 </a:t>
            </a:r>
          </a:p>
          <a:p>
            <a:r>
              <a:rPr lang="pl-PL" dirty="0"/>
              <a:t>(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registered</a:t>
            </a:r>
            <a:r>
              <a:rPr lang="pl-PL" dirty="0"/>
              <a:t> </a:t>
            </a:r>
            <a:r>
              <a:rPr lang="pl-PL" dirty="0" err="1"/>
              <a:t>candidate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)</a:t>
            </a:r>
          </a:p>
          <a:p>
            <a:pPr algn="ctr"/>
            <a:r>
              <a:rPr lang="pl-PL" sz="1600" dirty="0"/>
              <a:t>(</a:t>
            </a:r>
            <a:r>
              <a:rPr lang="pl-PL" sz="1600" dirty="0" err="1"/>
              <a:t>cannot</a:t>
            </a:r>
            <a:r>
              <a:rPr lang="pl-PL" sz="1600" dirty="0"/>
              <a:t> do </a:t>
            </a:r>
            <a:r>
              <a:rPr lang="pl-PL" sz="1600" dirty="0" err="1"/>
              <a:t>anything</a:t>
            </a:r>
            <a:r>
              <a:rPr lang="pl-PL" sz="1600" dirty="0"/>
              <a:t> </a:t>
            </a:r>
            <a:r>
              <a:rPr lang="pl-PL" sz="1600" dirty="0" err="1"/>
              <a:t>about</a:t>
            </a:r>
            <a:r>
              <a:rPr lang="pl-PL" sz="1600" dirty="0"/>
              <a:t> </a:t>
            </a:r>
            <a:r>
              <a:rPr lang="pl-PL" sz="1600" dirty="0" err="1"/>
              <a:t>them</a:t>
            </a:r>
            <a:r>
              <a:rPr lang="pl-PL" sz="1600" dirty="0"/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0E8CC0-17DB-43C3-8085-7F085C188E26}"/>
              </a:ext>
            </a:extLst>
          </p:cNvPr>
          <p:cNvSpPr txBox="1"/>
          <p:nvPr/>
        </p:nvSpPr>
        <p:spPr>
          <a:xfrm>
            <a:off x="4906209" y="1145918"/>
            <a:ext cx="124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Example</a:t>
            </a:r>
            <a:endParaRPr lang="pl-PL" sz="2400" dirty="0"/>
          </a:p>
        </p:txBody>
      </p:sp>
      <p:pic>
        <p:nvPicPr>
          <p:cNvPr id="51" name="Picture 11" descr="hvd1-c">
            <a:extLst>
              <a:ext uri="{FF2B5EF4-FFF2-40B4-BE49-F238E27FC236}">
                <a16:creationId xmlns:a16="http://schemas.microsoft.com/office/drawing/2014/main" id="{B061D064-4216-454D-8FDA-91688BC6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57" y="1693137"/>
            <a:ext cx="163456" cy="32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6" descr="money3-c">
            <a:extLst>
              <a:ext uri="{FF2B5EF4-FFF2-40B4-BE49-F238E27FC236}">
                <a16:creationId xmlns:a16="http://schemas.microsoft.com/office/drawing/2014/main" id="{93B66079-4961-4D35-801C-95A71425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52" y="1693137"/>
            <a:ext cx="181179" cy="30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Prostokąt 59">
            <a:extLst>
              <a:ext uri="{FF2B5EF4-FFF2-40B4-BE49-F238E27FC236}">
                <a16:creationId xmlns:a16="http://schemas.microsoft.com/office/drawing/2014/main" id="{328DD907-FF2A-43D8-BB70-947D03093401}"/>
              </a:ext>
            </a:extLst>
          </p:cNvPr>
          <p:cNvSpPr/>
          <p:nvPr/>
        </p:nvSpPr>
        <p:spPr>
          <a:xfrm>
            <a:off x="6837216" y="3786467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Prostokąt 59">
            <a:extLst>
              <a:ext uri="{FF2B5EF4-FFF2-40B4-BE49-F238E27FC236}">
                <a16:creationId xmlns:a16="http://schemas.microsoft.com/office/drawing/2014/main" id="{A87FAB53-6764-4878-861A-4B31B759B962}"/>
              </a:ext>
            </a:extLst>
          </p:cNvPr>
          <p:cNvSpPr/>
          <p:nvPr/>
        </p:nvSpPr>
        <p:spPr>
          <a:xfrm>
            <a:off x="7672978" y="3761024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rostokąt 59">
            <a:extLst>
              <a:ext uri="{FF2B5EF4-FFF2-40B4-BE49-F238E27FC236}">
                <a16:creationId xmlns:a16="http://schemas.microsoft.com/office/drawing/2014/main" id="{7AD2320E-00F5-47F1-9988-046BC8E16EC7}"/>
              </a:ext>
            </a:extLst>
          </p:cNvPr>
          <p:cNvSpPr/>
          <p:nvPr/>
        </p:nvSpPr>
        <p:spPr>
          <a:xfrm>
            <a:off x="4891676" y="4286165"/>
            <a:ext cx="783340" cy="612229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rostokąt 59">
            <a:extLst>
              <a:ext uri="{FF2B5EF4-FFF2-40B4-BE49-F238E27FC236}">
                <a16:creationId xmlns:a16="http://schemas.microsoft.com/office/drawing/2014/main" id="{B03A96E6-8F7C-4714-A0D3-720524FA98C0}"/>
              </a:ext>
            </a:extLst>
          </p:cNvPr>
          <p:cNvSpPr/>
          <p:nvPr/>
        </p:nvSpPr>
        <p:spPr>
          <a:xfrm>
            <a:off x="5714352" y="436448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59">
            <a:extLst>
              <a:ext uri="{FF2B5EF4-FFF2-40B4-BE49-F238E27FC236}">
                <a16:creationId xmlns:a16="http://schemas.microsoft.com/office/drawing/2014/main" id="{DA66ECE8-DE01-4D5E-9BE8-1EEED57BC7CA}"/>
              </a:ext>
            </a:extLst>
          </p:cNvPr>
          <p:cNvSpPr/>
          <p:nvPr/>
        </p:nvSpPr>
        <p:spPr>
          <a:xfrm>
            <a:off x="4914700" y="494232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59">
            <a:extLst>
              <a:ext uri="{FF2B5EF4-FFF2-40B4-BE49-F238E27FC236}">
                <a16:creationId xmlns:a16="http://schemas.microsoft.com/office/drawing/2014/main" id="{24C52950-09AF-4130-94A0-7FBF876F3752}"/>
              </a:ext>
            </a:extLst>
          </p:cNvPr>
          <p:cNvSpPr/>
          <p:nvPr/>
        </p:nvSpPr>
        <p:spPr>
          <a:xfrm>
            <a:off x="7653717" y="4918841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59">
            <a:extLst>
              <a:ext uri="{FF2B5EF4-FFF2-40B4-BE49-F238E27FC236}">
                <a16:creationId xmlns:a16="http://schemas.microsoft.com/office/drawing/2014/main" id="{CD84FFE6-22C4-4E3A-B00F-7DAD53761352}"/>
              </a:ext>
            </a:extLst>
          </p:cNvPr>
          <p:cNvSpPr/>
          <p:nvPr/>
        </p:nvSpPr>
        <p:spPr>
          <a:xfrm>
            <a:off x="4899145" y="5560226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Prostokąt 59">
            <a:extLst>
              <a:ext uri="{FF2B5EF4-FFF2-40B4-BE49-F238E27FC236}">
                <a16:creationId xmlns:a16="http://schemas.microsoft.com/office/drawing/2014/main" id="{530B76A2-58AD-4084-8117-54AB9EC96862}"/>
              </a:ext>
            </a:extLst>
          </p:cNvPr>
          <p:cNvSpPr/>
          <p:nvPr/>
        </p:nvSpPr>
        <p:spPr>
          <a:xfrm>
            <a:off x="6938292" y="5508288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7AF8AE6-BCAC-43BC-8EF5-129F806C1E92}"/>
              </a:ext>
            </a:extLst>
          </p:cNvPr>
          <p:cNvSpPr txBox="1"/>
          <p:nvPr/>
        </p:nvSpPr>
        <p:spPr>
          <a:xfrm>
            <a:off x="349108" y="3851440"/>
            <a:ext cx="27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dirty="0" err="1">
                <a:sym typeface="Wingdings" panose="05000000000000000000" pitchFamily="2" charset="2"/>
              </a:rPr>
              <a:t>each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candidate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has</a:t>
            </a:r>
            <a:r>
              <a:rPr lang="pl-PL" dirty="0">
                <a:sym typeface="Wingdings" panose="05000000000000000000" pitchFamily="2" charset="2"/>
              </a:rPr>
              <a:t> one of 4</a:t>
            </a:r>
            <a:r>
              <a:rPr lang="pl-PL" baseline="30000" dirty="0">
                <a:sym typeface="Wingdings" panose="05000000000000000000" pitchFamily="2" charset="2"/>
              </a:rPr>
              <a:t>n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signatures</a:t>
            </a:r>
            <a:endParaRPr lang="pl-PL" dirty="0"/>
          </a:p>
        </p:txBody>
      </p:sp>
      <p:sp>
        <p:nvSpPr>
          <p:cNvPr id="79" name="Prostokąt zaokrąglony 3">
            <a:extLst>
              <a:ext uri="{FF2B5EF4-FFF2-40B4-BE49-F238E27FC236}">
                <a16:creationId xmlns:a16="http://schemas.microsoft.com/office/drawing/2014/main" id="{EF0567CD-21AF-4D90-A8DC-1AE9BA59B7BC}"/>
              </a:ext>
            </a:extLst>
          </p:cNvPr>
          <p:cNvSpPr/>
          <p:nvPr/>
        </p:nvSpPr>
        <p:spPr>
          <a:xfrm>
            <a:off x="347802" y="3035032"/>
            <a:ext cx="2850229" cy="636317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>
                <a:solidFill>
                  <a:schemeClr val="tx1"/>
                </a:solidFill>
              </a:rPr>
              <a:t>Ensure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that</a:t>
            </a:r>
            <a:r>
              <a:rPr lang="pl-PL" dirty="0">
                <a:solidFill>
                  <a:schemeClr val="tx1"/>
                </a:solidFill>
              </a:rPr>
              <a:t> the </a:t>
            </a:r>
            <a:r>
              <a:rPr lang="pl-PL" dirty="0" err="1">
                <a:solidFill>
                  <a:schemeClr val="tx1"/>
                </a:solidFill>
              </a:rPr>
              <a:t>defeator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has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more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points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than</a:t>
            </a: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despised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19966-40EE-4FF1-971E-54BFC37309F3}"/>
              </a:ext>
            </a:extLst>
          </p:cNvPr>
          <p:cNvSpPr txBox="1"/>
          <p:nvPr/>
        </p:nvSpPr>
        <p:spPr>
          <a:xfrm>
            <a:off x="4291616" y="382213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D3E39F-D57B-4A98-8F91-6C56A20DC883}"/>
              </a:ext>
            </a:extLst>
          </p:cNvPr>
          <p:cNvSpPr txBox="1"/>
          <p:nvPr/>
        </p:nvSpPr>
        <p:spPr>
          <a:xfrm>
            <a:off x="4275053" y="440543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7B1244-4EC6-4019-B658-B6E7FAEBFE59}"/>
              </a:ext>
            </a:extLst>
          </p:cNvPr>
          <p:cNvSpPr txBox="1"/>
          <p:nvPr/>
        </p:nvSpPr>
        <p:spPr>
          <a:xfrm>
            <a:off x="4291616" y="500883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10FFFA-A905-4F20-AD4A-A37B0525D641}"/>
              </a:ext>
            </a:extLst>
          </p:cNvPr>
          <p:cNvSpPr txBox="1"/>
          <p:nvPr/>
        </p:nvSpPr>
        <p:spPr>
          <a:xfrm>
            <a:off x="4293487" y="558537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464002-14AE-4784-A292-762B535287B0}"/>
              </a:ext>
            </a:extLst>
          </p:cNvPr>
          <p:cNvSpPr txBox="1"/>
          <p:nvPr/>
        </p:nvSpPr>
        <p:spPr>
          <a:xfrm>
            <a:off x="351779" y="4660647"/>
            <a:ext cx="285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suffices</a:t>
            </a:r>
            <a:r>
              <a:rPr lang="pl-PL" dirty="0"/>
              <a:t> to </a:t>
            </a:r>
            <a:r>
              <a:rPr lang="pl-PL" dirty="0" err="1"/>
              <a:t>keep</a:t>
            </a:r>
            <a:r>
              <a:rPr lang="pl-PL" dirty="0"/>
              <a:t> one </a:t>
            </a:r>
            <a:r>
              <a:rPr lang="pl-PL" dirty="0" err="1"/>
              <a:t>candidate</a:t>
            </a:r>
            <a:r>
              <a:rPr lang="pl-PL" dirty="0"/>
              <a:t> for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signature</a:t>
            </a:r>
            <a:endParaRPr lang="pl-P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F3758-4D1C-4DAD-88AE-3A57D1BAA82E}"/>
              </a:ext>
            </a:extLst>
          </p:cNvPr>
          <p:cNvSpPr/>
          <p:nvPr/>
        </p:nvSpPr>
        <p:spPr>
          <a:xfrm>
            <a:off x="4899145" y="3642002"/>
            <a:ext cx="480038" cy="6631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5BBEEE8-CCE5-4D4F-8807-30F0A782BEEA}"/>
              </a:ext>
            </a:extLst>
          </p:cNvPr>
          <p:cNvSpPr/>
          <p:nvPr/>
        </p:nvSpPr>
        <p:spPr>
          <a:xfrm>
            <a:off x="6442566" y="4942322"/>
            <a:ext cx="480038" cy="11672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AB1ADCD-46E6-4C9E-8CBB-A9482F516869}"/>
              </a:ext>
            </a:extLst>
          </p:cNvPr>
          <p:cNvSpPr/>
          <p:nvPr/>
        </p:nvSpPr>
        <p:spPr>
          <a:xfrm>
            <a:off x="8015549" y="4315254"/>
            <a:ext cx="480038" cy="6631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4001767-49D3-4776-9EC2-4D910A3EC1A5}"/>
              </a:ext>
            </a:extLst>
          </p:cNvPr>
          <p:cNvSpPr txBox="1"/>
          <p:nvPr/>
        </p:nvSpPr>
        <p:spPr>
          <a:xfrm>
            <a:off x="4911282" y="3203320"/>
            <a:ext cx="348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Voters</a:t>
            </a:r>
            <a:r>
              <a:rPr lang="pl-PL" dirty="0"/>
              <a:t> to </a:t>
            </a:r>
            <a:r>
              <a:rPr lang="pl-PL" dirty="0" err="1"/>
              <a:t>focus</a:t>
            </a:r>
            <a:r>
              <a:rPr lang="pl-PL" dirty="0"/>
              <a:t> on: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9739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4" y="209105"/>
            <a:ext cx="8229600" cy="720080"/>
          </a:xfrm>
        </p:spPr>
        <p:txBody>
          <a:bodyPr>
            <a:noAutofit/>
          </a:bodyPr>
          <a:lstStyle/>
          <a:p>
            <a:r>
              <a:rPr lang="pl-PL" sz="3200" dirty="0" err="1"/>
              <a:t>Plurality</a:t>
            </a:r>
            <a:r>
              <a:rPr lang="pl-PL" sz="3200" dirty="0"/>
              <a:t>-DCAC: FPT for #</a:t>
            </a:r>
            <a:r>
              <a:rPr lang="pl-PL" sz="3200" dirty="0" err="1"/>
              <a:t>voters</a:t>
            </a:r>
            <a:endParaRPr lang="pl-PL" sz="32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61859" y="3804717"/>
            <a:ext cx="4372456" cy="23048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l"/>
                <a:tab pos="2173288" algn="l"/>
                <a:tab pos="2916238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l-PL" altLang="pl-PL" sz="2000" dirty="0"/>
              <a:t>   	</a:t>
            </a:r>
            <a:r>
              <a:rPr lang="en-US" altLang="pl-PL" sz="2000" dirty="0"/>
              <a:t>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4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1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</a:p>
          <a:p>
            <a:pPr eaLnBrk="1" hangingPunct="1">
              <a:spcBef>
                <a:spcPct val="20000"/>
              </a:spcBef>
            </a:pPr>
            <a:endParaRPr lang="en-US" altLang="pl-PL" sz="12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&gt;	&gt;	&gt;	&gt;      </a:t>
            </a: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endParaRPr lang="pl-PL" altLang="pl-PL" sz="2000" dirty="0"/>
          </a:p>
          <a:p>
            <a:pPr eaLnBrk="1" hangingPunct="1">
              <a:spcBef>
                <a:spcPct val="20000"/>
              </a:spcBef>
            </a:pPr>
            <a:r>
              <a:rPr lang="en-US" altLang="pl-PL" sz="2000" dirty="0"/>
              <a:t>		</a:t>
            </a:r>
          </a:p>
        </p:txBody>
      </p:sp>
      <p:pic>
        <p:nvPicPr>
          <p:cNvPr id="8" name="Picture 10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72" y="5494609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9" y="4944737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02" y="4384376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vd1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22" y="3745178"/>
            <a:ext cx="26352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80" y="5520229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27" y="4957917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23" y="4372488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money3-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0" y="3798588"/>
            <a:ext cx="301345" cy="5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06" y="5506517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49" y="4944321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05" y="4325418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hvd4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86" y="3806306"/>
            <a:ext cx="351366" cy="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26" y="5558905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44" y="4915371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74" y="4384377"/>
            <a:ext cx="231804" cy="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vd3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12" y="3793826"/>
            <a:ext cx="231803" cy="5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05" y="3715423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641" y="4347145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83" y="4979420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money1-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22" y="5507418"/>
            <a:ext cx="254985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2E6E9E-BB64-41D1-BC0C-280EAF0E145B}"/>
              </a:ext>
            </a:extLst>
          </p:cNvPr>
          <p:cNvSpPr txBox="1"/>
          <p:nvPr/>
        </p:nvSpPr>
        <p:spPr>
          <a:xfrm>
            <a:off x="347802" y="1145917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Algorithm</a:t>
            </a:r>
            <a:endParaRPr lang="pl-PL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C09328-92FA-4099-AD00-7FE6993BC1D1}"/>
              </a:ext>
            </a:extLst>
          </p:cNvPr>
          <p:cNvSpPr txBox="1"/>
          <p:nvPr/>
        </p:nvSpPr>
        <p:spPr>
          <a:xfrm>
            <a:off x="347802" y="1680824"/>
            <a:ext cx="189026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Despised</a:t>
            </a:r>
            <a:r>
              <a:rPr lang="pl-PL" dirty="0"/>
              <a:t>              : </a:t>
            </a:r>
          </a:p>
          <a:p>
            <a:endParaRPr lang="pl-PL" dirty="0"/>
          </a:p>
          <a:p>
            <a:r>
              <a:rPr lang="pl-PL" dirty="0" err="1"/>
              <a:t>Guess</a:t>
            </a:r>
            <a:r>
              <a:rPr lang="pl-PL" dirty="0"/>
              <a:t> a </a:t>
            </a:r>
            <a:r>
              <a:rPr lang="pl-PL" dirty="0" err="1"/>
              <a:t>defeator</a:t>
            </a:r>
            <a:r>
              <a:rPr lang="pl-PL" dirty="0"/>
              <a:t>:</a:t>
            </a:r>
          </a:p>
          <a:p>
            <a:pPr algn="ctr"/>
            <a:r>
              <a:rPr lang="pl-PL" sz="1400" dirty="0"/>
              <a:t>(</a:t>
            </a:r>
            <a:r>
              <a:rPr lang="pl-PL" sz="1400" dirty="0" err="1"/>
              <a:t>add</a:t>
            </a:r>
            <a:r>
              <a:rPr lang="pl-PL" sz="1400" dirty="0"/>
              <a:t> </a:t>
            </a:r>
            <a:r>
              <a:rPr lang="pl-PL" sz="1400" dirty="0" err="1"/>
              <a:t>if</a:t>
            </a:r>
            <a:r>
              <a:rPr lang="pl-PL" sz="1400" dirty="0"/>
              <a:t> </a:t>
            </a:r>
            <a:r>
              <a:rPr lang="pl-PL" sz="1400" dirty="0" err="1"/>
              <a:t>needed</a:t>
            </a:r>
            <a:r>
              <a:rPr lang="pl-PL" sz="1400" dirty="0"/>
              <a:t>)</a:t>
            </a:r>
            <a:endParaRPr lang="pl-PL" dirty="0"/>
          </a:p>
        </p:txBody>
      </p:sp>
      <p:pic>
        <p:nvPicPr>
          <p:cNvPr id="47" name="Picture 11" descr="hvd1-c">
            <a:extLst>
              <a:ext uri="{FF2B5EF4-FFF2-40B4-BE49-F238E27FC236}">
                <a16:creationId xmlns:a16="http://schemas.microsoft.com/office/drawing/2014/main" id="{7A83650E-6CDB-4A17-946C-EBFBDE18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61" y="1654588"/>
            <a:ext cx="211360" cy="42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6" descr="money3-c">
            <a:extLst>
              <a:ext uri="{FF2B5EF4-FFF2-40B4-BE49-F238E27FC236}">
                <a16:creationId xmlns:a16="http://schemas.microsoft.com/office/drawing/2014/main" id="{0ADCCAB8-CA36-4DF6-8F29-65DE1B14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69" y="2240459"/>
            <a:ext cx="242481" cy="4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C8B62AE-F798-481A-9FA5-826A2B04CCBF}"/>
              </a:ext>
            </a:extLst>
          </p:cNvPr>
          <p:cNvSpPr txBox="1"/>
          <p:nvPr/>
        </p:nvSpPr>
        <p:spPr>
          <a:xfrm>
            <a:off x="4910467" y="1696884"/>
            <a:ext cx="42481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either</a:t>
            </a:r>
            <a:r>
              <a:rPr lang="pl-PL" dirty="0"/>
              <a:t>        </a:t>
            </a:r>
            <a:r>
              <a:rPr lang="pl-PL" dirty="0" err="1"/>
              <a:t>or</a:t>
            </a:r>
            <a:r>
              <a:rPr lang="pl-PL" dirty="0"/>
              <a:t>      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 </a:t>
            </a:r>
          </a:p>
          <a:p>
            <a:r>
              <a:rPr lang="pl-PL" dirty="0"/>
              <a:t>(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registered</a:t>
            </a:r>
            <a:r>
              <a:rPr lang="pl-PL" dirty="0"/>
              <a:t> </a:t>
            </a:r>
            <a:r>
              <a:rPr lang="pl-PL" dirty="0" err="1"/>
              <a:t>candidate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)</a:t>
            </a:r>
          </a:p>
          <a:p>
            <a:pPr algn="ctr"/>
            <a:r>
              <a:rPr lang="pl-PL" sz="1600" dirty="0"/>
              <a:t>(</a:t>
            </a:r>
            <a:r>
              <a:rPr lang="pl-PL" sz="1600" dirty="0" err="1"/>
              <a:t>cannot</a:t>
            </a:r>
            <a:r>
              <a:rPr lang="pl-PL" sz="1600" dirty="0"/>
              <a:t> do </a:t>
            </a:r>
            <a:r>
              <a:rPr lang="pl-PL" sz="1600" dirty="0" err="1"/>
              <a:t>anything</a:t>
            </a:r>
            <a:r>
              <a:rPr lang="pl-PL" sz="1600" dirty="0"/>
              <a:t> </a:t>
            </a:r>
            <a:r>
              <a:rPr lang="pl-PL" sz="1600" dirty="0" err="1"/>
              <a:t>about</a:t>
            </a:r>
            <a:r>
              <a:rPr lang="pl-PL" sz="1600" dirty="0"/>
              <a:t> </a:t>
            </a:r>
            <a:r>
              <a:rPr lang="pl-PL" sz="1600" dirty="0" err="1"/>
              <a:t>them</a:t>
            </a:r>
            <a:r>
              <a:rPr lang="pl-PL" sz="1600" dirty="0"/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0E8CC0-17DB-43C3-8085-7F085C188E26}"/>
              </a:ext>
            </a:extLst>
          </p:cNvPr>
          <p:cNvSpPr txBox="1"/>
          <p:nvPr/>
        </p:nvSpPr>
        <p:spPr>
          <a:xfrm>
            <a:off x="4906209" y="1145918"/>
            <a:ext cx="124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Example</a:t>
            </a:r>
            <a:endParaRPr lang="pl-PL" sz="2400" dirty="0"/>
          </a:p>
        </p:txBody>
      </p:sp>
      <p:pic>
        <p:nvPicPr>
          <p:cNvPr id="51" name="Picture 11" descr="hvd1-c">
            <a:extLst>
              <a:ext uri="{FF2B5EF4-FFF2-40B4-BE49-F238E27FC236}">
                <a16:creationId xmlns:a16="http://schemas.microsoft.com/office/drawing/2014/main" id="{B061D064-4216-454D-8FDA-91688BC6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57" y="1693137"/>
            <a:ext cx="163456" cy="32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6" descr="money3-c">
            <a:extLst>
              <a:ext uri="{FF2B5EF4-FFF2-40B4-BE49-F238E27FC236}">
                <a16:creationId xmlns:a16="http://schemas.microsoft.com/office/drawing/2014/main" id="{93B66079-4961-4D35-801C-95A71425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52" y="1693137"/>
            <a:ext cx="181179" cy="30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Prostokąt 59">
            <a:extLst>
              <a:ext uri="{FF2B5EF4-FFF2-40B4-BE49-F238E27FC236}">
                <a16:creationId xmlns:a16="http://schemas.microsoft.com/office/drawing/2014/main" id="{328DD907-FF2A-43D8-BB70-947D03093401}"/>
              </a:ext>
            </a:extLst>
          </p:cNvPr>
          <p:cNvSpPr/>
          <p:nvPr/>
        </p:nvSpPr>
        <p:spPr>
          <a:xfrm>
            <a:off x="6837216" y="3786467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Prostokąt 59">
            <a:extLst>
              <a:ext uri="{FF2B5EF4-FFF2-40B4-BE49-F238E27FC236}">
                <a16:creationId xmlns:a16="http://schemas.microsoft.com/office/drawing/2014/main" id="{A87FAB53-6764-4878-861A-4B31B759B962}"/>
              </a:ext>
            </a:extLst>
          </p:cNvPr>
          <p:cNvSpPr/>
          <p:nvPr/>
        </p:nvSpPr>
        <p:spPr>
          <a:xfrm>
            <a:off x="7672978" y="3761024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rostokąt 59">
            <a:extLst>
              <a:ext uri="{FF2B5EF4-FFF2-40B4-BE49-F238E27FC236}">
                <a16:creationId xmlns:a16="http://schemas.microsoft.com/office/drawing/2014/main" id="{7AD2320E-00F5-47F1-9988-046BC8E16EC7}"/>
              </a:ext>
            </a:extLst>
          </p:cNvPr>
          <p:cNvSpPr/>
          <p:nvPr/>
        </p:nvSpPr>
        <p:spPr>
          <a:xfrm>
            <a:off x="4891676" y="4286165"/>
            <a:ext cx="783340" cy="612229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rostokąt 59">
            <a:extLst>
              <a:ext uri="{FF2B5EF4-FFF2-40B4-BE49-F238E27FC236}">
                <a16:creationId xmlns:a16="http://schemas.microsoft.com/office/drawing/2014/main" id="{B03A96E6-8F7C-4714-A0D3-720524FA98C0}"/>
              </a:ext>
            </a:extLst>
          </p:cNvPr>
          <p:cNvSpPr/>
          <p:nvPr/>
        </p:nvSpPr>
        <p:spPr>
          <a:xfrm>
            <a:off x="5714352" y="436448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59">
            <a:extLst>
              <a:ext uri="{FF2B5EF4-FFF2-40B4-BE49-F238E27FC236}">
                <a16:creationId xmlns:a16="http://schemas.microsoft.com/office/drawing/2014/main" id="{DA66ECE8-DE01-4D5E-9BE8-1EEED57BC7CA}"/>
              </a:ext>
            </a:extLst>
          </p:cNvPr>
          <p:cNvSpPr/>
          <p:nvPr/>
        </p:nvSpPr>
        <p:spPr>
          <a:xfrm>
            <a:off x="4914700" y="4942323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59">
            <a:extLst>
              <a:ext uri="{FF2B5EF4-FFF2-40B4-BE49-F238E27FC236}">
                <a16:creationId xmlns:a16="http://schemas.microsoft.com/office/drawing/2014/main" id="{24C52950-09AF-4130-94A0-7FBF876F3752}"/>
              </a:ext>
            </a:extLst>
          </p:cNvPr>
          <p:cNvSpPr/>
          <p:nvPr/>
        </p:nvSpPr>
        <p:spPr>
          <a:xfrm>
            <a:off x="7653717" y="4918841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59">
            <a:extLst>
              <a:ext uri="{FF2B5EF4-FFF2-40B4-BE49-F238E27FC236}">
                <a16:creationId xmlns:a16="http://schemas.microsoft.com/office/drawing/2014/main" id="{CD84FFE6-22C4-4E3A-B00F-7DAD53761352}"/>
              </a:ext>
            </a:extLst>
          </p:cNvPr>
          <p:cNvSpPr/>
          <p:nvPr/>
        </p:nvSpPr>
        <p:spPr>
          <a:xfrm>
            <a:off x="4899145" y="5560226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Prostokąt 59">
            <a:extLst>
              <a:ext uri="{FF2B5EF4-FFF2-40B4-BE49-F238E27FC236}">
                <a16:creationId xmlns:a16="http://schemas.microsoft.com/office/drawing/2014/main" id="{530B76A2-58AD-4084-8117-54AB9EC96862}"/>
              </a:ext>
            </a:extLst>
          </p:cNvPr>
          <p:cNvSpPr/>
          <p:nvPr/>
        </p:nvSpPr>
        <p:spPr>
          <a:xfrm>
            <a:off x="6938292" y="5508288"/>
            <a:ext cx="783340" cy="54932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7AF8AE6-BCAC-43BC-8EF5-129F806C1E92}"/>
              </a:ext>
            </a:extLst>
          </p:cNvPr>
          <p:cNvSpPr txBox="1"/>
          <p:nvPr/>
        </p:nvSpPr>
        <p:spPr>
          <a:xfrm>
            <a:off x="349108" y="3851440"/>
            <a:ext cx="27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dirty="0" err="1">
                <a:sym typeface="Wingdings" panose="05000000000000000000" pitchFamily="2" charset="2"/>
              </a:rPr>
              <a:t>each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candidate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has</a:t>
            </a:r>
            <a:r>
              <a:rPr lang="pl-PL" dirty="0">
                <a:sym typeface="Wingdings" panose="05000000000000000000" pitchFamily="2" charset="2"/>
              </a:rPr>
              <a:t> one of 2</a:t>
            </a:r>
            <a:r>
              <a:rPr lang="pl-PL" baseline="30000" dirty="0">
                <a:sym typeface="Wingdings" panose="05000000000000000000" pitchFamily="2" charset="2"/>
              </a:rPr>
              <a:t>n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signatures</a:t>
            </a:r>
            <a:endParaRPr lang="pl-PL" dirty="0"/>
          </a:p>
        </p:txBody>
      </p:sp>
      <p:sp>
        <p:nvSpPr>
          <p:cNvPr id="79" name="Prostokąt zaokrąglony 3">
            <a:extLst>
              <a:ext uri="{FF2B5EF4-FFF2-40B4-BE49-F238E27FC236}">
                <a16:creationId xmlns:a16="http://schemas.microsoft.com/office/drawing/2014/main" id="{EF0567CD-21AF-4D90-A8DC-1AE9BA59B7BC}"/>
              </a:ext>
            </a:extLst>
          </p:cNvPr>
          <p:cNvSpPr/>
          <p:nvPr/>
        </p:nvSpPr>
        <p:spPr>
          <a:xfrm>
            <a:off x="347802" y="3035032"/>
            <a:ext cx="2850229" cy="636317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>
                <a:solidFill>
                  <a:schemeClr val="tx1"/>
                </a:solidFill>
              </a:rPr>
              <a:t>Ensure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that</a:t>
            </a:r>
            <a:r>
              <a:rPr lang="pl-PL" dirty="0">
                <a:solidFill>
                  <a:schemeClr val="tx1"/>
                </a:solidFill>
              </a:rPr>
              <a:t> the </a:t>
            </a:r>
            <a:r>
              <a:rPr lang="pl-PL" dirty="0" err="1">
                <a:solidFill>
                  <a:schemeClr val="tx1"/>
                </a:solidFill>
              </a:rPr>
              <a:t>defeator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has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more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points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than</a:t>
            </a: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despised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19966-40EE-4FF1-971E-54BFC37309F3}"/>
              </a:ext>
            </a:extLst>
          </p:cNvPr>
          <p:cNvSpPr txBox="1"/>
          <p:nvPr/>
        </p:nvSpPr>
        <p:spPr>
          <a:xfrm>
            <a:off x="4291616" y="382213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D3E39F-D57B-4A98-8F91-6C56A20DC883}"/>
              </a:ext>
            </a:extLst>
          </p:cNvPr>
          <p:cNvSpPr txBox="1"/>
          <p:nvPr/>
        </p:nvSpPr>
        <p:spPr>
          <a:xfrm>
            <a:off x="4275053" y="440543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7B1244-4EC6-4019-B658-B6E7FAEBFE59}"/>
              </a:ext>
            </a:extLst>
          </p:cNvPr>
          <p:cNvSpPr txBox="1"/>
          <p:nvPr/>
        </p:nvSpPr>
        <p:spPr>
          <a:xfrm>
            <a:off x="4291616" y="500883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10FFFA-A905-4F20-AD4A-A37B0525D641}"/>
              </a:ext>
            </a:extLst>
          </p:cNvPr>
          <p:cNvSpPr txBox="1"/>
          <p:nvPr/>
        </p:nvSpPr>
        <p:spPr>
          <a:xfrm>
            <a:off x="4293487" y="558537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464002-14AE-4784-A292-762B535287B0}"/>
              </a:ext>
            </a:extLst>
          </p:cNvPr>
          <p:cNvSpPr txBox="1"/>
          <p:nvPr/>
        </p:nvSpPr>
        <p:spPr>
          <a:xfrm>
            <a:off x="351779" y="4660647"/>
            <a:ext cx="285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suffices</a:t>
            </a:r>
            <a:r>
              <a:rPr lang="pl-PL" dirty="0"/>
              <a:t> to </a:t>
            </a:r>
            <a:r>
              <a:rPr lang="pl-PL" dirty="0" err="1"/>
              <a:t>keep</a:t>
            </a:r>
            <a:r>
              <a:rPr lang="pl-PL" dirty="0"/>
              <a:t> one </a:t>
            </a:r>
            <a:r>
              <a:rPr lang="pl-PL" dirty="0" err="1"/>
              <a:t>candidate</a:t>
            </a:r>
            <a:r>
              <a:rPr lang="pl-PL" dirty="0"/>
              <a:t> for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signature</a:t>
            </a:r>
            <a:endParaRPr lang="pl-PL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4B2A00-FA41-4440-ABD7-DFB780DB7A75}"/>
              </a:ext>
            </a:extLst>
          </p:cNvPr>
          <p:cNvSpPr txBox="1"/>
          <p:nvPr/>
        </p:nvSpPr>
        <p:spPr>
          <a:xfrm>
            <a:off x="355689" y="5392479"/>
            <a:ext cx="2854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suffices</a:t>
            </a:r>
            <a:r>
              <a:rPr lang="pl-PL" dirty="0"/>
              <a:t> to </a:t>
            </a:r>
            <a:r>
              <a:rPr lang="pl-PL" dirty="0" err="1"/>
              <a:t>keep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most n </a:t>
            </a:r>
            <a:r>
              <a:rPr lang="pl-PL" dirty="0" err="1"/>
              <a:t>registered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 </a:t>
            </a:r>
          </a:p>
          <a:p>
            <a:endParaRPr lang="pl-PL" sz="400" dirty="0"/>
          </a:p>
          <a:p>
            <a:r>
              <a:rPr lang="pl-PL" sz="1400" dirty="0"/>
              <a:t>(the top-</a:t>
            </a:r>
            <a:r>
              <a:rPr lang="pl-PL" sz="1400" dirty="0" err="1"/>
              <a:t>ranked</a:t>
            </a:r>
            <a:r>
              <a:rPr lang="pl-PL" sz="1400" dirty="0"/>
              <a:t> </a:t>
            </a:r>
            <a:r>
              <a:rPr lang="pl-PL" sz="1400" dirty="0" err="1"/>
              <a:t>registered</a:t>
            </a:r>
            <a:r>
              <a:rPr lang="pl-PL" sz="1400" dirty="0"/>
              <a:t> </a:t>
            </a:r>
            <a:r>
              <a:rPr lang="pl-PL" sz="1400" dirty="0" err="1"/>
              <a:t>candidate</a:t>
            </a:r>
            <a:r>
              <a:rPr lang="pl-PL" sz="1400" dirty="0"/>
              <a:t> for </a:t>
            </a:r>
            <a:r>
              <a:rPr lang="pl-PL" sz="1400" dirty="0" err="1"/>
              <a:t>each</a:t>
            </a:r>
            <a:r>
              <a:rPr lang="pl-PL" sz="1400" dirty="0"/>
              <a:t> </a:t>
            </a:r>
            <a:r>
              <a:rPr lang="pl-PL" sz="1400" dirty="0" err="1"/>
              <a:t>vote</a:t>
            </a:r>
            <a:r>
              <a:rPr lang="pl-PL" sz="1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32BF8-8830-43FD-B512-EFF9104B0980}"/>
              </a:ext>
            </a:extLst>
          </p:cNvPr>
          <p:cNvSpPr txBox="1"/>
          <p:nvPr/>
        </p:nvSpPr>
        <p:spPr>
          <a:xfrm rot="16200000">
            <a:off x="2893491" y="4653770"/>
            <a:ext cx="157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err="1">
                <a:solidFill>
                  <a:srgbClr val="FF0000"/>
                </a:solidFill>
              </a:rPr>
              <a:t>Kernel</a:t>
            </a:r>
            <a:r>
              <a:rPr lang="pl-PL" sz="3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B452B02-5ADC-4385-A6AA-4557B098BAE4}"/>
              </a:ext>
            </a:extLst>
          </p:cNvPr>
          <p:cNvSpPr txBox="1"/>
          <p:nvPr/>
        </p:nvSpPr>
        <p:spPr>
          <a:xfrm>
            <a:off x="4911282" y="3203320"/>
            <a:ext cx="348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Voters</a:t>
            </a:r>
            <a:r>
              <a:rPr lang="pl-PL" dirty="0"/>
              <a:t> to </a:t>
            </a:r>
            <a:r>
              <a:rPr lang="pl-PL" dirty="0" err="1"/>
              <a:t>focus</a:t>
            </a:r>
            <a:r>
              <a:rPr lang="pl-PL" dirty="0"/>
              <a:t> on: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1925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06A9257-888C-4AE5-9B6C-21EB80E1BBF7}"/>
              </a:ext>
            </a:extLst>
          </p:cNvPr>
          <p:cNvSpPr/>
          <p:nvPr/>
        </p:nvSpPr>
        <p:spPr>
          <a:xfrm>
            <a:off x="7459578" y="2123645"/>
            <a:ext cx="1621093" cy="674484"/>
          </a:xfrm>
          <a:custGeom>
            <a:avLst/>
            <a:gdLst>
              <a:gd name="connsiteX0" fmla="*/ 0 w 1972084"/>
              <a:gd name="connsiteY0" fmla="*/ 312389 h 624778"/>
              <a:gd name="connsiteX1" fmla="*/ 986042 w 1972084"/>
              <a:gd name="connsiteY1" fmla="*/ 0 h 624778"/>
              <a:gd name="connsiteX2" fmla="*/ 1972084 w 1972084"/>
              <a:gd name="connsiteY2" fmla="*/ 312389 h 624778"/>
              <a:gd name="connsiteX3" fmla="*/ 986042 w 1972084"/>
              <a:gd name="connsiteY3" fmla="*/ 624778 h 624778"/>
              <a:gd name="connsiteX4" fmla="*/ 0 w 1972084"/>
              <a:gd name="connsiteY4" fmla="*/ 312389 h 624778"/>
              <a:gd name="connsiteX0" fmla="*/ 33206 w 2005290"/>
              <a:gd name="connsiteY0" fmla="*/ 329383 h 641772"/>
              <a:gd name="connsiteX1" fmla="*/ 305239 w 2005290"/>
              <a:gd name="connsiteY1" fmla="*/ 71928 h 641772"/>
              <a:gd name="connsiteX2" fmla="*/ 1019248 w 2005290"/>
              <a:gd name="connsiteY2" fmla="*/ 16994 h 641772"/>
              <a:gd name="connsiteX3" fmla="*/ 2005290 w 2005290"/>
              <a:gd name="connsiteY3" fmla="*/ 329383 h 641772"/>
              <a:gd name="connsiteX4" fmla="*/ 1019248 w 2005290"/>
              <a:gd name="connsiteY4" fmla="*/ 641772 h 641772"/>
              <a:gd name="connsiteX5" fmla="*/ 33206 w 2005290"/>
              <a:gd name="connsiteY5" fmla="*/ 329383 h 641772"/>
              <a:gd name="connsiteX0" fmla="*/ 999 w 1973083"/>
              <a:gd name="connsiteY0" fmla="*/ 329383 h 682794"/>
              <a:gd name="connsiteX1" fmla="*/ 273032 w 1973083"/>
              <a:gd name="connsiteY1" fmla="*/ 71928 h 682794"/>
              <a:gd name="connsiteX2" fmla="*/ 987041 w 1973083"/>
              <a:gd name="connsiteY2" fmla="*/ 16994 h 682794"/>
              <a:gd name="connsiteX3" fmla="*/ 1973083 w 1973083"/>
              <a:gd name="connsiteY3" fmla="*/ 329383 h 682794"/>
              <a:gd name="connsiteX4" fmla="*/ 987041 w 1973083"/>
              <a:gd name="connsiteY4" fmla="*/ 641772 h 682794"/>
              <a:gd name="connsiteX5" fmla="*/ 352817 w 1973083"/>
              <a:gd name="connsiteY5" fmla="*/ 645217 h 682794"/>
              <a:gd name="connsiteX6" fmla="*/ 999 w 1973083"/>
              <a:gd name="connsiteY6" fmla="*/ 329383 h 682794"/>
              <a:gd name="connsiteX0" fmla="*/ 999 w 1990447"/>
              <a:gd name="connsiteY0" fmla="*/ 329383 h 668063"/>
              <a:gd name="connsiteX1" fmla="*/ 273032 w 1990447"/>
              <a:gd name="connsiteY1" fmla="*/ 71928 h 668063"/>
              <a:gd name="connsiteX2" fmla="*/ 987041 w 1990447"/>
              <a:gd name="connsiteY2" fmla="*/ 16994 h 668063"/>
              <a:gd name="connsiteX3" fmla="*/ 1973083 w 1990447"/>
              <a:gd name="connsiteY3" fmla="*/ 329383 h 668063"/>
              <a:gd name="connsiteX4" fmla="*/ 1604101 w 1990447"/>
              <a:gd name="connsiteY4" fmla="*/ 629175 h 668063"/>
              <a:gd name="connsiteX5" fmla="*/ 987041 w 1990447"/>
              <a:gd name="connsiteY5" fmla="*/ 641772 h 668063"/>
              <a:gd name="connsiteX6" fmla="*/ 352817 w 1990447"/>
              <a:gd name="connsiteY6" fmla="*/ 645217 h 668063"/>
              <a:gd name="connsiteX7" fmla="*/ 999 w 1990447"/>
              <a:gd name="connsiteY7" fmla="*/ 329383 h 668063"/>
              <a:gd name="connsiteX0" fmla="*/ 999 w 1973910"/>
              <a:gd name="connsiteY0" fmla="*/ 335804 h 674484"/>
              <a:gd name="connsiteX1" fmla="*/ 273032 w 1973910"/>
              <a:gd name="connsiteY1" fmla="*/ 78349 h 674484"/>
              <a:gd name="connsiteX2" fmla="*/ 987041 w 1973910"/>
              <a:gd name="connsiteY2" fmla="*/ 23415 h 674484"/>
              <a:gd name="connsiteX3" fmla="*/ 1523891 w 1973910"/>
              <a:gd name="connsiteY3" fmla="*/ 25997 h 674484"/>
              <a:gd name="connsiteX4" fmla="*/ 1973083 w 1973910"/>
              <a:gd name="connsiteY4" fmla="*/ 335804 h 674484"/>
              <a:gd name="connsiteX5" fmla="*/ 1604101 w 1973910"/>
              <a:gd name="connsiteY5" fmla="*/ 635596 h 674484"/>
              <a:gd name="connsiteX6" fmla="*/ 987041 w 1973910"/>
              <a:gd name="connsiteY6" fmla="*/ 648193 h 674484"/>
              <a:gd name="connsiteX7" fmla="*/ 352817 w 1973910"/>
              <a:gd name="connsiteY7" fmla="*/ 651638 h 674484"/>
              <a:gd name="connsiteX8" fmla="*/ 999 w 1973910"/>
              <a:gd name="connsiteY8" fmla="*/ 335804 h 6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910" h="674484">
                <a:moveTo>
                  <a:pt x="999" y="335804"/>
                </a:moveTo>
                <a:cubicBezTo>
                  <a:pt x="-12298" y="240256"/>
                  <a:pt x="108692" y="130414"/>
                  <a:pt x="273032" y="78349"/>
                </a:cubicBezTo>
                <a:cubicBezTo>
                  <a:pt x="437372" y="26284"/>
                  <a:pt x="778565" y="32140"/>
                  <a:pt x="987041" y="23415"/>
                </a:cubicBezTo>
                <a:cubicBezTo>
                  <a:pt x="1195517" y="14690"/>
                  <a:pt x="1359551" y="-26068"/>
                  <a:pt x="1523891" y="25997"/>
                </a:cubicBezTo>
                <a:cubicBezTo>
                  <a:pt x="1688231" y="78062"/>
                  <a:pt x="1957041" y="252920"/>
                  <a:pt x="1973083" y="335804"/>
                </a:cubicBezTo>
                <a:cubicBezTo>
                  <a:pt x="1989125" y="418688"/>
                  <a:pt x="1768441" y="583531"/>
                  <a:pt x="1604101" y="635596"/>
                </a:cubicBezTo>
                <a:cubicBezTo>
                  <a:pt x="1439761" y="687661"/>
                  <a:pt x="1195588" y="645519"/>
                  <a:pt x="987041" y="648193"/>
                </a:cubicBezTo>
                <a:cubicBezTo>
                  <a:pt x="778494" y="650867"/>
                  <a:pt x="517157" y="703703"/>
                  <a:pt x="352817" y="651638"/>
                </a:cubicBezTo>
                <a:cubicBezTo>
                  <a:pt x="188477" y="599573"/>
                  <a:pt x="14296" y="431352"/>
                  <a:pt x="999" y="33580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parameters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C44047-D32A-4879-8E75-65A731958F2C}"/>
              </a:ext>
            </a:extLst>
          </p:cNvPr>
          <p:cNvSpPr/>
          <p:nvPr/>
        </p:nvSpPr>
        <p:spPr>
          <a:xfrm>
            <a:off x="7138737" y="2759242"/>
            <a:ext cx="1187923" cy="1203158"/>
          </a:xfrm>
          <a:custGeom>
            <a:avLst/>
            <a:gdLst>
              <a:gd name="connsiteX0" fmla="*/ 0 w 1187923"/>
              <a:gd name="connsiteY0" fmla="*/ 1203158 h 1203158"/>
              <a:gd name="connsiteX1" fmla="*/ 978568 w 1187923"/>
              <a:gd name="connsiteY1" fmla="*/ 850232 h 1203158"/>
              <a:gd name="connsiteX2" fmla="*/ 1187116 w 1187923"/>
              <a:gd name="connsiteY2" fmla="*/ 0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7923" h="1203158">
                <a:moveTo>
                  <a:pt x="0" y="1203158"/>
                </a:moveTo>
                <a:cubicBezTo>
                  <a:pt x="390357" y="1126958"/>
                  <a:pt x="780715" y="1050758"/>
                  <a:pt x="978568" y="850232"/>
                </a:cubicBezTo>
                <a:cubicBezTo>
                  <a:pt x="1176421" y="649706"/>
                  <a:pt x="1192463" y="272716"/>
                  <a:pt x="1187116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F02EA9B-699C-4D34-B94E-DA9520D6C536}"/>
              </a:ext>
            </a:extLst>
          </p:cNvPr>
          <p:cNvSpPr txBox="1"/>
          <p:nvPr/>
        </p:nvSpPr>
        <p:spPr>
          <a:xfrm>
            <a:off x="7275155" y="426443"/>
            <a:ext cx="170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election</a:t>
            </a:r>
            <a:r>
              <a:rPr lang="pl-PL" sz="2000" dirty="0"/>
              <a:t> </a:t>
            </a:r>
            <a:r>
              <a:rPr lang="pl-PL" sz="2000" dirty="0" err="1"/>
              <a:t>size</a:t>
            </a:r>
            <a:endParaRPr lang="pl-PL" sz="20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A723F08-3C1E-4846-8187-C1B9FAD8D84A}"/>
              </a:ext>
            </a:extLst>
          </p:cNvPr>
          <p:cNvSpPr txBox="1"/>
          <p:nvPr/>
        </p:nvSpPr>
        <p:spPr>
          <a:xfrm>
            <a:off x="5916003" y="1357118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budget</a:t>
            </a:r>
            <a:r>
              <a:rPr lang="pl-PL" sz="1600" dirty="0"/>
              <a:t> / </a:t>
            </a:r>
            <a:r>
              <a:rPr lang="pl-PL" sz="1600" dirty="0" err="1"/>
              <a:t>cost</a:t>
            </a:r>
            <a:endParaRPr lang="pl-PL" sz="16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98F0807-033B-44B0-A33B-17EDE637278E}"/>
              </a:ext>
            </a:extLst>
          </p:cNvPr>
          <p:cNvSpPr txBox="1"/>
          <p:nvPr/>
        </p:nvSpPr>
        <p:spPr>
          <a:xfrm>
            <a:off x="5916003" y="1938145"/>
            <a:ext cx="9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special</a:t>
            </a:r>
            <a:r>
              <a:rPr lang="pl-PL" sz="1400" dirty="0"/>
              <a:t> </a:t>
            </a:r>
            <a:r>
              <a:rPr lang="pl-PL" sz="1400" dirty="0" err="1"/>
              <a:t>features</a:t>
            </a:r>
            <a:endParaRPr lang="pl-PL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122248-534B-4C99-B1C0-AF47EDCCB9BA}"/>
              </a:ext>
            </a:extLst>
          </p:cNvPr>
          <p:cNvSpPr txBox="1"/>
          <p:nvPr/>
        </p:nvSpPr>
        <p:spPr>
          <a:xfrm>
            <a:off x="5916004" y="862335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candidates</a:t>
            </a:r>
            <a:endParaRPr lang="pl-PL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87C54D5-D4B3-41CD-B6E9-DB3E118BEC8A}"/>
              </a:ext>
            </a:extLst>
          </p:cNvPr>
          <p:cNvSpPr txBox="1"/>
          <p:nvPr/>
        </p:nvSpPr>
        <p:spPr>
          <a:xfrm>
            <a:off x="5916003" y="262352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voters</a:t>
            </a:r>
            <a:endParaRPr lang="pl-PL" sz="14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4860D11-EC04-45B7-8B61-8C2C72F7A0B0}"/>
              </a:ext>
            </a:extLst>
          </p:cNvPr>
          <p:cNvCxnSpPr>
            <a:cxnSpLocks/>
          </p:cNvCxnSpPr>
          <p:nvPr/>
        </p:nvCxnSpPr>
        <p:spPr>
          <a:xfrm flipV="1">
            <a:off x="8270124" y="906388"/>
            <a:ext cx="0" cy="1183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2D6A5AE-AAC5-460D-BC93-567CC394289A}"/>
              </a:ext>
            </a:extLst>
          </p:cNvPr>
          <p:cNvCxnSpPr>
            <a:cxnSpLocks/>
          </p:cNvCxnSpPr>
          <p:nvPr/>
        </p:nvCxnSpPr>
        <p:spPr>
          <a:xfrm flipH="1" flipV="1">
            <a:off x="6653842" y="433789"/>
            <a:ext cx="791077" cy="1917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A162335-4A3A-49C4-8B03-6F2CABFB7BC6}"/>
              </a:ext>
            </a:extLst>
          </p:cNvPr>
          <p:cNvCxnSpPr>
            <a:cxnSpLocks/>
          </p:cNvCxnSpPr>
          <p:nvPr/>
        </p:nvCxnSpPr>
        <p:spPr>
          <a:xfrm flipH="1">
            <a:off x="7001325" y="697638"/>
            <a:ext cx="443595" cy="2930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7A887B3-D84B-4C89-B6A3-862553EDA9E4}"/>
              </a:ext>
            </a:extLst>
          </p:cNvPr>
          <p:cNvCxnSpPr>
            <a:cxnSpLocks/>
          </p:cNvCxnSpPr>
          <p:nvPr/>
        </p:nvCxnSpPr>
        <p:spPr>
          <a:xfrm flipH="1" flipV="1">
            <a:off x="7107335" y="1661361"/>
            <a:ext cx="585225" cy="4867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8392747-26E9-4CFF-947D-0C9E09BD4C3A}"/>
              </a:ext>
            </a:extLst>
          </p:cNvPr>
          <p:cNvCxnSpPr>
            <a:cxnSpLocks/>
          </p:cNvCxnSpPr>
          <p:nvPr/>
        </p:nvCxnSpPr>
        <p:spPr>
          <a:xfrm flipH="1" flipV="1">
            <a:off x="6571300" y="2193631"/>
            <a:ext cx="860050" cy="2319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2BEEA5E1-7865-45FE-B242-CE9CF7FA92F3}"/>
              </a:ext>
            </a:extLst>
          </p:cNvPr>
          <p:cNvSpPr/>
          <p:nvPr/>
        </p:nvSpPr>
        <p:spPr>
          <a:xfrm>
            <a:off x="5700023" y="2637285"/>
            <a:ext cx="1323848" cy="7004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Restricted</a:t>
            </a:r>
            <a:r>
              <a:rPr lang="pl-PL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domains</a:t>
            </a:r>
            <a:endParaRPr lang="pl-PL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08FAB5F-7AE8-4D68-8C19-191B2C19CAC7}"/>
              </a:ext>
            </a:extLst>
          </p:cNvPr>
          <p:cNvCxnSpPr>
            <a:cxnSpLocks/>
          </p:cNvCxnSpPr>
          <p:nvPr/>
        </p:nvCxnSpPr>
        <p:spPr>
          <a:xfrm flipV="1">
            <a:off x="6212378" y="3329317"/>
            <a:ext cx="39569" cy="2673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3AA5012-9137-417D-B6B5-A9A2F698C7A0}"/>
              </a:ext>
            </a:extLst>
          </p:cNvPr>
          <p:cNvCxnSpPr>
            <a:cxnSpLocks/>
            <a:stCxn id="93" idx="0"/>
            <a:endCxn id="81" idx="2"/>
          </p:cNvCxnSpPr>
          <p:nvPr/>
        </p:nvCxnSpPr>
        <p:spPr>
          <a:xfrm flipV="1">
            <a:off x="6361947" y="2461365"/>
            <a:ext cx="26440" cy="1759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1F23625-B53C-42DB-A2CE-1E9F533494B2}"/>
              </a:ext>
            </a:extLst>
          </p:cNvPr>
          <p:cNvSpPr/>
          <p:nvPr/>
        </p:nvSpPr>
        <p:spPr>
          <a:xfrm>
            <a:off x="3620706" y="111168"/>
            <a:ext cx="3402777" cy="2790553"/>
          </a:xfrm>
          <a:custGeom>
            <a:avLst/>
            <a:gdLst>
              <a:gd name="connsiteX0" fmla="*/ 3137903 w 3392874"/>
              <a:gd name="connsiteY0" fmla="*/ 538189 h 2790553"/>
              <a:gd name="connsiteX1" fmla="*/ 3336685 w 3392874"/>
              <a:gd name="connsiteY1" fmla="*/ 220136 h 2790553"/>
              <a:gd name="connsiteX2" fmla="*/ 2263259 w 3392874"/>
              <a:gd name="connsiteY2" fmla="*/ 127371 h 2790553"/>
              <a:gd name="connsiteX3" fmla="*/ 832024 w 3392874"/>
              <a:gd name="connsiteY3" fmla="*/ 2048936 h 2790553"/>
              <a:gd name="connsiteX4" fmla="*/ 222424 w 3392874"/>
              <a:gd name="connsiteY4" fmla="*/ 2287475 h 2790553"/>
              <a:gd name="connsiteX5" fmla="*/ 23642 w 3392874"/>
              <a:gd name="connsiteY5" fmla="*/ 2565771 h 2790553"/>
              <a:gd name="connsiteX6" fmla="*/ 712755 w 3392874"/>
              <a:gd name="connsiteY6" fmla="*/ 2645284 h 2790553"/>
              <a:gd name="connsiteX7" fmla="*/ 2250007 w 3392874"/>
              <a:gd name="connsiteY7" fmla="*/ 511684 h 2790553"/>
              <a:gd name="connsiteX8" fmla="*/ 3137903 w 3392874"/>
              <a:gd name="connsiteY8" fmla="*/ 538189 h 2790553"/>
              <a:gd name="connsiteX0" fmla="*/ 3137903 w 3402777"/>
              <a:gd name="connsiteY0" fmla="*/ 538189 h 2790553"/>
              <a:gd name="connsiteX1" fmla="*/ 3336685 w 3402777"/>
              <a:gd name="connsiteY1" fmla="*/ 220136 h 2790553"/>
              <a:gd name="connsiteX2" fmla="*/ 2263259 w 3402777"/>
              <a:gd name="connsiteY2" fmla="*/ 127371 h 2790553"/>
              <a:gd name="connsiteX3" fmla="*/ 832024 w 3402777"/>
              <a:gd name="connsiteY3" fmla="*/ 2048936 h 2790553"/>
              <a:gd name="connsiteX4" fmla="*/ 222424 w 3402777"/>
              <a:gd name="connsiteY4" fmla="*/ 2287475 h 2790553"/>
              <a:gd name="connsiteX5" fmla="*/ 23642 w 3402777"/>
              <a:gd name="connsiteY5" fmla="*/ 2565771 h 2790553"/>
              <a:gd name="connsiteX6" fmla="*/ 712755 w 3402777"/>
              <a:gd name="connsiteY6" fmla="*/ 2645284 h 2790553"/>
              <a:gd name="connsiteX7" fmla="*/ 1918703 w 3402777"/>
              <a:gd name="connsiteY7" fmla="*/ 736971 h 2790553"/>
              <a:gd name="connsiteX8" fmla="*/ 3137903 w 3402777"/>
              <a:gd name="connsiteY8" fmla="*/ 538189 h 279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2777" h="2790553">
                <a:moveTo>
                  <a:pt x="3137903" y="538189"/>
                </a:moveTo>
                <a:cubicBezTo>
                  <a:pt x="3374233" y="452050"/>
                  <a:pt x="3482459" y="288606"/>
                  <a:pt x="3336685" y="220136"/>
                </a:cubicBezTo>
                <a:cubicBezTo>
                  <a:pt x="3190911" y="151666"/>
                  <a:pt x="2680702" y="-177429"/>
                  <a:pt x="2263259" y="127371"/>
                </a:cubicBezTo>
                <a:cubicBezTo>
                  <a:pt x="1845815" y="432171"/>
                  <a:pt x="1172163" y="1688919"/>
                  <a:pt x="832024" y="2048936"/>
                </a:cubicBezTo>
                <a:cubicBezTo>
                  <a:pt x="491885" y="2408953"/>
                  <a:pt x="357154" y="2201336"/>
                  <a:pt x="222424" y="2287475"/>
                </a:cubicBezTo>
                <a:cubicBezTo>
                  <a:pt x="87694" y="2373614"/>
                  <a:pt x="-58080" y="2506136"/>
                  <a:pt x="23642" y="2565771"/>
                </a:cubicBezTo>
                <a:cubicBezTo>
                  <a:pt x="105364" y="2625406"/>
                  <a:pt x="341694" y="2987632"/>
                  <a:pt x="712755" y="2645284"/>
                </a:cubicBezTo>
                <a:cubicBezTo>
                  <a:pt x="1083816" y="2302936"/>
                  <a:pt x="1514512" y="1090362"/>
                  <a:pt x="1918703" y="736971"/>
                </a:cubicBezTo>
                <a:cubicBezTo>
                  <a:pt x="2322894" y="383580"/>
                  <a:pt x="2901573" y="624328"/>
                  <a:pt x="3137903" y="538189"/>
                </a:cubicBezTo>
                <a:close/>
              </a:path>
            </a:pathLst>
          </a:custGeom>
          <a:solidFill>
            <a:srgbClr val="F357FF">
              <a:alpha val="1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79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94C0-33BB-4A4B-AD72-5DEDFF8D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696687"/>
          </a:xfrm>
        </p:spPr>
        <p:txBody>
          <a:bodyPr>
            <a:noAutofit/>
          </a:bodyPr>
          <a:lstStyle/>
          <a:p>
            <a:r>
              <a:rPr lang="pl-PL" sz="4000" dirty="0"/>
              <a:t>Dodgson in Single-</a:t>
            </a:r>
            <a:r>
              <a:rPr lang="pl-PL" sz="4000" dirty="0" err="1"/>
              <a:t>Peaked</a:t>
            </a:r>
            <a:r>
              <a:rPr lang="pl-PL" sz="4000" dirty="0"/>
              <a:t> </a:t>
            </a:r>
            <a:r>
              <a:rPr lang="pl-PL" sz="4000" dirty="0" err="1"/>
              <a:t>Elections</a:t>
            </a:r>
            <a:endParaRPr lang="pl-PL" sz="4000" dirty="0"/>
          </a:p>
        </p:txBody>
      </p:sp>
      <p:pic>
        <p:nvPicPr>
          <p:cNvPr id="25" name="Picture 12" descr="hvd1-c">
            <a:extLst>
              <a:ext uri="{FF2B5EF4-FFF2-40B4-BE49-F238E27FC236}">
                <a16:creationId xmlns:a16="http://schemas.microsoft.com/office/drawing/2014/main" id="{FE7E781F-8A7C-41B4-BFA5-B03ABDCF0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16" y="1167924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EB5D51-3E3F-4BEC-B3DF-3E28A9BA6F81}"/>
              </a:ext>
            </a:extLst>
          </p:cNvPr>
          <p:cNvSpPr txBox="1"/>
          <p:nvPr/>
        </p:nvSpPr>
        <p:spPr>
          <a:xfrm rot="5400000">
            <a:off x="2430890" y="2839102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3" name="pole tekstowe 20">
            <a:extLst>
              <a:ext uri="{FF2B5EF4-FFF2-40B4-BE49-F238E27FC236}">
                <a16:creationId xmlns:a16="http://schemas.microsoft.com/office/drawing/2014/main" id="{1C5B5CA8-B89C-4EB0-B21F-4B0194466028}"/>
              </a:ext>
            </a:extLst>
          </p:cNvPr>
          <p:cNvSpPr txBox="1"/>
          <p:nvPr/>
        </p:nvSpPr>
        <p:spPr>
          <a:xfrm>
            <a:off x="360845" y="3788332"/>
            <a:ext cx="712766" cy="23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left</a:t>
            </a:r>
            <a:endParaRPr lang="pl-PL" dirty="0"/>
          </a:p>
        </p:txBody>
      </p:sp>
      <p:sp>
        <p:nvSpPr>
          <p:cNvPr id="4" name="pole tekstowe 21">
            <a:extLst>
              <a:ext uri="{FF2B5EF4-FFF2-40B4-BE49-F238E27FC236}">
                <a16:creationId xmlns:a16="http://schemas.microsoft.com/office/drawing/2014/main" id="{5D9A3B1E-AABB-40B7-8414-4A062512E938}"/>
              </a:ext>
            </a:extLst>
          </p:cNvPr>
          <p:cNvSpPr txBox="1"/>
          <p:nvPr/>
        </p:nvSpPr>
        <p:spPr>
          <a:xfrm>
            <a:off x="2359513" y="3788332"/>
            <a:ext cx="71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right</a:t>
            </a:r>
            <a:endParaRPr lang="pl-PL" dirty="0"/>
          </a:p>
        </p:txBody>
      </p:sp>
      <p:pic>
        <p:nvPicPr>
          <p:cNvPr id="5" name="Picture 12" descr="hvd1-c">
            <a:extLst>
              <a:ext uri="{FF2B5EF4-FFF2-40B4-BE49-F238E27FC236}">
                <a16:creationId xmlns:a16="http://schemas.microsoft.com/office/drawing/2014/main" id="{C6064D08-40F6-4526-AD91-D184E79D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1" y="3422430"/>
            <a:ext cx="141388" cy="27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money1-c">
            <a:extLst>
              <a:ext uri="{FF2B5EF4-FFF2-40B4-BE49-F238E27FC236}">
                <a16:creationId xmlns:a16="http://schemas.microsoft.com/office/drawing/2014/main" id="{27E1572B-6A23-43B4-A2AF-1974A85A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54" y="3395389"/>
            <a:ext cx="142769" cy="2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589E7AE-DE06-4AB8-8397-CCFC6CB7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96" y="3380659"/>
            <a:ext cx="186801" cy="33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D946043-4D58-4E28-B29B-8FB4E481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95" y="3296275"/>
            <a:ext cx="249439" cy="4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A769B19-E828-437C-8DC0-EE8D5FFA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3" y="3381439"/>
            <a:ext cx="189523" cy="35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A8830E-F2C0-42C8-81B9-AB9A07A089C4}"/>
              </a:ext>
            </a:extLst>
          </p:cNvPr>
          <p:cNvCxnSpPr/>
          <p:nvPr/>
        </p:nvCxnSpPr>
        <p:spPr>
          <a:xfrm>
            <a:off x="292996" y="3222349"/>
            <a:ext cx="264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15A00F-9BF6-4EE3-A640-BA90038CEBE7}"/>
              </a:ext>
            </a:extLst>
          </p:cNvPr>
          <p:cNvCxnSpPr>
            <a:cxnSpLocks/>
          </p:cNvCxnSpPr>
          <p:nvPr/>
        </p:nvCxnSpPr>
        <p:spPr>
          <a:xfrm flipV="1">
            <a:off x="292996" y="1210652"/>
            <a:ext cx="0" cy="2011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25D212A-DDBB-4433-915F-E49B488D2BDC}"/>
              </a:ext>
            </a:extLst>
          </p:cNvPr>
          <p:cNvSpPr/>
          <p:nvPr/>
        </p:nvSpPr>
        <p:spPr>
          <a:xfrm>
            <a:off x="389758" y="1463284"/>
            <a:ext cx="2360991" cy="1637428"/>
          </a:xfrm>
          <a:custGeom>
            <a:avLst/>
            <a:gdLst>
              <a:gd name="connsiteX0" fmla="*/ 0 w 3541486"/>
              <a:gd name="connsiteY0" fmla="*/ 0 h 2540000"/>
              <a:gd name="connsiteX1" fmla="*/ 957943 w 3541486"/>
              <a:gd name="connsiteY1" fmla="*/ 377371 h 2540000"/>
              <a:gd name="connsiteX2" fmla="*/ 1915886 w 3541486"/>
              <a:gd name="connsiteY2" fmla="*/ 1756229 h 2540000"/>
              <a:gd name="connsiteX3" fmla="*/ 3541486 w 3541486"/>
              <a:gd name="connsiteY3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486" h="2540000">
                <a:moveTo>
                  <a:pt x="0" y="0"/>
                </a:moveTo>
                <a:cubicBezTo>
                  <a:pt x="319314" y="42333"/>
                  <a:pt x="638629" y="84666"/>
                  <a:pt x="957943" y="377371"/>
                </a:cubicBezTo>
                <a:cubicBezTo>
                  <a:pt x="1277257" y="670076"/>
                  <a:pt x="1485296" y="1395791"/>
                  <a:pt x="1915886" y="1756229"/>
                </a:cubicBezTo>
                <a:cubicBezTo>
                  <a:pt x="2346476" y="2116667"/>
                  <a:pt x="3125410" y="2411791"/>
                  <a:pt x="3541486" y="25400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BB6A482-E355-41B0-91E2-5413692EED22}"/>
              </a:ext>
            </a:extLst>
          </p:cNvPr>
          <p:cNvSpPr/>
          <p:nvPr/>
        </p:nvSpPr>
        <p:spPr>
          <a:xfrm>
            <a:off x="438139" y="1369716"/>
            <a:ext cx="2322285" cy="1824562"/>
          </a:xfrm>
          <a:custGeom>
            <a:avLst/>
            <a:gdLst>
              <a:gd name="connsiteX0" fmla="*/ 3483428 w 3483428"/>
              <a:gd name="connsiteY0" fmla="*/ 0 h 2830286"/>
              <a:gd name="connsiteX1" fmla="*/ 2917371 w 3483428"/>
              <a:gd name="connsiteY1" fmla="*/ 1378857 h 2830286"/>
              <a:gd name="connsiteX2" fmla="*/ 1611085 w 3483428"/>
              <a:gd name="connsiteY2" fmla="*/ 2322286 h 2830286"/>
              <a:gd name="connsiteX3" fmla="*/ 0 w 3483428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28" h="2830286">
                <a:moveTo>
                  <a:pt x="3483428" y="0"/>
                </a:moveTo>
                <a:cubicBezTo>
                  <a:pt x="3356428" y="495904"/>
                  <a:pt x="3229428" y="991809"/>
                  <a:pt x="2917371" y="1378857"/>
                </a:cubicBezTo>
                <a:cubicBezTo>
                  <a:pt x="2605314" y="1765905"/>
                  <a:pt x="2097313" y="2080381"/>
                  <a:pt x="1611085" y="2322286"/>
                </a:cubicBezTo>
                <a:cubicBezTo>
                  <a:pt x="1124857" y="2564191"/>
                  <a:pt x="372533" y="2699658"/>
                  <a:pt x="0" y="2830286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AC4EFC1-DE7A-458A-91BA-AD6B2B72075F}"/>
              </a:ext>
            </a:extLst>
          </p:cNvPr>
          <p:cNvSpPr/>
          <p:nvPr/>
        </p:nvSpPr>
        <p:spPr>
          <a:xfrm>
            <a:off x="515548" y="1526352"/>
            <a:ext cx="2360990" cy="1331085"/>
          </a:xfrm>
          <a:custGeom>
            <a:avLst/>
            <a:gdLst>
              <a:gd name="connsiteX0" fmla="*/ 0 w 3541485"/>
              <a:gd name="connsiteY0" fmla="*/ 1362495 h 2847715"/>
              <a:gd name="connsiteX1" fmla="*/ 1349828 w 3541485"/>
              <a:gd name="connsiteY1" fmla="*/ 27181 h 2847715"/>
              <a:gd name="connsiteX2" fmla="*/ 2220685 w 3541485"/>
              <a:gd name="connsiteY2" fmla="*/ 2451066 h 2847715"/>
              <a:gd name="connsiteX3" fmla="*/ 3541485 w 3541485"/>
              <a:gd name="connsiteY3" fmla="*/ 2842952 h 2847715"/>
              <a:gd name="connsiteX0" fmla="*/ 0 w 3541485"/>
              <a:gd name="connsiteY0" fmla="*/ 1097776 h 2578759"/>
              <a:gd name="connsiteX1" fmla="*/ 1509485 w 3541485"/>
              <a:gd name="connsiteY1" fmla="*/ 38233 h 2578759"/>
              <a:gd name="connsiteX2" fmla="*/ 2220685 w 3541485"/>
              <a:gd name="connsiteY2" fmla="*/ 2186347 h 2578759"/>
              <a:gd name="connsiteX3" fmla="*/ 3541485 w 3541485"/>
              <a:gd name="connsiteY3" fmla="*/ 2578233 h 2578759"/>
              <a:gd name="connsiteX0" fmla="*/ 0 w 3570514"/>
              <a:gd name="connsiteY0" fmla="*/ 2061148 h 2540645"/>
              <a:gd name="connsiteX1" fmla="*/ 1538514 w 3570514"/>
              <a:gd name="connsiteY1" fmla="*/ 119 h 2540645"/>
              <a:gd name="connsiteX2" fmla="*/ 2249714 w 3570514"/>
              <a:gd name="connsiteY2" fmla="*/ 2148233 h 2540645"/>
              <a:gd name="connsiteX3" fmla="*/ 3570514 w 3570514"/>
              <a:gd name="connsiteY3" fmla="*/ 2540119 h 2540645"/>
              <a:gd name="connsiteX0" fmla="*/ 0 w 3570514"/>
              <a:gd name="connsiteY0" fmla="*/ 2069880 h 2548851"/>
              <a:gd name="connsiteX1" fmla="*/ 1538514 w 3570514"/>
              <a:gd name="connsiteY1" fmla="*/ 8851 h 2548851"/>
              <a:gd name="connsiteX2" fmla="*/ 2249714 w 3570514"/>
              <a:gd name="connsiteY2" fmla="*/ 1373193 h 2548851"/>
              <a:gd name="connsiteX3" fmla="*/ 3570514 w 3570514"/>
              <a:gd name="connsiteY3" fmla="*/ 2548851 h 2548851"/>
              <a:gd name="connsiteX0" fmla="*/ 0 w 3570514"/>
              <a:gd name="connsiteY0" fmla="*/ 2074003 h 2552974"/>
              <a:gd name="connsiteX1" fmla="*/ 1538514 w 3570514"/>
              <a:gd name="connsiteY1" fmla="*/ 12974 h 2552974"/>
              <a:gd name="connsiteX2" fmla="*/ 2191656 w 3570514"/>
              <a:gd name="connsiteY2" fmla="*/ 1261202 h 2552974"/>
              <a:gd name="connsiteX3" fmla="*/ 3570514 w 3570514"/>
              <a:gd name="connsiteY3" fmla="*/ 2552974 h 2552974"/>
              <a:gd name="connsiteX0" fmla="*/ 0 w 3555999"/>
              <a:gd name="connsiteY0" fmla="*/ 2073223 h 2131280"/>
              <a:gd name="connsiteX1" fmla="*/ 1538514 w 3555999"/>
              <a:gd name="connsiteY1" fmla="*/ 12194 h 2131280"/>
              <a:gd name="connsiteX2" fmla="*/ 2191656 w 3555999"/>
              <a:gd name="connsiteY2" fmla="*/ 1260422 h 2131280"/>
              <a:gd name="connsiteX3" fmla="*/ 3555999 w 3555999"/>
              <a:gd name="connsiteY3" fmla="*/ 2131280 h 2131280"/>
              <a:gd name="connsiteX0" fmla="*/ 0 w 3541485"/>
              <a:gd name="connsiteY0" fmla="*/ 2072853 h 2072853"/>
              <a:gd name="connsiteX1" fmla="*/ 1538514 w 3541485"/>
              <a:gd name="connsiteY1" fmla="*/ 11824 h 2072853"/>
              <a:gd name="connsiteX2" fmla="*/ 2191656 w 3541485"/>
              <a:gd name="connsiteY2" fmla="*/ 1260052 h 2072853"/>
              <a:gd name="connsiteX3" fmla="*/ 3541485 w 3541485"/>
              <a:gd name="connsiteY3" fmla="*/ 1913196 h 2072853"/>
              <a:gd name="connsiteX0" fmla="*/ 0 w 3541485"/>
              <a:gd name="connsiteY0" fmla="*/ 2064158 h 2064158"/>
              <a:gd name="connsiteX1" fmla="*/ 1335315 w 3541485"/>
              <a:gd name="connsiteY1" fmla="*/ 932044 h 2064158"/>
              <a:gd name="connsiteX2" fmla="*/ 1538514 w 3541485"/>
              <a:gd name="connsiteY2" fmla="*/ 3129 h 2064158"/>
              <a:gd name="connsiteX3" fmla="*/ 2191656 w 3541485"/>
              <a:gd name="connsiteY3" fmla="*/ 1251357 h 2064158"/>
              <a:gd name="connsiteX4" fmla="*/ 3541485 w 3541485"/>
              <a:gd name="connsiteY4" fmla="*/ 1904501 h 2064158"/>
              <a:gd name="connsiteX0" fmla="*/ 0 w 3541485"/>
              <a:gd name="connsiteY0" fmla="*/ 2067260 h 2067260"/>
              <a:gd name="connsiteX1" fmla="*/ 1335315 w 3541485"/>
              <a:gd name="connsiteY1" fmla="*/ 935146 h 2067260"/>
              <a:gd name="connsiteX2" fmla="*/ 1538514 w 3541485"/>
              <a:gd name="connsiteY2" fmla="*/ 6231 h 2067260"/>
              <a:gd name="connsiteX3" fmla="*/ 2191656 w 3541485"/>
              <a:gd name="connsiteY3" fmla="*/ 1399601 h 2067260"/>
              <a:gd name="connsiteX4" fmla="*/ 3541485 w 3541485"/>
              <a:gd name="connsiteY4" fmla="*/ 1907603 h 2067260"/>
              <a:gd name="connsiteX0" fmla="*/ 0 w 3541485"/>
              <a:gd name="connsiteY0" fmla="*/ 2064491 h 2064491"/>
              <a:gd name="connsiteX1" fmla="*/ 798287 w 3541485"/>
              <a:gd name="connsiteY1" fmla="*/ 1033977 h 2064491"/>
              <a:gd name="connsiteX2" fmla="*/ 1538514 w 3541485"/>
              <a:gd name="connsiteY2" fmla="*/ 3462 h 2064491"/>
              <a:gd name="connsiteX3" fmla="*/ 2191656 w 3541485"/>
              <a:gd name="connsiteY3" fmla="*/ 1396832 h 2064491"/>
              <a:gd name="connsiteX4" fmla="*/ 3541485 w 3541485"/>
              <a:gd name="connsiteY4" fmla="*/ 1904834 h 2064491"/>
              <a:gd name="connsiteX0" fmla="*/ 0 w 3541485"/>
              <a:gd name="connsiteY0" fmla="*/ 2064314 h 2064314"/>
              <a:gd name="connsiteX1" fmla="*/ 798287 w 3541485"/>
              <a:gd name="connsiteY1" fmla="*/ 1033800 h 2064314"/>
              <a:gd name="connsiteX2" fmla="*/ 1538514 w 3541485"/>
              <a:gd name="connsiteY2" fmla="*/ 3285 h 2064314"/>
              <a:gd name="connsiteX3" fmla="*/ 2191656 w 3541485"/>
              <a:gd name="connsiteY3" fmla="*/ 1396655 h 2064314"/>
              <a:gd name="connsiteX4" fmla="*/ 3541485 w 3541485"/>
              <a:gd name="connsiteY4" fmla="*/ 1904657 h 2064314"/>
              <a:gd name="connsiteX0" fmla="*/ 0 w 3541485"/>
              <a:gd name="connsiteY0" fmla="*/ 2064314 h 2064314"/>
              <a:gd name="connsiteX1" fmla="*/ 798287 w 3541485"/>
              <a:gd name="connsiteY1" fmla="*/ 1033800 h 2064314"/>
              <a:gd name="connsiteX2" fmla="*/ 1538514 w 3541485"/>
              <a:gd name="connsiteY2" fmla="*/ 3285 h 2064314"/>
              <a:gd name="connsiteX3" fmla="*/ 2191656 w 3541485"/>
              <a:gd name="connsiteY3" fmla="*/ 1396655 h 2064314"/>
              <a:gd name="connsiteX4" fmla="*/ 3541485 w 3541485"/>
              <a:gd name="connsiteY4" fmla="*/ 1904657 h 2064314"/>
              <a:gd name="connsiteX0" fmla="*/ 0 w 3541485"/>
              <a:gd name="connsiteY0" fmla="*/ 2061029 h 2061029"/>
              <a:gd name="connsiteX1" fmla="*/ 1538514 w 3541485"/>
              <a:gd name="connsiteY1" fmla="*/ 0 h 2061029"/>
              <a:gd name="connsiteX2" fmla="*/ 2191656 w 3541485"/>
              <a:gd name="connsiteY2" fmla="*/ 1393370 h 2061029"/>
              <a:gd name="connsiteX3" fmla="*/ 3541485 w 3541485"/>
              <a:gd name="connsiteY3" fmla="*/ 1901372 h 2061029"/>
              <a:gd name="connsiteX0" fmla="*/ 0 w 3541485"/>
              <a:gd name="connsiteY0" fmla="*/ 2064178 h 2064178"/>
              <a:gd name="connsiteX1" fmla="*/ 754744 w 3541485"/>
              <a:gd name="connsiteY1" fmla="*/ 1048177 h 2064178"/>
              <a:gd name="connsiteX2" fmla="*/ 1538514 w 3541485"/>
              <a:gd name="connsiteY2" fmla="*/ 3149 h 2064178"/>
              <a:gd name="connsiteX3" fmla="*/ 2191656 w 3541485"/>
              <a:gd name="connsiteY3" fmla="*/ 1396519 h 2064178"/>
              <a:gd name="connsiteX4" fmla="*/ 3541485 w 3541485"/>
              <a:gd name="connsiteY4" fmla="*/ 1904521 h 2064178"/>
              <a:gd name="connsiteX0" fmla="*/ 0 w 3541485"/>
              <a:gd name="connsiteY0" fmla="*/ 2064797 h 2064797"/>
              <a:gd name="connsiteX1" fmla="*/ 754744 w 3541485"/>
              <a:gd name="connsiteY1" fmla="*/ 1048796 h 2064797"/>
              <a:gd name="connsiteX2" fmla="*/ 1538514 w 3541485"/>
              <a:gd name="connsiteY2" fmla="*/ 3768 h 2064797"/>
              <a:gd name="connsiteX3" fmla="*/ 2119085 w 3541485"/>
              <a:gd name="connsiteY3" fmla="*/ 743996 h 2064797"/>
              <a:gd name="connsiteX4" fmla="*/ 3541485 w 3541485"/>
              <a:gd name="connsiteY4" fmla="*/ 1905140 h 206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485" h="2064797">
                <a:moveTo>
                  <a:pt x="0" y="2064797"/>
                </a:moveTo>
                <a:cubicBezTo>
                  <a:pt x="123372" y="1873692"/>
                  <a:pt x="498325" y="1392301"/>
                  <a:pt x="754744" y="1048796"/>
                </a:cubicBezTo>
                <a:cubicBezTo>
                  <a:pt x="1011163" y="705291"/>
                  <a:pt x="1311124" y="54568"/>
                  <a:pt x="1538514" y="3768"/>
                </a:cubicBezTo>
                <a:cubicBezTo>
                  <a:pt x="1765904" y="-47032"/>
                  <a:pt x="1785257" y="427101"/>
                  <a:pt x="2119085" y="743996"/>
                </a:cubicBezTo>
                <a:cubicBezTo>
                  <a:pt x="2452913" y="1060891"/>
                  <a:pt x="3035904" y="1905140"/>
                  <a:pt x="3541485" y="1905140"/>
                </a:cubicBezTo>
              </a:path>
            </a:pathLst>
          </a:cu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D4A53E-D2B1-43E6-9D5E-2125738BFC84}"/>
              </a:ext>
            </a:extLst>
          </p:cNvPr>
          <p:cNvSpPr txBox="1"/>
          <p:nvPr/>
        </p:nvSpPr>
        <p:spPr>
          <a:xfrm rot="5400000">
            <a:off x="6903525" y="2839102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FEAEF8-5CC0-4527-AD6B-CC00738A7C75}"/>
              </a:ext>
            </a:extLst>
          </p:cNvPr>
          <p:cNvSpPr txBox="1"/>
          <p:nvPr/>
        </p:nvSpPr>
        <p:spPr>
          <a:xfrm rot="5400000">
            <a:off x="3124325" y="285385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268E2B-E6DE-4B0D-A6F7-083686D0C774}"/>
              </a:ext>
            </a:extLst>
          </p:cNvPr>
          <p:cNvSpPr txBox="1"/>
          <p:nvPr/>
        </p:nvSpPr>
        <p:spPr>
          <a:xfrm rot="5400000">
            <a:off x="4582249" y="285385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EAD734-DB2B-4577-BC72-42B02EBC53FC}"/>
              </a:ext>
            </a:extLst>
          </p:cNvPr>
          <p:cNvSpPr txBox="1"/>
          <p:nvPr/>
        </p:nvSpPr>
        <p:spPr>
          <a:xfrm rot="5400000">
            <a:off x="3801635" y="285385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E5803E-E8ED-4803-96C8-D9A5532B076B}"/>
              </a:ext>
            </a:extLst>
          </p:cNvPr>
          <p:cNvSpPr txBox="1"/>
          <p:nvPr/>
        </p:nvSpPr>
        <p:spPr>
          <a:xfrm rot="5400000">
            <a:off x="6122911" y="2839102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pic>
        <p:nvPicPr>
          <p:cNvPr id="56" name="Picture 3">
            <a:extLst>
              <a:ext uri="{FF2B5EF4-FFF2-40B4-BE49-F238E27FC236}">
                <a16:creationId xmlns:a16="http://schemas.microsoft.com/office/drawing/2014/main" id="{CAAD97A7-6754-49CD-A1C9-99AD4BA33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60" y="1096960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D9F07D6A-62CC-416B-A9E5-1DFAE38F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15" y="107013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9" descr="money1-c">
            <a:extLst>
              <a:ext uri="{FF2B5EF4-FFF2-40B4-BE49-F238E27FC236}">
                <a16:creationId xmlns:a16="http://schemas.microsoft.com/office/drawing/2014/main" id="{F7EBBC35-F935-4A96-AFBD-15EE25624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89" y="1104997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>
            <a:extLst>
              <a:ext uri="{FF2B5EF4-FFF2-40B4-BE49-F238E27FC236}">
                <a16:creationId xmlns:a16="http://schemas.microsoft.com/office/drawing/2014/main" id="{4D617460-54F3-438D-BDFB-09B4D101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49" y="1094046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>
            <a:extLst>
              <a:ext uri="{FF2B5EF4-FFF2-40B4-BE49-F238E27FC236}">
                <a16:creationId xmlns:a16="http://schemas.microsoft.com/office/drawing/2014/main" id="{D9F31531-EA65-424D-9E1E-AB2A7DFB4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18" y="2006327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D7205FC4-2690-42F4-9121-17C08825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23" y="284358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BAC5BA3F-A7FE-403F-8818-413E1CD2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66" y="4342532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9" descr="money1-c">
            <a:extLst>
              <a:ext uri="{FF2B5EF4-FFF2-40B4-BE49-F238E27FC236}">
                <a16:creationId xmlns:a16="http://schemas.microsoft.com/office/drawing/2014/main" id="{C58A9E64-FC9E-4AE7-BD2F-1F96A289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19" y="3620027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2" descr="hvd1-c">
            <a:extLst>
              <a:ext uri="{FF2B5EF4-FFF2-40B4-BE49-F238E27FC236}">
                <a16:creationId xmlns:a16="http://schemas.microsoft.com/office/drawing/2014/main" id="{5A849034-936B-43EE-8133-1A5AAF46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73" y="2078699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>
            <a:extLst>
              <a:ext uri="{FF2B5EF4-FFF2-40B4-BE49-F238E27FC236}">
                <a16:creationId xmlns:a16="http://schemas.microsoft.com/office/drawing/2014/main" id="{990B471F-D72B-447F-A2DE-3ED2E247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45" y="284358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60842C23-7A6F-419E-AFA7-F3C330825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88" y="4342532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9" descr="money1-c">
            <a:extLst>
              <a:ext uri="{FF2B5EF4-FFF2-40B4-BE49-F238E27FC236}">
                <a16:creationId xmlns:a16="http://schemas.microsoft.com/office/drawing/2014/main" id="{58D9CA4E-8B85-4A8F-BEAB-43D8E527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41" y="3620027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1D21A577-E9A0-433F-9510-9E23F0919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69" y="2056249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9" descr="money1-c">
            <a:extLst>
              <a:ext uri="{FF2B5EF4-FFF2-40B4-BE49-F238E27FC236}">
                <a16:creationId xmlns:a16="http://schemas.microsoft.com/office/drawing/2014/main" id="{78794C4D-2803-4DF4-A89D-C9E99A18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44" y="2873848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2" descr="hvd1-c">
            <a:extLst>
              <a:ext uri="{FF2B5EF4-FFF2-40B4-BE49-F238E27FC236}">
                <a16:creationId xmlns:a16="http://schemas.microsoft.com/office/drawing/2014/main" id="{5A1839DA-C0CA-4358-82CA-C51B8573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69" y="3605219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2F11EB04-BDC3-45CD-8156-AF54212C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30" y="4333086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9" descr="money1-c">
            <a:extLst>
              <a:ext uri="{FF2B5EF4-FFF2-40B4-BE49-F238E27FC236}">
                <a16:creationId xmlns:a16="http://schemas.microsoft.com/office/drawing/2014/main" id="{4470025B-7795-450D-B94F-8B5366DF9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76" y="1105234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>
            <a:extLst>
              <a:ext uri="{FF2B5EF4-FFF2-40B4-BE49-F238E27FC236}">
                <a16:creationId xmlns:a16="http://schemas.microsoft.com/office/drawing/2014/main" id="{4C28E34E-D093-42F0-8B98-9FF17FDF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48" y="1006671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9" descr="money1-c">
            <a:extLst>
              <a:ext uri="{FF2B5EF4-FFF2-40B4-BE49-F238E27FC236}">
                <a16:creationId xmlns:a16="http://schemas.microsoft.com/office/drawing/2014/main" id="{378ED277-8122-4121-BDF9-EB009287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15" y="2091108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>
            <a:extLst>
              <a:ext uri="{FF2B5EF4-FFF2-40B4-BE49-F238E27FC236}">
                <a16:creationId xmlns:a16="http://schemas.microsoft.com/office/drawing/2014/main" id="{8EFA60EB-1E8A-44F6-9AB3-CF881BC4D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976" y="283898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">
            <a:extLst>
              <a:ext uri="{FF2B5EF4-FFF2-40B4-BE49-F238E27FC236}">
                <a16:creationId xmlns:a16="http://schemas.microsoft.com/office/drawing/2014/main" id="{64D6EB21-DC95-4A25-A2A7-C8BCD021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49" y="3566391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2" descr="hvd1-c">
            <a:extLst>
              <a:ext uri="{FF2B5EF4-FFF2-40B4-BE49-F238E27FC236}">
                <a16:creationId xmlns:a16="http://schemas.microsoft.com/office/drawing/2014/main" id="{68C99AD7-F689-48F5-8254-7A83CFCB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36" y="4531360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">
            <a:extLst>
              <a:ext uri="{FF2B5EF4-FFF2-40B4-BE49-F238E27FC236}">
                <a16:creationId xmlns:a16="http://schemas.microsoft.com/office/drawing/2014/main" id="{63F37792-0CF3-4A1D-B4C8-79556E0D1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61" y="2019752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9" descr="money1-c">
            <a:extLst>
              <a:ext uri="{FF2B5EF4-FFF2-40B4-BE49-F238E27FC236}">
                <a16:creationId xmlns:a16="http://schemas.microsoft.com/office/drawing/2014/main" id="{0492D280-2D28-4511-8051-9B63DAB7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26" y="2866947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">
            <a:extLst>
              <a:ext uri="{FF2B5EF4-FFF2-40B4-BE49-F238E27FC236}">
                <a16:creationId xmlns:a16="http://schemas.microsoft.com/office/drawing/2014/main" id="{7424B2C3-DB81-4F28-B72F-08315940B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08" y="3559149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2" descr="hvd1-c">
            <a:extLst>
              <a:ext uri="{FF2B5EF4-FFF2-40B4-BE49-F238E27FC236}">
                <a16:creationId xmlns:a16="http://schemas.microsoft.com/office/drawing/2014/main" id="{6B421C58-86BB-4351-8467-F4382019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75" y="4513156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>
            <a:extLst>
              <a:ext uri="{FF2B5EF4-FFF2-40B4-BE49-F238E27FC236}">
                <a16:creationId xmlns:a16="http://schemas.microsoft.com/office/drawing/2014/main" id="{6CC4F844-DE4D-41AB-AB9D-D1C20DE5D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76" y="2091771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>
            <a:extLst>
              <a:ext uri="{FF2B5EF4-FFF2-40B4-BE49-F238E27FC236}">
                <a16:creationId xmlns:a16="http://schemas.microsoft.com/office/drawing/2014/main" id="{95703F11-869B-4379-8795-8B912DD9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39" y="2780153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">
            <a:extLst>
              <a:ext uri="{FF2B5EF4-FFF2-40B4-BE49-F238E27FC236}">
                <a16:creationId xmlns:a16="http://schemas.microsoft.com/office/drawing/2014/main" id="{374661F0-3C5E-43DD-A9C0-E6076DF7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72" y="3560974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2" descr="hvd1-c">
            <a:extLst>
              <a:ext uri="{FF2B5EF4-FFF2-40B4-BE49-F238E27FC236}">
                <a16:creationId xmlns:a16="http://schemas.microsoft.com/office/drawing/2014/main" id="{B42FE88C-7355-4630-AC07-5B083310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75" y="4490353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E5FAA59-FE38-4400-B60D-16A398DB055E}"/>
              </a:ext>
            </a:extLst>
          </p:cNvPr>
          <p:cNvSpPr txBox="1"/>
          <p:nvPr/>
        </p:nvSpPr>
        <p:spPr>
          <a:xfrm rot="5400000">
            <a:off x="5395523" y="285385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pic>
        <p:nvPicPr>
          <p:cNvPr id="93" name="Picture 2">
            <a:extLst>
              <a:ext uri="{FF2B5EF4-FFF2-40B4-BE49-F238E27FC236}">
                <a16:creationId xmlns:a16="http://schemas.microsoft.com/office/drawing/2014/main" id="{BA4974BB-BF04-4A23-A10A-003C770D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64" y="2078699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3">
            <a:extLst>
              <a:ext uri="{FF2B5EF4-FFF2-40B4-BE49-F238E27FC236}">
                <a16:creationId xmlns:a16="http://schemas.microsoft.com/office/drawing/2014/main" id="{CE353D22-A836-4EC4-981B-9BD20486B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918" y="2829320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2" descr="hvd1-c">
            <a:extLst>
              <a:ext uri="{FF2B5EF4-FFF2-40B4-BE49-F238E27FC236}">
                <a16:creationId xmlns:a16="http://schemas.microsoft.com/office/drawing/2014/main" id="{FA673C1E-F1BF-4F5E-9CD5-0C6A2700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89" y="360226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2">
            <a:extLst>
              <a:ext uri="{FF2B5EF4-FFF2-40B4-BE49-F238E27FC236}">
                <a16:creationId xmlns:a16="http://schemas.microsoft.com/office/drawing/2014/main" id="{3E531EA5-048E-451D-BBAB-37E8A4D9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86" y="4421173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03DA32-0AAC-452C-A9E4-1BFEDB75B726}"/>
              </a:ext>
            </a:extLst>
          </p:cNvPr>
          <p:cNvSpPr/>
          <p:nvPr/>
        </p:nvSpPr>
        <p:spPr>
          <a:xfrm>
            <a:off x="5712206" y="1006671"/>
            <a:ext cx="523220" cy="41604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F6BEEA-4545-47FF-8A53-675EDAFC2AC8}"/>
              </a:ext>
            </a:extLst>
          </p:cNvPr>
          <p:cNvCxnSpPr/>
          <p:nvPr/>
        </p:nvCxnSpPr>
        <p:spPr>
          <a:xfrm flipH="1" flipV="1">
            <a:off x="6113917" y="5167086"/>
            <a:ext cx="257854" cy="566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45C8377-223B-4433-843A-C618ADCD79E1}"/>
              </a:ext>
            </a:extLst>
          </p:cNvPr>
          <p:cNvSpPr txBox="1"/>
          <p:nvPr/>
        </p:nvSpPr>
        <p:spPr>
          <a:xfrm rot="10800000" flipH="1" flipV="1">
            <a:off x="5923403" y="5712805"/>
            <a:ext cx="144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median </a:t>
            </a:r>
            <a:r>
              <a:rPr lang="pl-PL" dirty="0" err="1"/>
              <a:t>voter</a:t>
            </a:r>
            <a:endParaRPr lang="pl-P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5A9238-7161-4534-A069-15AFA4062DBA}"/>
              </a:ext>
            </a:extLst>
          </p:cNvPr>
          <p:cNvSpPr txBox="1"/>
          <p:nvPr/>
        </p:nvSpPr>
        <p:spPr>
          <a:xfrm>
            <a:off x="167372" y="4680807"/>
            <a:ext cx="5186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Theorem</a:t>
            </a:r>
            <a:endParaRPr lang="pl-PL" b="1" dirty="0"/>
          </a:p>
          <a:p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election</a:t>
            </a:r>
            <a:r>
              <a:rPr lang="pl-PL" dirty="0"/>
              <a:t> E = (C,V) </a:t>
            </a:r>
            <a:r>
              <a:rPr lang="pl-PL" dirty="0" err="1"/>
              <a:t>is</a:t>
            </a:r>
            <a:r>
              <a:rPr lang="pl-PL" dirty="0"/>
              <a:t> single-</a:t>
            </a:r>
            <a:r>
              <a:rPr lang="pl-PL" dirty="0" err="1"/>
              <a:t>peaked</a:t>
            </a:r>
            <a:r>
              <a:rPr lang="pl-PL" dirty="0"/>
              <a:t> and the numer of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odd</a:t>
            </a:r>
            <a:r>
              <a:rPr lang="pl-PL" dirty="0"/>
              <a:t>, </a:t>
            </a:r>
            <a:r>
              <a:rPr lang="pl-PL" dirty="0" err="1"/>
              <a:t>then</a:t>
            </a:r>
            <a:r>
              <a:rPr lang="pl-PL" dirty="0"/>
              <a:t> the top-</a:t>
            </a:r>
            <a:r>
              <a:rPr lang="pl-PL" dirty="0" err="1"/>
              <a:t>ranked</a:t>
            </a:r>
            <a:r>
              <a:rPr lang="pl-PL" dirty="0"/>
              <a:t> </a:t>
            </a:r>
            <a:r>
              <a:rPr lang="pl-PL" dirty="0" err="1"/>
              <a:t>candidate</a:t>
            </a:r>
            <a:r>
              <a:rPr lang="pl-PL" dirty="0"/>
              <a:t> of the median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Condorcet</a:t>
            </a:r>
            <a:r>
              <a:rPr lang="pl-PL" dirty="0"/>
              <a:t> </a:t>
            </a:r>
            <a:r>
              <a:rPr lang="pl-PL" dirty="0" err="1"/>
              <a:t>winner</a:t>
            </a:r>
            <a:endParaRPr lang="pl-PL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2D4D34-5B9C-4D4E-A6AF-54AF38B4C842}"/>
              </a:ext>
            </a:extLst>
          </p:cNvPr>
          <p:cNvSpPr txBox="1"/>
          <p:nvPr/>
        </p:nvSpPr>
        <p:spPr>
          <a:xfrm>
            <a:off x="167372" y="5922130"/>
            <a:ext cx="5186103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Theorem</a:t>
            </a:r>
            <a:endParaRPr lang="pl-PL" b="1" dirty="0"/>
          </a:p>
          <a:p>
            <a:r>
              <a:rPr lang="pl-PL" dirty="0"/>
              <a:t>Computing Dodgson </a:t>
            </a:r>
            <a:r>
              <a:rPr lang="pl-PL" dirty="0" err="1"/>
              <a:t>winners</a:t>
            </a:r>
            <a:r>
              <a:rPr lang="pl-PL" dirty="0"/>
              <a:t> </a:t>
            </a:r>
            <a:r>
              <a:rPr lang="pl-PL" dirty="0" err="1"/>
              <a:t>under</a:t>
            </a:r>
            <a:r>
              <a:rPr lang="pl-PL" dirty="0"/>
              <a:t> single-</a:t>
            </a:r>
            <a:r>
              <a:rPr lang="pl-PL" dirty="0" err="1"/>
              <a:t>peaked</a:t>
            </a:r>
            <a:r>
              <a:rPr lang="pl-PL" dirty="0"/>
              <a:t> </a:t>
            </a:r>
            <a:r>
              <a:rPr lang="pl-PL" dirty="0" err="1"/>
              <a:t>elections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in P</a:t>
            </a:r>
          </a:p>
        </p:txBody>
      </p:sp>
    </p:spTree>
    <p:extLst>
      <p:ext uri="{BB962C8B-B14F-4D97-AF65-F5344CB8AC3E}">
        <p14:creationId xmlns:p14="http://schemas.microsoft.com/office/powerpoint/2010/main" val="23318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  <p:bldP spid="4" grpId="0"/>
      <p:bldP spid="24" grpId="0" animBg="1"/>
      <p:bldP spid="39" grpId="0" animBg="1"/>
      <p:bldP spid="40" grpId="0" animBg="1"/>
      <p:bldP spid="50" grpId="0"/>
      <p:bldP spid="51" grpId="0"/>
      <p:bldP spid="52" grpId="0"/>
      <p:bldP spid="53" grpId="0"/>
      <p:bldP spid="55" grpId="0"/>
      <p:bldP spid="54" grpId="0"/>
      <p:bldP spid="11" grpId="0" animBg="1"/>
      <p:bldP spid="14" grpId="0"/>
      <p:bldP spid="15" grpId="0"/>
      <p:bldP spid="64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94C0-33BB-4A4B-AD72-5DEDFF8D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696687"/>
          </a:xfrm>
        </p:spPr>
        <p:txBody>
          <a:bodyPr>
            <a:noAutofit/>
          </a:bodyPr>
          <a:lstStyle/>
          <a:p>
            <a:r>
              <a:rPr lang="pl-PL" sz="4000" dirty="0"/>
              <a:t>Dodgson in Single-</a:t>
            </a:r>
            <a:r>
              <a:rPr lang="pl-PL" sz="4000" dirty="0" err="1"/>
              <a:t>Peaked</a:t>
            </a:r>
            <a:r>
              <a:rPr lang="pl-PL" sz="4000" dirty="0"/>
              <a:t> </a:t>
            </a:r>
            <a:r>
              <a:rPr lang="pl-PL" sz="4000" dirty="0" err="1"/>
              <a:t>Elections</a:t>
            </a:r>
            <a:endParaRPr lang="pl-PL" sz="4000" dirty="0"/>
          </a:p>
        </p:txBody>
      </p:sp>
      <p:pic>
        <p:nvPicPr>
          <p:cNvPr id="25" name="Picture 12" descr="hvd1-c">
            <a:extLst>
              <a:ext uri="{FF2B5EF4-FFF2-40B4-BE49-F238E27FC236}">
                <a16:creationId xmlns:a16="http://schemas.microsoft.com/office/drawing/2014/main" id="{FE7E781F-8A7C-41B4-BFA5-B03ABDCF0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16" y="1167924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EB5D51-3E3F-4BEC-B3DF-3E28A9BA6F81}"/>
              </a:ext>
            </a:extLst>
          </p:cNvPr>
          <p:cNvSpPr txBox="1"/>
          <p:nvPr/>
        </p:nvSpPr>
        <p:spPr>
          <a:xfrm rot="5400000">
            <a:off x="2430890" y="2839102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3" name="pole tekstowe 20">
            <a:extLst>
              <a:ext uri="{FF2B5EF4-FFF2-40B4-BE49-F238E27FC236}">
                <a16:creationId xmlns:a16="http://schemas.microsoft.com/office/drawing/2014/main" id="{1C5B5CA8-B89C-4EB0-B21F-4B0194466028}"/>
              </a:ext>
            </a:extLst>
          </p:cNvPr>
          <p:cNvSpPr txBox="1"/>
          <p:nvPr/>
        </p:nvSpPr>
        <p:spPr>
          <a:xfrm>
            <a:off x="360845" y="3788332"/>
            <a:ext cx="712766" cy="23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left</a:t>
            </a:r>
            <a:endParaRPr lang="pl-PL" dirty="0"/>
          </a:p>
        </p:txBody>
      </p:sp>
      <p:sp>
        <p:nvSpPr>
          <p:cNvPr id="4" name="pole tekstowe 21">
            <a:extLst>
              <a:ext uri="{FF2B5EF4-FFF2-40B4-BE49-F238E27FC236}">
                <a16:creationId xmlns:a16="http://schemas.microsoft.com/office/drawing/2014/main" id="{5D9A3B1E-AABB-40B7-8414-4A062512E938}"/>
              </a:ext>
            </a:extLst>
          </p:cNvPr>
          <p:cNvSpPr txBox="1"/>
          <p:nvPr/>
        </p:nvSpPr>
        <p:spPr>
          <a:xfrm>
            <a:off x="2359513" y="3788332"/>
            <a:ext cx="71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right</a:t>
            </a:r>
            <a:endParaRPr lang="pl-PL" dirty="0"/>
          </a:p>
        </p:txBody>
      </p:sp>
      <p:pic>
        <p:nvPicPr>
          <p:cNvPr id="5" name="Picture 12" descr="hvd1-c">
            <a:extLst>
              <a:ext uri="{FF2B5EF4-FFF2-40B4-BE49-F238E27FC236}">
                <a16:creationId xmlns:a16="http://schemas.microsoft.com/office/drawing/2014/main" id="{C6064D08-40F6-4526-AD91-D184E79D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1" y="3422430"/>
            <a:ext cx="141388" cy="27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money1-c">
            <a:extLst>
              <a:ext uri="{FF2B5EF4-FFF2-40B4-BE49-F238E27FC236}">
                <a16:creationId xmlns:a16="http://schemas.microsoft.com/office/drawing/2014/main" id="{27E1572B-6A23-43B4-A2AF-1974A85A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54" y="3395389"/>
            <a:ext cx="142769" cy="2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589E7AE-DE06-4AB8-8397-CCFC6CB7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96" y="3380659"/>
            <a:ext cx="186801" cy="33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D946043-4D58-4E28-B29B-8FB4E481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95" y="3296275"/>
            <a:ext cx="249439" cy="4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A769B19-E828-437C-8DC0-EE8D5FFA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3" y="3381439"/>
            <a:ext cx="189523" cy="35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A8830E-F2C0-42C8-81B9-AB9A07A089C4}"/>
              </a:ext>
            </a:extLst>
          </p:cNvPr>
          <p:cNvCxnSpPr/>
          <p:nvPr/>
        </p:nvCxnSpPr>
        <p:spPr>
          <a:xfrm>
            <a:off x="292996" y="3222349"/>
            <a:ext cx="264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15A00F-9BF6-4EE3-A640-BA90038CEBE7}"/>
              </a:ext>
            </a:extLst>
          </p:cNvPr>
          <p:cNvCxnSpPr>
            <a:cxnSpLocks/>
          </p:cNvCxnSpPr>
          <p:nvPr/>
        </p:nvCxnSpPr>
        <p:spPr>
          <a:xfrm flipV="1">
            <a:off x="292996" y="1210652"/>
            <a:ext cx="0" cy="2011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25D212A-DDBB-4433-915F-E49B488D2BDC}"/>
              </a:ext>
            </a:extLst>
          </p:cNvPr>
          <p:cNvSpPr/>
          <p:nvPr/>
        </p:nvSpPr>
        <p:spPr>
          <a:xfrm>
            <a:off x="389758" y="1463284"/>
            <a:ext cx="2360991" cy="1637428"/>
          </a:xfrm>
          <a:custGeom>
            <a:avLst/>
            <a:gdLst>
              <a:gd name="connsiteX0" fmla="*/ 0 w 3541486"/>
              <a:gd name="connsiteY0" fmla="*/ 0 h 2540000"/>
              <a:gd name="connsiteX1" fmla="*/ 957943 w 3541486"/>
              <a:gd name="connsiteY1" fmla="*/ 377371 h 2540000"/>
              <a:gd name="connsiteX2" fmla="*/ 1915886 w 3541486"/>
              <a:gd name="connsiteY2" fmla="*/ 1756229 h 2540000"/>
              <a:gd name="connsiteX3" fmla="*/ 3541486 w 3541486"/>
              <a:gd name="connsiteY3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486" h="2540000">
                <a:moveTo>
                  <a:pt x="0" y="0"/>
                </a:moveTo>
                <a:cubicBezTo>
                  <a:pt x="319314" y="42333"/>
                  <a:pt x="638629" y="84666"/>
                  <a:pt x="957943" y="377371"/>
                </a:cubicBezTo>
                <a:cubicBezTo>
                  <a:pt x="1277257" y="670076"/>
                  <a:pt x="1485296" y="1395791"/>
                  <a:pt x="1915886" y="1756229"/>
                </a:cubicBezTo>
                <a:cubicBezTo>
                  <a:pt x="2346476" y="2116667"/>
                  <a:pt x="3125410" y="2411791"/>
                  <a:pt x="3541486" y="25400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BB6A482-E355-41B0-91E2-5413692EED22}"/>
              </a:ext>
            </a:extLst>
          </p:cNvPr>
          <p:cNvSpPr/>
          <p:nvPr/>
        </p:nvSpPr>
        <p:spPr>
          <a:xfrm>
            <a:off x="438139" y="1369716"/>
            <a:ext cx="2322285" cy="1824562"/>
          </a:xfrm>
          <a:custGeom>
            <a:avLst/>
            <a:gdLst>
              <a:gd name="connsiteX0" fmla="*/ 3483428 w 3483428"/>
              <a:gd name="connsiteY0" fmla="*/ 0 h 2830286"/>
              <a:gd name="connsiteX1" fmla="*/ 2917371 w 3483428"/>
              <a:gd name="connsiteY1" fmla="*/ 1378857 h 2830286"/>
              <a:gd name="connsiteX2" fmla="*/ 1611085 w 3483428"/>
              <a:gd name="connsiteY2" fmla="*/ 2322286 h 2830286"/>
              <a:gd name="connsiteX3" fmla="*/ 0 w 3483428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28" h="2830286">
                <a:moveTo>
                  <a:pt x="3483428" y="0"/>
                </a:moveTo>
                <a:cubicBezTo>
                  <a:pt x="3356428" y="495904"/>
                  <a:pt x="3229428" y="991809"/>
                  <a:pt x="2917371" y="1378857"/>
                </a:cubicBezTo>
                <a:cubicBezTo>
                  <a:pt x="2605314" y="1765905"/>
                  <a:pt x="2097313" y="2080381"/>
                  <a:pt x="1611085" y="2322286"/>
                </a:cubicBezTo>
                <a:cubicBezTo>
                  <a:pt x="1124857" y="2564191"/>
                  <a:pt x="372533" y="2699658"/>
                  <a:pt x="0" y="2830286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AC4EFC1-DE7A-458A-91BA-AD6B2B72075F}"/>
              </a:ext>
            </a:extLst>
          </p:cNvPr>
          <p:cNvSpPr/>
          <p:nvPr/>
        </p:nvSpPr>
        <p:spPr>
          <a:xfrm>
            <a:off x="515548" y="1526352"/>
            <a:ext cx="2360990" cy="1331085"/>
          </a:xfrm>
          <a:custGeom>
            <a:avLst/>
            <a:gdLst>
              <a:gd name="connsiteX0" fmla="*/ 0 w 3541485"/>
              <a:gd name="connsiteY0" fmla="*/ 1362495 h 2847715"/>
              <a:gd name="connsiteX1" fmla="*/ 1349828 w 3541485"/>
              <a:gd name="connsiteY1" fmla="*/ 27181 h 2847715"/>
              <a:gd name="connsiteX2" fmla="*/ 2220685 w 3541485"/>
              <a:gd name="connsiteY2" fmla="*/ 2451066 h 2847715"/>
              <a:gd name="connsiteX3" fmla="*/ 3541485 w 3541485"/>
              <a:gd name="connsiteY3" fmla="*/ 2842952 h 2847715"/>
              <a:gd name="connsiteX0" fmla="*/ 0 w 3541485"/>
              <a:gd name="connsiteY0" fmla="*/ 1097776 h 2578759"/>
              <a:gd name="connsiteX1" fmla="*/ 1509485 w 3541485"/>
              <a:gd name="connsiteY1" fmla="*/ 38233 h 2578759"/>
              <a:gd name="connsiteX2" fmla="*/ 2220685 w 3541485"/>
              <a:gd name="connsiteY2" fmla="*/ 2186347 h 2578759"/>
              <a:gd name="connsiteX3" fmla="*/ 3541485 w 3541485"/>
              <a:gd name="connsiteY3" fmla="*/ 2578233 h 2578759"/>
              <a:gd name="connsiteX0" fmla="*/ 0 w 3570514"/>
              <a:gd name="connsiteY0" fmla="*/ 2061148 h 2540645"/>
              <a:gd name="connsiteX1" fmla="*/ 1538514 w 3570514"/>
              <a:gd name="connsiteY1" fmla="*/ 119 h 2540645"/>
              <a:gd name="connsiteX2" fmla="*/ 2249714 w 3570514"/>
              <a:gd name="connsiteY2" fmla="*/ 2148233 h 2540645"/>
              <a:gd name="connsiteX3" fmla="*/ 3570514 w 3570514"/>
              <a:gd name="connsiteY3" fmla="*/ 2540119 h 2540645"/>
              <a:gd name="connsiteX0" fmla="*/ 0 w 3570514"/>
              <a:gd name="connsiteY0" fmla="*/ 2069880 h 2548851"/>
              <a:gd name="connsiteX1" fmla="*/ 1538514 w 3570514"/>
              <a:gd name="connsiteY1" fmla="*/ 8851 h 2548851"/>
              <a:gd name="connsiteX2" fmla="*/ 2249714 w 3570514"/>
              <a:gd name="connsiteY2" fmla="*/ 1373193 h 2548851"/>
              <a:gd name="connsiteX3" fmla="*/ 3570514 w 3570514"/>
              <a:gd name="connsiteY3" fmla="*/ 2548851 h 2548851"/>
              <a:gd name="connsiteX0" fmla="*/ 0 w 3570514"/>
              <a:gd name="connsiteY0" fmla="*/ 2074003 h 2552974"/>
              <a:gd name="connsiteX1" fmla="*/ 1538514 w 3570514"/>
              <a:gd name="connsiteY1" fmla="*/ 12974 h 2552974"/>
              <a:gd name="connsiteX2" fmla="*/ 2191656 w 3570514"/>
              <a:gd name="connsiteY2" fmla="*/ 1261202 h 2552974"/>
              <a:gd name="connsiteX3" fmla="*/ 3570514 w 3570514"/>
              <a:gd name="connsiteY3" fmla="*/ 2552974 h 2552974"/>
              <a:gd name="connsiteX0" fmla="*/ 0 w 3555999"/>
              <a:gd name="connsiteY0" fmla="*/ 2073223 h 2131280"/>
              <a:gd name="connsiteX1" fmla="*/ 1538514 w 3555999"/>
              <a:gd name="connsiteY1" fmla="*/ 12194 h 2131280"/>
              <a:gd name="connsiteX2" fmla="*/ 2191656 w 3555999"/>
              <a:gd name="connsiteY2" fmla="*/ 1260422 h 2131280"/>
              <a:gd name="connsiteX3" fmla="*/ 3555999 w 3555999"/>
              <a:gd name="connsiteY3" fmla="*/ 2131280 h 2131280"/>
              <a:gd name="connsiteX0" fmla="*/ 0 w 3541485"/>
              <a:gd name="connsiteY0" fmla="*/ 2072853 h 2072853"/>
              <a:gd name="connsiteX1" fmla="*/ 1538514 w 3541485"/>
              <a:gd name="connsiteY1" fmla="*/ 11824 h 2072853"/>
              <a:gd name="connsiteX2" fmla="*/ 2191656 w 3541485"/>
              <a:gd name="connsiteY2" fmla="*/ 1260052 h 2072853"/>
              <a:gd name="connsiteX3" fmla="*/ 3541485 w 3541485"/>
              <a:gd name="connsiteY3" fmla="*/ 1913196 h 2072853"/>
              <a:gd name="connsiteX0" fmla="*/ 0 w 3541485"/>
              <a:gd name="connsiteY0" fmla="*/ 2064158 h 2064158"/>
              <a:gd name="connsiteX1" fmla="*/ 1335315 w 3541485"/>
              <a:gd name="connsiteY1" fmla="*/ 932044 h 2064158"/>
              <a:gd name="connsiteX2" fmla="*/ 1538514 w 3541485"/>
              <a:gd name="connsiteY2" fmla="*/ 3129 h 2064158"/>
              <a:gd name="connsiteX3" fmla="*/ 2191656 w 3541485"/>
              <a:gd name="connsiteY3" fmla="*/ 1251357 h 2064158"/>
              <a:gd name="connsiteX4" fmla="*/ 3541485 w 3541485"/>
              <a:gd name="connsiteY4" fmla="*/ 1904501 h 2064158"/>
              <a:gd name="connsiteX0" fmla="*/ 0 w 3541485"/>
              <a:gd name="connsiteY0" fmla="*/ 2067260 h 2067260"/>
              <a:gd name="connsiteX1" fmla="*/ 1335315 w 3541485"/>
              <a:gd name="connsiteY1" fmla="*/ 935146 h 2067260"/>
              <a:gd name="connsiteX2" fmla="*/ 1538514 w 3541485"/>
              <a:gd name="connsiteY2" fmla="*/ 6231 h 2067260"/>
              <a:gd name="connsiteX3" fmla="*/ 2191656 w 3541485"/>
              <a:gd name="connsiteY3" fmla="*/ 1399601 h 2067260"/>
              <a:gd name="connsiteX4" fmla="*/ 3541485 w 3541485"/>
              <a:gd name="connsiteY4" fmla="*/ 1907603 h 2067260"/>
              <a:gd name="connsiteX0" fmla="*/ 0 w 3541485"/>
              <a:gd name="connsiteY0" fmla="*/ 2064491 h 2064491"/>
              <a:gd name="connsiteX1" fmla="*/ 798287 w 3541485"/>
              <a:gd name="connsiteY1" fmla="*/ 1033977 h 2064491"/>
              <a:gd name="connsiteX2" fmla="*/ 1538514 w 3541485"/>
              <a:gd name="connsiteY2" fmla="*/ 3462 h 2064491"/>
              <a:gd name="connsiteX3" fmla="*/ 2191656 w 3541485"/>
              <a:gd name="connsiteY3" fmla="*/ 1396832 h 2064491"/>
              <a:gd name="connsiteX4" fmla="*/ 3541485 w 3541485"/>
              <a:gd name="connsiteY4" fmla="*/ 1904834 h 2064491"/>
              <a:gd name="connsiteX0" fmla="*/ 0 w 3541485"/>
              <a:gd name="connsiteY0" fmla="*/ 2064314 h 2064314"/>
              <a:gd name="connsiteX1" fmla="*/ 798287 w 3541485"/>
              <a:gd name="connsiteY1" fmla="*/ 1033800 h 2064314"/>
              <a:gd name="connsiteX2" fmla="*/ 1538514 w 3541485"/>
              <a:gd name="connsiteY2" fmla="*/ 3285 h 2064314"/>
              <a:gd name="connsiteX3" fmla="*/ 2191656 w 3541485"/>
              <a:gd name="connsiteY3" fmla="*/ 1396655 h 2064314"/>
              <a:gd name="connsiteX4" fmla="*/ 3541485 w 3541485"/>
              <a:gd name="connsiteY4" fmla="*/ 1904657 h 2064314"/>
              <a:gd name="connsiteX0" fmla="*/ 0 w 3541485"/>
              <a:gd name="connsiteY0" fmla="*/ 2064314 h 2064314"/>
              <a:gd name="connsiteX1" fmla="*/ 798287 w 3541485"/>
              <a:gd name="connsiteY1" fmla="*/ 1033800 h 2064314"/>
              <a:gd name="connsiteX2" fmla="*/ 1538514 w 3541485"/>
              <a:gd name="connsiteY2" fmla="*/ 3285 h 2064314"/>
              <a:gd name="connsiteX3" fmla="*/ 2191656 w 3541485"/>
              <a:gd name="connsiteY3" fmla="*/ 1396655 h 2064314"/>
              <a:gd name="connsiteX4" fmla="*/ 3541485 w 3541485"/>
              <a:gd name="connsiteY4" fmla="*/ 1904657 h 2064314"/>
              <a:gd name="connsiteX0" fmla="*/ 0 w 3541485"/>
              <a:gd name="connsiteY0" fmla="*/ 2061029 h 2061029"/>
              <a:gd name="connsiteX1" fmla="*/ 1538514 w 3541485"/>
              <a:gd name="connsiteY1" fmla="*/ 0 h 2061029"/>
              <a:gd name="connsiteX2" fmla="*/ 2191656 w 3541485"/>
              <a:gd name="connsiteY2" fmla="*/ 1393370 h 2061029"/>
              <a:gd name="connsiteX3" fmla="*/ 3541485 w 3541485"/>
              <a:gd name="connsiteY3" fmla="*/ 1901372 h 2061029"/>
              <a:gd name="connsiteX0" fmla="*/ 0 w 3541485"/>
              <a:gd name="connsiteY0" fmla="*/ 2064178 h 2064178"/>
              <a:gd name="connsiteX1" fmla="*/ 754744 w 3541485"/>
              <a:gd name="connsiteY1" fmla="*/ 1048177 h 2064178"/>
              <a:gd name="connsiteX2" fmla="*/ 1538514 w 3541485"/>
              <a:gd name="connsiteY2" fmla="*/ 3149 h 2064178"/>
              <a:gd name="connsiteX3" fmla="*/ 2191656 w 3541485"/>
              <a:gd name="connsiteY3" fmla="*/ 1396519 h 2064178"/>
              <a:gd name="connsiteX4" fmla="*/ 3541485 w 3541485"/>
              <a:gd name="connsiteY4" fmla="*/ 1904521 h 2064178"/>
              <a:gd name="connsiteX0" fmla="*/ 0 w 3541485"/>
              <a:gd name="connsiteY0" fmla="*/ 2064797 h 2064797"/>
              <a:gd name="connsiteX1" fmla="*/ 754744 w 3541485"/>
              <a:gd name="connsiteY1" fmla="*/ 1048796 h 2064797"/>
              <a:gd name="connsiteX2" fmla="*/ 1538514 w 3541485"/>
              <a:gd name="connsiteY2" fmla="*/ 3768 h 2064797"/>
              <a:gd name="connsiteX3" fmla="*/ 2119085 w 3541485"/>
              <a:gd name="connsiteY3" fmla="*/ 743996 h 2064797"/>
              <a:gd name="connsiteX4" fmla="*/ 3541485 w 3541485"/>
              <a:gd name="connsiteY4" fmla="*/ 1905140 h 206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485" h="2064797">
                <a:moveTo>
                  <a:pt x="0" y="2064797"/>
                </a:moveTo>
                <a:cubicBezTo>
                  <a:pt x="123372" y="1873692"/>
                  <a:pt x="498325" y="1392301"/>
                  <a:pt x="754744" y="1048796"/>
                </a:cubicBezTo>
                <a:cubicBezTo>
                  <a:pt x="1011163" y="705291"/>
                  <a:pt x="1311124" y="54568"/>
                  <a:pt x="1538514" y="3768"/>
                </a:cubicBezTo>
                <a:cubicBezTo>
                  <a:pt x="1765904" y="-47032"/>
                  <a:pt x="1785257" y="427101"/>
                  <a:pt x="2119085" y="743996"/>
                </a:cubicBezTo>
                <a:cubicBezTo>
                  <a:pt x="2452913" y="1060891"/>
                  <a:pt x="3035904" y="1905140"/>
                  <a:pt x="3541485" y="1905140"/>
                </a:cubicBezTo>
              </a:path>
            </a:pathLst>
          </a:cu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D4A53E-D2B1-43E6-9D5E-2125738BFC84}"/>
              </a:ext>
            </a:extLst>
          </p:cNvPr>
          <p:cNvSpPr txBox="1"/>
          <p:nvPr/>
        </p:nvSpPr>
        <p:spPr>
          <a:xfrm rot="5400000">
            <a:off x="6903525" y="2839102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FEAEF8-5CC0-4527-AD6B-CC00738A7C75}"/>
              </a:ext>
            </a:extLst>
          </p:cNvPr>
          <p:cNvSpPr txBox="1"/>
          <p:nvPr/>
        </p:nvSpPr>
        <p:spPr>
          <a:xfrm rot="5400000">
            <a:off x="3124325" y="285385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268E2B-E6DE-4B0D-A6F7-083686D0C774}"/>
              </a:ext>
            </a:extLst>
          </p:cNvPr>
          <p:cNvSpPr txBox="1"/>
          <p:nvPr/>
        </p:nvSpPr>
        <p:spPr>
          <a:xfrm rot="5400000">
            <a:off x="4582249" y="285385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EAD734-DB2B-4577-BC72-42B02EBC53FC}"/>
              </a:ext>
            </a:extLst>
          </p:cNvPr>
          <p:cNvSpPr txBox="1"/>
          <p:nvPr/>
        </p:nvSpPr>
        <p:spPr>
          <a:xfrm rot="5400000">
            <a:off x="3801635" y="285385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E5803E-E8ED-4803-96C8-D9A5532B076B}"/>
              </a:ext>
            </a:extLst>
          </p:cNvPr>
          <p:cNvSpPr txBox="1"/>
          <p:nvPr/>
        </p:nvSpPr>
        <p:spPr>
          <a:xfrm rot="5400000">
            <a:off x="6122911" y="2839102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pic>
        <p:nvPicPr>
          <p:cNvPr id="56" name="Picture 3">
            <a:extLst>
              <a:ext uri="{FF2B5EF4-FFF2-40B4-BE49-F238E27FC236}">
                <a16:creationId xmlns:a16="http://schemas.microsoft.com/office/drawing/2014/main" id="{CAAD97A7-6754-49CD-A1C9-99AD4BA33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60" y="1096960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D9F07D6A-62CC-416B-A9E5-1DFAE38F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15" y="107013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9" descr="money1-c">
            <a:extLst>
              <a:ext uri="{FF2B5EF4-FFF2-40B4-BE49-F238E27FC236}">
                <a16:creationId xmlns:a16="http://schemas.microsoft.com/office/drawing/2014/main" id="{F7EBBC35-F935-4A96-AFBD-15EE25624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89" y="1104997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>
            <a:extLst>
              <a:ext uri="{FF2B5EF4-FFF2-40B4-BE49-F238E27FC236}">
                <a16:creationId xmlns:a16="http://schemas.microsoft.com/office/drawing/2014/main" id="{4D617460-54F3-438D-BDFB-09B4D101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49" y="1094046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>
            <a:extLst>
              <a:ext uri="{FF2B5EF4-FFF2-40B4-BE49-F238E27FC236}">
                <a16:creationId xmlns:a16="http://schemas.microsoft.com/office/drawing/2014/main" id="{D9F31531-EA65-424D-9E1E-AB2A7DFB4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18" y="2006327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D7205FC4-2690-42F4-9121-17C08825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23" y="284358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BAC5BA3F-A7FE-403F-8818-413E1CD2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66" y="4342532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9" descr="money1-c">
            <a:extLst>
              <a:ext uri="{FF2B5EF4-FFF2-40B4-BE49-F238E27FC236}">
                <a16:creationId xmlns:a16="http://schemas.microsoft.com/office/drawing/2014/main" id="{C58A9E64-FC9E-4AE7-BD2F-1F96A289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19" y="3620027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2" descr="hvd1-c">
            <a:extLst>
              <a:ext uri="{FF2B5EF4-FFF2-40B4-BE49-F238E27FC236}">
                <a16:creationId xmlns:a16="http://schemas.microsoft.com/office/drawing/2014/main" id="{5A849034-936B-43EE-8133-1A5AAF46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73" y="2078699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>
            <a:extLst>
              <a:ext uri="{FF2B5EF4-FFF2-40B4-BE49-F238E27FC236}">
                <a16:creationId xmlns:a16="http://schemas.microsoft.com/office/drawing/2014/main" id="{990B471F-D72B-447F-A2DE-3ED2E247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45" y="284358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60842C23-7A6F-419E-AFA7-F3C330825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88" y="4342532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9" descr="money1-c">
            <a:extLst>
              <a:ext uri="{FF2B5EF4-FFF2-40B4-BE49-F238E27FC236}">
                <a16:creationId xmlns:a16="http://schemas.microsoft.com/office/drawing/2014/main" id="{58D9CA4E-8B85-4A8F-BEAB-43D8E527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41" y="3620027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1D21A577-E9A0-433F-9510-9E23F0919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69" y="2056249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9" descr="money1-c">
            <a:extLst>
              <a:ext uri="{FF2B5EF4-FFF2-40B4-BE49-F238E27FC236}">
                <a16:creationId xmlns:a16="http://schemas.microsoft.com/office/drawing/2014/main" id="{78794C4D-2803-4DF4-A89D-C9E99A18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44" y="2873848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2" descr="hvd1-c">
            <a:extLst>
              <a:ext uri="{FF2B5EF4-FFF2-40B4-BE49-F238E27FC236}">
                <a16:creationId xmlns:a16="http://schemas.microsoft.com/office/drawing/2014/main" id="{5A1839DA-C0CA-4358-82CA-C51B8573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69" y="3605219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2F11EB04-BDC3-45CD-8156-AF54212C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30" y="4333086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9" descr="money1-c">
            <a:extLst>
              <a:ext uri="{FF2B5EF4-FFF2-40B4-BE49-F238E27FC236}">
                <a16:creationId xmlns:a16="http://schemas.microsoft.com/office/drawing/2014/main" id="{4470025B-7795-450D-B94F-8B5366DF9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76" y="1105234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>
            <a:extLst>
              <a:ext uri="{FF2B5EF4-FFF2-40B4-BE49-F238E27FC236}">
                <a16:creationId xmlns:a16="http://schemas.microsoft.com/office/drawing/2014/main" id="{4C28E34E-D093-42F0-8B98-9FF17FDF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48" y="1006671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9" descr="money1-c">
            <a:extLst>
              <a:ext uri="{FF2B5EF4-FFF2-40B4-BE49-F238E27FC236}">
                <a16:creationId xmlns:a16="http://schemas.microsoft.com/office/drawing/2014/main" id="{378ED277-8122-4121-BDF9-EB009287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15" y="2091108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>
            <a:extLst>
              <a:ext uri="{FF2B5EF4-FFF2-40B4-BE49-F238E27FC236}">
                <a16:creationId xmlns:a16="http://schemas.microsoft.com/office/drawing/2014/main" id="{8EFA60EB-1E8A-44F6-9AB3-CF881BC4D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976" y="283898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">
            <a:extLst>
              <a:ext uri="{FF2B5EF4-FFF2-40B4-BE49-F238E27FC236}">
                <a16:creationId xmlns:a16="http://schemas.microsoft.com/office/drawing/2014/main" id="{64D6EB21-DC95-4A25-A2A7-C8BCD021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49" y="3566391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2" descr="hvd1-c">
            <a:extLst>
              <a:ext uri="{FF2B5EF4-FFF2-40B4-BE49-F238E27FC236}">
                <a16:creationId xmlns:a16="http://schemas.microsoft.com/office/drawing/2014/main" id="{68C99AD7-F689-48F5-8254-7A83CFCB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36" y="4531360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">
            <a:extLst>
              <a:ext uri="{FF2B5EF4-FFF2-40B4-BE49-F238E27FC236}">
                <a16:creationId xmlns:a16="http://schemas.microsoft.com/office/drawing/2014/main" id="{63F37792-0CF3-4A1D-B4C8-79556E0D1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61" y="2019752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9" descr="money1-c">
            <a:extLst>
              <a:ext uri="{FF2B5EF4-FFF2-40B4-BE49-F238E27FC236}">
                <a16:creationId xmlns:a16="http://schemas.microsoft.com/office/drawing/2014/main" id="{0492D280-2D28-4511-8051-9B63DAB7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26" y="2866947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">
            <a:extLst>
              <a:ext uri="{FF2B5EF4-FFF2-40B4-BE49-F238E27FC236}">
                <a16:creationId xmlns:a16="http://schemas.microsoft.com/office/drawing/2014/main" id="{7424B2C3-DB81-4F28-B72F-08315940B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08" y="3559149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2" descr="hvd1-c">
            <a:extLst>
              <a:ext uri="{FF2B5EF4-FFF2-40B4-BE49-F238E27FC236}">
                <a16:creationId xmlns:a16="http://schemas.microsoft.com/office/drawing/2014/main" id="{6B421C58-86BB-4351-8467-F4382019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75" y="4513156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>
            <a:extLst>
              <a:ext uri="{FF2B5EF4-FFF2-40B4-BE49-F238E27FC236}">
                <a16:creationId xmlns:a16="http://schemas.microsoft.com/office/drawing/2014/main" id="{6CC4F844-DE4D-41AB-AB9D-D1C20DE5D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76" y="2091771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>
            <a:extLst>
              <a:ext uri="{FF2B5EF4-FFF2-40B4-BE49-F238E27FC236}">
                <a16:creationId xmlns:a16="http://schemas.microsoft.com/office/drawing/2014/main" id="{95703F11-869B-4379-8795-8B912DD9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39" y="2780153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">
            <a:extLst>
              <a:ext uri="{FF2B5EF4-FFF2-40B4-BE49-F238E27FC236}">
                <a16:creationId xmlns:a16="http://schemas.microsoft.com/office/drawing/2014/main" id="{374661F0-3C5E-43DD-A9C0-E6076DF7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72" y="3560974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2" descr="hvd1-c">
            <a:extLst>
              <a:ext uri="{FF2B5EF4-FFF2-40B4-BE49-F238E27FC236}">
                <a16:creationId xmlns:a16="http://schemas.microsoft.com/office/drawing/2014/main" id="{B42FE88C-7355-4630-AC07-5B083310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75" y="4490353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E5FAA59-FE38-4400-B60D-16A398DB055E}"/>
              </a:ext>
            </a:extLst>
          </p:cNvPr>
          <p:cNvSpPr txBox="1"/>
          <p:nvPr/>
        </p:nvSpPr>
        <p:spPr>
          <a:xfrm rot="5400000">
            <a:off x="5395523" y="285385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</a:t>
            </a:r>
          </a:p>
        </p:txBody>
      </p:sp>
      <p:pic>
        <p:nvPicPr>
          <p:cNvPr id="93" name="Picture 2">
            <a:extLst>
              <a:ext uri="{FF2B5EF4-FFF2-40B4-BE49-F238E27FC236}">
                <a16:creationId xmlns:a16="http://schemas.microsoft.com/office/drawing/2014/main" id="{BA4974BB-BF04-4A23-A10A-003C770D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64" y="2078699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3">
            <a:extLst>
              <a:ext uri="{FF2B5EF4-FFF2-40B4-BE49-F238E27FC236}">
                <a16:creationId xmlns:a16="http://schemas.microsoft.com/office/drawing/2014/main" id="{CE353D22-A836-4EC4-981B-9BD20486B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918" y="2829320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2" descr="hvd1-c">
            <a:extLst>
              <a:ext uri="{FF2B5EF4-FFF2-40B4-BE49-F238E27FC236}">
                <a16:creationId xmlns:a16="http://schemas.microsoft.com/office/drawing/2014/main" id="{FA673C1E-F1BF-4F5E-9CD5-0C6A2700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89" y="360226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2">
            <a:extLst>
              <a:ext uri="{FF2B5EF4-FFF2-40B4-BE49-F238E27FC236}">
                <a16:creationId xmlns:a16="http://schemas.microsoft.com/office/drawing/2014/main" id="{3E531EA5-048E-451D-BBAB-37E8A4D9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86" y="4421173"/>
            <a:ext cx="330888" cy="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03DA32-0AAC-452C-A9E4-1BFEDB75B726}"/>
              </a:ext>
            </a:extLst>
          </p:cNvPr>
          <p:cNvSpPr/>
          <p:nvPr/>
        </p:nvSpPr>
        <p:spPr>
          <a:xfrm>
            <a:off x="5712206" y="1006671"/>
            <a:ext cx="523220" cy="41604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2D4D34-5B9C-4D4E-A6AF-54AF38B4C842}"/>
              </a:ext>
            </a:extLst>
          </p:cNvPr>
          <p:cNvSpPr txBox="1"/>
          <p:nvPr/>
        </p:nvSpPr>
        <p:spPr>
          <a:xfrm>
            <a:off x="167770" y="5022495"/>
            <a:ext cx="5544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Idea: </a:t>
            </a:r>
            <a:r>
              <a:rPr lang="pl-PL" dirty="0" err="1"/>
              <a:t>Parameterize</a:t>
            </a:r>
            <a:r>
              <a:rPr lang="pl-PL" dirty="0"/>
              <a:t> by </a:t>
            </a:r>
            <a:r>
              <a:rPr lang="pl-PL" dirty="0" err="1"/>
              <a:t>distance</a:t>
            </a:r>
            <a:r>
              <a:rPr lang="pl-PL" dirty="0"/>
              <a:t> from </a:t>
            </a:r>
            <a:r>
              <a:rPr lang="pl-PL" dirty="0" err="1"/>
              <a:t>being</a:t>
            </a:r>
            <a:r>
              <a:rPr lang="pl-PL" dirty="0"/>
              <a:t> single-</a:t>
            </a:r>
            <a:r>
              <a:rPr lang="pl-PL" dirty="0" err="1"/>
              <a:t>peaked</a:t>
            </a:r>
            <a:r>
              <a:rPr lang="pl-PL" dirty="0"/>
              <a:t>?</a:t>
            </a:r>
          </a:p>
        </p:txBody>
      </p:sp>
      <p:sp>
        <p:nvSpPr>
          <p:cNvPr id="71" name="Prostokąt zaokrąglony 3">
            <a:extLst>
              <a:ext uri="{FF2B5EF4-FFF2-40B4-BE49-F238E27FC236}">
                <a16:creationId xmlns:a16="http://schemas.microsoft.com/office/drawing/2014/main" id="{92E3A1CB-9474-462C-83AE-A79D9DE7BD2D}"/>
              </a:ext>
            </a:extLst>
          </p:cNvPr>
          <p:cNvSpPr/>
          <p:nvPr/>
        </p:nvSpPr>
        <p:spPr>
          <a:xfrm>
            <a:off x="167372" y="5443296"/>
            <a:ext cx="8881093" cy="1287653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D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D. </a:t>
            </a:r>
            <a:r>
              <a:rPr lang="en-US" sz="1400" dirty="0" err="1">
                <a:solidFill>
                  <a:schemeClr val="tx1"/>
                </a:solidFill>
              </a:rPr>
              <a:t>Cornaz</a:t>
            </a:r>
            <a:r>
              <a:rPr lang="en-US" sz="1400" dirty="0">
                <a:solidFill>
                  <a:schemeClr val="tx1"/>
                </a:solidFill>
              </a:rPr>
              <a:t>, L. </a:t>
            </a:r>
            <a:r>
              <a:rPr lang="en-US" sz="1400" dirty="0" err="1">
                <a:solidFill>
                  <a:schemeClr val="tx1"/>
                </a:solidFill>
              </a:rPr>
              <a:t>Galand</a:t>
            </a:r>
            <a:r>
              <a:rPr lang="en-US" sz="1400" dirty="0">
                <a:solidFill>
                  <a:schemeClr val="tx1"/>
                </a:solidFill>
              </a:rPr>
              <a:t>, O. </a:t>
            </a:r>
            <a:r>
              <a:rPr lang="en-US" sz="1400" dirty="0" err="1">
                <a:solidFill>
                  <a:schemeClr val="tx1"/>
                </a:solidFill>
              </a:rPr>
              <a:t>Spanjaard</a:t>
            </a:r>
            <a:r>
              <a:rPr lang="en-US" sz="1400" dirty="0">
                <a:solidFill>
                  <a:schemeClr val="tx1"/>
                </a:solidFill>
              </a:rPr>
              <a:t>, </a:t>
            </a:r>
            <a:r>
              <a:rPr lang="en-US" sz="1400" dirty="0" err="1">
                <a:solidFill>
                  <a:schemeClr val="tx1"/>
                </a:solidFill>
              </a:rPr>
              <a:t>Kemeny</a:t>
            </a:r>
            <a:r>
              <a:rPr lang="en-US" sz="1400" dirty="0">
                <a:solidFill>
                  <a:schemeClr val="tx1"/>
                </a:solidFill>
              </a:rPr>
              <a:t> Elections with</a:t>
            </a:r>
            <a:r>
              <a:rPr lang="pl-PL" sz="11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Bounded Single-Peaked or Single</a:t>
            </a:r>
            <a:r>
              <a:rPr lang="pl-PL" sz="1400" dirty="0">
                <a:solidFill>
                  <a:schemeClr val="tx1"/>
                </a:solidFill>
              </a:rPr>
              <a:t>-</a:t>
            </a:r>
            <a:r>
              <a:rPr lang="en-US" sz="1400" dirty="0">
                <a:solidFill>
                  <a:schemeClr val="tx1"/>
                </a:solidFill>
              </a:rPr>
              <a:t>Crossing Width, IJCAI-2013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D. </a:t>
            </a:r>
            <a:r>
              <a:rPr lang="en-US" sz="1400" dirty="0" err="1">
                <a:solidFill>
                  <a:schemeClr val="tx1"/>
                </a:solidFill>
              </a:rPr>
              <a:t>Cornaz</a:t>
            </a:r>
            <a:r>
              <a:rPr lang="en-US" sz="1400" dirty="0">
                <a:solidFill>
                  <a:schemeClr val="tx1"/>
                </a:solidFill>
              </a:rPr>
              <a:t>, L. </a:t>
            </a:r>
            <a:r>
              <a:rPr lang="en-US" sz="1400" dirty="0" err="1">
                <a:solidFill>
                  <a:schemeClr val="tx1"/>
                </a:solidFill>
              </a:rPr>
              <a:t>Galand</a:t>
            </a:r>
            <a:r>
              <a:rPr lang="en-US" sz="1400" dirty="0">
                <a:solidFill>
                  <a:schemeClr val="tx1"/>
                </a:solidFill>
              </a:rPr>
              <a:t>, O. </a:t>
            </a:r>
            <a:r>
              <a:rPr lang="en-US" sz="1400" dirty="0" err="1">
                <a:solidFill>
                  <a:schemeClr val="tx1"/>
                </a:solidFill>
              </a:rPr>
              <a:t>Spanjaard</a:t>
            </a:r>
            <a:r>
              <a:rPr lang="en-US" sz="1400" dirty="0">
                <a:solidFill>
                  <a:schemeClr val="tx1"/>
                </a:solidFill>
              </a:rPr>
              <a:t>, Bounded Single-Peaked</a:t>
            </a:r>
            <a:r>
              <a:rPr lang="pl-PL" sz="11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Width and Proportional Representation, ECAI-2012</a:t>
            </a:r>
            <a:endParaRPr lang="pl-PL" sz="1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P. Faliszewski, E. </a:t>
            </a:r>
            <a:r>
              <a:rPr lang="pl-PL" sz="1400" dirty="0" err="1">
                <a:solidFill>
                  <a:schemeClr val="tx1"/>
                </a:solidFill>
              </a:rPr>
              <a:t>Hemaspaandra</a:t>
            </a:r>
            <a:r>
              <a:rPr lang="pl-PL" sz="1400" dirty="0">
                <a:solidFill>
                  <a:schemeClr val="tx1"/>
                </a:solidFill>
              </a:rPr>
              <a:t>, L. </a:t>
            </a:r>
            <a:r>
              <a:rPr lang="pl-PL" sz="1400" dirty="0" err="1">
                <a:solidFill>
                  <a:schemeClr val="tx1"/>
                </a:solidFill>
              </a:rPr>
              <a:t>Hemaspaandra</a:t>
            </a:r>
            <a:r>
              <a:rPr lang="pl-PL" sz="1400" dirty="0">
                <a:solidFill>
                  <a:schemeClr val="tx1"/>
                </a:solidFill>
              </a:rPr>
              <a:t>, The </a:t>
            </a:r>
            <a:r>
              <a:rPr lang="pl-PL" sz="1400" dirty="0" err="1">
                <a:solidFill>
                  <a:schemeClr val="tx1"/>
                </a:solidFill>
              </a:rPr>
              <a:t>complexity</a:t>
            </a:r>
            <a:r>
              <a:rPr lang="pl-PL" sz="1400" dirty="0">
                <a:solidFill>
                  <a:schemeClr val="tx1"/>
                </a:solidFill>
              </a:rPr>
              <a:t> of </a:t>
            </a:r>
            <a:r>
              <a:rPr lang="pl-PL" sz="1400" dirty="0" err="1">
                <a:solidFill>
                  <a:schemeClr val="tx1"/>
                </a:solidFill>
              </a:rPr>
              <a:t>manipulative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attacks</a:t>
            </a:r>
            <a:r>
              <a:rPr lang="pl-PL" sz="1400" dirty="0">
                <a:solidFill>
                  <a:schemeClr val="tx1"/>
                </a:solidFill>
              </a:rPr>
              <a:t> in </a:t>
            </a:r>
            <a:r>
              <a:rPr lang="pl-PL" sz="1400" dirty="0" err="1">
                <a:solidFill>
                  <a:schemeClr val="tx1"/>
                </a:solidFill>
              </a:rPr>
              <a:t>nearly</a:t>
            </a:r>
            <a:r>
              <a:rPr lang="pl-PL" sz="1400" dirty="0">
                <a:solidFill>
                  <a:schemeClr val="tx1"/>
                </a:solidFill>
              </a:rPr>
              <a:t> single-</a:t>
            </a:r>
            <a:r>
              <a:rPr lang="pl-PL" sz="1400" dirty="0" err="1">
                <a:solidFill>
                  <a:schemeClr val="tx1"/>
                </a:solidFill>
              </a:rPr>
              <a:t>peaked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electorates</a:t>
            </a:r>
            <a:r>
              <a:rPr lang="pl-PL" sz="1400" dirty="0">
                <a:solidFill>
                  <a:schemeClr val="tx1"/>
                </a:solidFill>
              </a:rPr>
              <a:t>. </a:t>
            </a:r>
            <a:r>
              <a:rPr lang="pl-PL" sz="1400" dirty="0" err="1">
                <a:solidFill>
                  <a:schemeClr val="tx1"/>
                </a:solidFill>
              </a:rPr>
              <a:t>Artificial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Intelligence</a:t>
            </a:r>
            <a:r>
              <a:rPr lang="pl-PL" sz="1400" dirty="0">
                <a:solidFill>
                  <a:schemeClr val="tx1"/>
                </a:solidFill>
              </a:rPr>
              <a:t>, 2014</a:t>
            </a:r>
          </a:p>
          <a:p>
            <a:r>
              <a:rPr lang="en-US" sz="1400" dirty="0">
                <a:solidFill>
                  <a:schemeClr val="tx1"/>
                </a:solidFill>
              </a:rPr>
              <a:t>G</a:t>
            </a:r>
            <a:r>
              <a:rPr lang="pl-PL" sz="1400" dirty="0">
                <a:solidFill>
                  <a:schemeClr val="tx1"/>
                </a:solidFill>
              </a:rPr>
              <a:t>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Erdélyi</a:t>
            </a:r>
            <a:r>
              <a:rPr lang="en-US" sz="1400" dirty="0">
                <a:solidFill>
                  <a:schemeClr val="tx1"/>
                </a:solidFill>
              </a:rPr>
              <a:t>, M</a:t>
            </a:r>
            <a:r>
              <a:rPr lang="pl-PL" sz="1400" dirty="0">
                <a:solidFill>
                  <a:schemeClr val="tx1"/>
                </a:solidFill>
              </a:rPr>
              <a:t>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Lackner</a:t>
            </a:r>
            <a:r>
              <a:rPr lang="en-US" sz="1400" dirty="0">
                <a:solidFill>
                  <a:schemeClr val="tx1"/>
                </a:solidFill>
              </a:rPr>
              <a:t>, A</a:t>
            </a:r>
            <a:r>
              <a:rPr lang="pl-PL" sz="1400" dirty="0">
                <a:solidFill>
                  <a:schemeClr val="tx1"/>
                </a:solidFill>
              </a:rPr>
              <a:t>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Pfandler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Computational Aspects of Nearly Single-Peaked Electorates</a:t>
            </a:r>
            <a:r>
              <a:rPr lang="pl-PL" sz="1400" dirty="0">
                <a:solidFill>
                  <a:schemeClr val="tx1"/>
                </a:solidFill>
              </a:rPr>
              <a:t>, JAIR 2017</a:t>
            </a:r>
          </a:p>
        </p:txBody>
      </p:sp>
    </p:spTree>
    <p:extLst>
      <p:ext uri="{BB962C8B-B14F-4D97-AF65-F5344CB8AC3E}">
        <p14:creationId xmlns:p14="http://schemas.microsoft.com/office/powerpoint/2010/main" val="20640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Shape 173"/>
          <p:cNvGraphicFramePr/>
          <p:nvPr>
            <p:extLst>
              <p:ext uri="{D42A27DB-BD31-4B8C-83A1-F6EECF244321}">
                <p14:modId xmlns:p14="http://schemas.microsoft.com/office/powerpoint/2010/main" val="2118738237"/>
              </p:ext>
            </p:extLst>
          </p:nvPr>
        </p:nvGraphicFramePr>
        <p:xfrm>
          <a:off x="251520" y="1340768"/>
          <a:ext cx="8658600" cy="45716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9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-PL" sz="1400" b="1" dirty="0" err="1"/>
                        <a:t>Official</a:t>
                      </a:r>
                      <a:endParaRPr lang="pl" sz="1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b="1" dirty="0"/>
                        <a:t>Borda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b="1" dirty="0"/>
                        <a:t>Plurality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2-appr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3-appr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4-appr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b="1" dirty="0"/>
                        <a:t>Copeland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Maximin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STV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 dirty="0">
                          <a:solidFill>
                            <a:schemeClr val="dk1"/>
                          </a:solidFill>
                        </a:rPr>
                        <a:t>Lewis Hamilton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Felipe Massa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Kimi Räikkonen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Robert Kubica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2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Fernando Alonso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Nick Heidfeld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500" dirty="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Heikki Kovalainen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Sebastian Vettel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17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Jarno Trulli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500" dirty="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Timo Glock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500" dirty="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Shape 164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70121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 dirty="0"/>
              <a:t>Formu</a:t>
            </a:r>
            <a:r>
              <a:rPr lang="pl-PL" dirty="0"/>
              <a:t>l</a:t>
            </a:r>
            <a:r>
              <a:rPr lang="pl" dirty="0"/>
              <a:t>a 1: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Voting</a:t>
            </a:r>
            <a:r>
              <a:rPr lang="pl-PL" dirty="0"/>
              <a:t> </a:t>
            </a:r>
            <a:r>
              <a:rPr lang="pl-PL" dirty="0" err="1"/>
              <a:t>Rules</a:t>
            </a:r>
            <a:endParaRPr lang="pl" dirty="0"/>
          </a:p>
        </p:txBody>
      </p:sp>
      <p:sp>
        <p:nvSpPr>
          <p:cNvPr id="3" name="Prostokąt 2"/>
          <p:cNvSpPr/>
          <p:nvPr/>
        </p:nvSpPr>
        <p:spPr>
          <a:xfrm>
            <a:off x="6516216" y="1124744"/>
            <a:ext cx="2448272" cy="573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4315486" y="980728"/>
            <a:ext cx="4721010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491880" y="1196752"/>
            <a:ext cx="5472608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771800" y="1124744"/>
            <a:ext cx="6264696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3950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635D741-3A07-48EE-9E66-23ACEC8B464F}"/>
              </a:ext>
            </a:extLst>
          </p:cNvPr>
          <p:cNvSpPr txBox="1"/>
          <p:nvPr/>
        </p:nvSpPr>
        <p:spPr>
          <a:xfrm rot="5400000">
            <a:off x="1455192" y="3552752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894C0-33BB-4A4B-AD72-5DEDFF8D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76" y="438246"/>
            <a:ext cx="3590979" cy="696687"/>
          </a:xfrm>
        </p:spPr>
        <p:txBody>
          <a:bodyPr>
            <a:noAutofit/>
          </a:bodyPr>
          <a:lstStyle/>
          <a:p>
            <a:pPr algn="l"/>
            <a:r>
              <a:rPr lang="pl-PL" sz="3200" dirty="0"/>
              <a:t>Single-</a:t>
            </a:r>
            <a:r>
              <a:rPr lang="pl-PL" sz="3200" dirty="0" err="1"/>
              <a:t>Peaked</a:t>
            </a:r>
            <a:r>
              <a:rPr lang="pl-PL" sz="3200" dirty="0"/>
              <a:t> </a:t>
            </a:r>
            <a:r>
              <a:rPr lang="pl-PL" sz="3200" dirty="0" err="1"/>
              <a:t>Width</a:t>
            </a:r>
            <a:endParaRPr lang="pl-PL" sz="3200" dirty="0"/>
          </a:p>
        </p:txBody>
      </p:sp>
      <p:sp>
        <p:nvSpPr>
          <p:cNvPr id="3" name="pole tekstowe 20">
            <a:extLst>
              <a:ext uri="{FF2B5EF4-FFF2-40B4-BE49-F238E27FC236}">
                <a16:creationId xmlns:a16="http://schemas.microsoft.com/office/drawing/2014/main" id="{1C5B5CA8-B89C-4EB0-B21F-4B0194466028}"/>
              </a:ext>
            </a:extLst>
          </p:cNvPr>
          <p:cNvSpPr txBox="1"/>
          <p:nvPr/>
        </p:nvSpPr>
        <p:spPr>
          <a:xfrm>
            <a:off x="389388" y="4767996"/>
            <a:ext cx="712766" cy="23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left</a:t>
            </a:r>
            <a:endParaRPr lang="pl-PL" dirty="0"/>
          </a:p>
        </p:txBody>
      </p:sp>
      <p:sp>
        <p:nvSpPr>
          <p:cNvPr id="4" name="pole tekstowe 21">
            <a:extLst>
              <a:ext uri="{FF2B5EF4-FFF2-40B4-BE49-F238E27FC236}">
                <a16:creationId xmlns:a16="http://schemas.microsoft.com/office/drawing/2014/main" id="{5D9A3B1E-AABB-40B7-8414-4A062512E938}"/>
              </a:ext>
            </a:extLst>
          </p:cNvPr>
          <p:cNvSpPr txBox="1"/>
          <p:nvPr/>
        </p:nvSpPr>
        <p:spPr>
          <a:xfrm>
            <a:off x="2347676" y="4767996"/>
            <a:ext cx="71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right</a:t>
            </a:r>
            <a:endParaRPr lang="pl-PL" dirty="0"/>
          </a:p>
        </p:txBody>
      </p:sp>
      <p:pic>
        <p:nvPicPr>
          <p:cNvPr id="5" name="Picture 12" descr="hvd1-c">
            <a:extLst>
              <a:ext uri="{FF2B5EF4-FFF2-40B4-BE49-F238E27FC236}">
                <a16:creationId xmlns:a16="http://schemas.microsoft.com/office/drawing/2014/main" id="{C6064D08-40F6-4526-AD91-D184E79D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1" y="3422430"/>
            <a:ext cx="141388" cy="27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money1-c">
            <a:extLst>
              <a:ext uri="{FF2B5EF4-FFF2-40B4-BE49-F238E27FC236}">
                <a16:creationId xmlns:a16="http://schemas.microsoft.com/office/drawing/2014/main" id="{27E1572B-6A23-43B4-A2AF-1974A85A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54" y="3395389"/>
            <a:ext cx="142769" cy="2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589E7AE-DE06-4AB8-8397-CCFC6CB7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96" y="3380659"/>
            <a:ext cx="186801" cy="33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D946043-4D58-4E28-B29B-8FB4E481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95" y="3296275"/>
            <a:ext cx="249439" cy="4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A769B19-E828-437C-8DC0-EE8D5FFA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3" y="3381439"/>
            <a:ext cx="189523" cy="35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A8830E-F2C0-42C8-81B9-AB9A07A089C4}"/>
              </a:ext>
            </a:extLst>
          </p:cNvPr>
          <p:cNvCxnSpPr/>
          <p:nvPr/>
        </p:nvCxnSpPr>
        <p:spPr>
          <a:xfrm>
            <a:off x="292996" y="3222349"/>
            <a:ext cx="264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15A00F-9BF6-4EE3-A640-BA90038CEBE7}"/>
              </a:ext>
            </a:extLst>
          </p:cNvPr>
          <p:cNvCxnSpPr>
            <a:cxnSpLocks/>
          </p:cNvCxnSpPr>
          <p:nvPr/>
        </p:nvCxnSpPr>
        <p:spPr>
          <a:xfrm flipV="1">
            <a:off x="292996" y="1210652"/>
            <a:ext cx="0" cy="2011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25D212A-DDBB-4433-915F-E49B488D2BDC}"/>
              </a:ext>
            </a:extLst>
          </p:cNvPr>
          <p:cNvSpPr/>
          <p:nvPr/>
        </p:nvSpPr>
        <p:spPr>
          <a:xfrm>
            <a:off x="389758" y="1463284"/>
            <a:ext cx="2360991" cy="1637428"/>
          </a:xfrm>
          <a:custGeom>
            <a:avLst/>
            <a:gdLst>
              <a:gd name="connsiteX0" fmla="*/ 0 w 3541486"/>
              <a:gd name="connsiteY0" fmla="*/ 0 h 2540000"/>
              <a:gd name="connsiteX1" fmla="*/ 957943 w 3541486"/>
              <a:gd name="connsiteY1" fmla="*/ 377371 h 2540000"/>
              <a:gd name="connsiteX2" fmla="*/ 1915886 w 3541486"/>
              <a:gd name="connsiteY2" fmla="*/ 1756229 h 2540000"/>
              <a:gd name="connsiteX3" fmla="*/ 3541486 w 3541486"/>
              <a:gd name="connsiteY3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486" h="2540000">
                <a:moveTo>
                  <a:pt x="0" y="0"/>
                </a:moveTo>
                <a:cubicBezTo>
                  <a:pt x="319314" y="42333"/>
                  <a:pt x="638629" y="84666"/>
                  <a:pt x="957943" y="377371"/>
                </a:cubicBezTo>
                <a:cubicBezTo>
                  <a:pt x="1277257" y="670076"/>
                  <a:pt x="1485296" y="1395791"/>
                  <a:pt x="1915886" y="1756229"/>
                </a:cubicBezTo>
                <a:cubicBezTo>
                  <a:pt x="2346476" y="2116667"/>
                  <a:pt x="3125410" y="2411791"/>
                  <a:pt x="3541486" y="25400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BB6A482-E355-41B0-91E2-5413692EED22}"/>
              </a:ext>
            </a:extLst>
          </p:cNvPr>
          <p:cNvSpPr/>
          <p:nvPr/>
        </p:nvSpPr>
        <p:spPr>
          <a:xfrm>
            <a:off x="438139" y="1369716"/>
            <a:ext cx="2322285" cy="1824562"/>
          </a:xfrm>
          <a:custGeom>
            <a:avLst/>
            <a:gdLst>
              <a:gd name="connsiteX0" fmla="*/ 3483428 w 3483428"/>
              <a:gd name="connsiteY0" fmla="*/ 0 h 2830286"/>
              <a:gd name="connsiteX1" fmla="*/ 2917371 w 3483428"/>
              <a:gd name="connsiteY1" fmla="*/ 1378857 h 2830286"/>
              <a:gd name="connsiteX2" fmla="*/ 1611085 w 3483428"/>
              <a:gd name="connsiteY2" fmla="*/ 2322286 h 2830286"/>
              <a:gd name="connsiteX3" fmla="*/ 0 w 3483428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28" h="2830286">
                <a:moveTo>
                  <a:pt x="3483428" y="0"/>
                </a:moveTo>
                <a:cubicBezTo>
                  <a:pt x="3356428" y="495904"/>
                  <a:pt x="3229428" y="991809"/>
                  <a:pt x="2917371" y="1378857"/>
                </a:cubicBezTo>
                <a:cubicBezTo>
                  <a:pt x="2605314" y="1765905"/>
                  <a:pt x="2097313" y="2080381"/>
                  <a:pt x="1611085" y="2322286"/>
                </a:cubicBezTo>
                <a:cubicBezTo>
                  <a:pt x="1124857" y="2564191"/>
                  <a:pt x="372533" y="2699658"/>
                  <a:pt x="0" y="2830286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AC4EFC1-DE7A-458A-91BA-AD6B2B72075F}"/>
              </a:ext>
            </a:extLst>
          </p:cNvPr>
          <p:cNvSpPr/>
          <p:nvPr/>
        </p:nvSpPr>
        <p:spPr>
          <a:xfrm>
            <a:off x="515548" y="1526352"/>
            <a:ext cx="2360990" cy="1331085"/>
          </a:xfrm>
          <a:custGeom>
            <a:avLst/>
            <a:gdLst>
              <a:gd name="connsiteX0" fmla="*/ 0 w 3541485"/>
              <a:gd name="connsiteY0" fmla="*/ 1362495 h 2847715"/>
              <a:gd name="connsiteX1" fmla="*/ 1349828 w 3541485"/>
              <a:gd name="connsiteY1" fmla="*/ 27181 h 2847715"/>
              <a:gd name="connsiteX2" fmla="*/ 2220685 w 3541485"/>
              <a:gd name="connsiteY2" fmla="*/ 2451066 h 2847715"/>
              <a:gd name="connsiteX3" fmla="*/ 3541485 w 3541485"/>
              <a:gd name="connsiteY3" fmla="*/ 2842952 h 2847715"/>
              <a:gd name="connsiteX0" fmla="*/ 0 w 3541485"/>
              <a:gd name="connsiteY0" fmla="*/ 1097776 h 2578759"/>
              <a:gd name="connsiteX1" fmla="*/ 1509485 w 3541485"/>
              <a:gd name="connsiteY1" fmla="*/ 38233 h 2578759"/>
              <a:gd name="connsiteX2" fmla="*/ 2220685 w 3541485"/>
              <a:gd name="connsiteY2" fmla="*/ 2186347 h 2578759"/>
              <a:gd name="connsiteX3" fmla="*/ 3541485 w 3541485"/>
              <a:gd name="connsiteY3" fmla="*/ 2578233 h 2578759"/>
              <a:gd name="connsiteX0" fmla="*/ 0 w 3570514"/>
              <a:gd name="connsiteY0" fmla="*/ 2061148 h 2540645"/>
              <a:gd name="connsiteX1" fmla="*/ 1538514 w 3570514"/>
              <a:gd name="connsiteY1" fmla="*/ 119 h 2540645"/>
              <a:gd name="connsiteX2" fmla="*/ 2249714 w 3570514"/>
              <a:gd name="connsiteY2" fmla="*/ 2148233 h 2540645"/>
              <a:gd name="connsiteX3" fmla="*/ 3570514 w 3570514"/>
              <a:gd name="connsiteY3" fmla="*/ 2540119 h 2540645"/>
              <a:gd name="connsiteX0" fmla="*/ 0 w 3570514"/>
              <a:gd name="connsiteY0" fmla="*/ 2069880 h 2548851"/>
              <a:gd name="connsiteX1" fmla="*/ 1538514 w 3570514"/>
              <a:gd name="connsiteY1" fmla="*/ 8851 h 2548851"/>
              <a:gd name="connsiteX2" fmla="*/ 2249714 w 3570514"/>
              <a:gd name="connsiteY2" fmla="*/ 1373193 h 2548851"/>
              <a:gd name="connsiteX3" fmla="*/ 3570514 w 3570514"/>
              <a:gd name="connsiteY3" fmla="*/ 2548851 h 2548851"/>
              <a:gd name="connsiteX0" fmla="*/ 0 w 3570514"/>
              <a:gd name="connsiteY0" fmla="*/ 2074003 h 2552974"/>
              <a:gd name="connsiteX1" fmla="*/ 1538514 w 3570514"/>
              <a:gd name="connsiteY1" fmla="*/ 12974 h 2552974"/>
              <a:gd name="connsiteX2" fmla="*/ 2191656 w 3570514"/>
              <a:gd name="connsiteY2" fmla="*/ 1261202 h 2552974"/>
              <a:gd name="connsiteX3" fmla="*/ 3570514 w 3570514"/>
              <a:gd name="connsiteY3" fmla="*/ 2552974 h 2552974"/>
              <a:gd name="connsiteX0" fmla="*/ 0 w 3555999"/>
              <a:gd name="connsiteY0" fmla="*/ 2073223 h 2131280"/>
              <a:gd name="connsiteX1" fmla="*/ 1538514 w 3555999"/>
              <a:gd name="connsiteY1" fmla="*/ 12194 h 2131280"/>
              <a:gd name="connsiteX2" fmla="*/ 2191656 w 3555999"/>
              <a:gd name="connsiteY2" fmla="*/ 1260422 h 2131280"/>
              <a:gd name="connsiteX3" fmla="*/ 3555999 w 3555999"/>
              <a:gd name="connsiteY3" fmla="*/ 2131280 h 2131280"/>
              <a:gd name="connsiteX0" fmla="*/ 0 w 3541485"/>
              <a:gd name="connsiteY0" fmla="*/ 2072853 h 2072853"/>
              <a:gd name="connsiteX1" fmla="*/ 1538514 w 3541485"/>
              <a:gd name="connsiteY1" fmla="*/ 11824 h 2072853"/>
              <a:gd name="connsiteX2" fmla="*/ 2191656 w 3541485"/>
              <a:gd name="connsiteY2" fmla="*/ 1260052 h 2072853"/>
              <a:gd name="connsiteX3" fmla="*/ 3541485 w 3541485"/>
              <a:gd name="connsiteY3" fmla="*/ 1913196 h 2072853"/>
              <a:gd name="connsiteX0" fmla="*/ 0 w 3541485"/>
              <a:gd name="connsiteY0" fmla="*/ 2064158 h 2064158"/>
              <a:gd name="connsiteX1" fmla="*/ 1335315 w 3541485"/>
              <a:gd name="connsiteY1" fmla="*/ 932044 h 2064158"/>
              <a:gd name="connsiteX2" fmla="*/ 1538514 w 3541485"/>
              <a:gd name="connsiteY2" fmla="*/ 3129 h 2064158"/>
              <a:gd name="connsiteX3" fmla="*/ 2191656 w 3541485"/>
              <a:gd name="connsiteY3" fmla="*/ 1251357 h 2064158"/>
              <a:gd name="connsiteX4" fmla="*/ 3541485 w 3541485"/>
              <a:gd name="connsiteY4" fmla="*/ 1904501 h 2064158"/>
              <a:gd name="connsiteX0" fmla="*/ 0 w 3541485"/>
              <a:gd name="connsiteY0" fmla="*/ 2067260 h 2067260"/>
              <a:gd name="connsiteX1" fmla="*/ 1335315 w 3541485"/>
              <a:gd name="connsiteY1" fmla="*/ 935146 h 2067260"/>
              <a:gd name="connsiteX2" fmla="*/ 1538514 w 3541485"/>
              <a:gd name="connsiteY2" fmla="*/ 6231 h 2067260"/>
              <a:gd name="connsiteX3" fmla="*/ 2191656 w 3541485"/>
              <a:gd name="connsiteY3" fmla="*/ 1399601 h 2067260"/>
              <a:gd name="connsiteX4" fmla="*/ 3541485 w 3541485"/>
              <a:gd name="connsiteY4" fmla="*/ 1907603 h 2067260"/>
              <a:gd name="connsiteX0" fmla="*/ 0 w 3541485"/>
              <a:gd name="connsiteY0" fmla="*/ 2064491 h 2064491"/>
              <a:gd name="connsiteX1" fmla="*/ 798287 w 3541485"/>
              <a:gd name="connsiteY1" fmla="*/ 1033977 h 2064491"/>
              <a:gd name="connsiteX2" fmla="*/ 1538514 w 3541485"/>
              <a:gd name="connsiteY2" fmla="*/ 3462 h 2064491"/>
              <a:gd name="connsiteX3" fmla="*/ 2191656 w 3541485"/>
              <a:gd name="connsiteY3" fmla="*/ 1396832 h 2064491"/>
              <a:gd name="connsiteX4" fmla="*/ 3541485 w 3541485"/>
              <a:gd name="connsiteY4" fmla="*/ 1904834 h 2064491"/>
              <a:gd name="connsiteX0" fmla="*/ 0 w 3541485"/>
              <a:gd name="connsiteY0" fmla="*/ 2064314 h 2064314"/>
              <a:gd name="connsiteX1" fmla="*/ 798287 w 3541485"/>
              <a:gd name="connsiteY1" fmla="*/ 1033800 h 2064314"/>
              <a:gd name="connsiteX2" fmla="*/ 1538514 w 3541485"/>
              <a:gd name="connsiteY2" fmla="*/ 3285 h 2064314"/>
              <a:gd name="connsiteX3" fmla="*/ 2191656 w 3541485"/>
              <a:gd name="connsiteY3" fmla="*/ 1396655 h 2064314"/>
              <a:gd name="connsiteX4" fmla="*/ 3541485 w 3541485"/>
              <a:gd name="connsiteY4" fmla="*/ 1904657 h 2064314"/>
              <a:gd name="connsiteX0" fmla="*/ 0 w 3541485"/>
              <a:gd name="connsiteY0" fmla="*/ 2064314 h 2064314"/>
              <a:gd name="connsiteX1" fmla="*/ 798287 w 3541485"/>
              <a:gd name="connsiteY1" fmla="*/ 1033800 h 2064314"/>
              <a:gd name="connsiteX2" fmla="*/ 1538514 w 3541485"/>
              <a:gd name="connsiteY2" fmla="*/ 3285 h 2064314"/>
              <a:gd name="connsiteX3" fmla="*/ 2191656 w 3541485"/>
              <a:gd name="connsiteY3" fmla="*/ 1396655 h 2064314"/>
              <a:gd name="connsiteX4" fmla="*/ 3541485 w 3541485"/>
              <a:gd name="connsiteY4" fmla="*/ 1904657 h 2064314"/>
              <a:gd name="connsiteX0" fmla="*/ 0 w 3541485"/>
              <a:gd name="connsiteY0" fmla="*/ 2061029 h 2061029"/>
              <a:gd name="connsiteX1" fmla="*/ 1538514 w 3541485"/>
              <a:gd name="connsiteY1" fmla="*/ 0 h 2061029"/>
              <a:gd name="connsiteX2" fmla="*/ 2191656 w 3541485"/>
              <a:gd name="connsiteY2" fmla="*/ 1393370 h 2061029"/>
              <a:gd name="connsiteX3" fmla="*/ 3541485 w 3541485"/>
              <a:gd name="connsiteY3" fmla="*/ 1901372 h 2061029"/>
              <a:gd name="connsiteX0" fmla="*/ 0 w 3541485"/>
              <a:gd name="connsiteY0" fmla="*/ 2064178 h 2064178"/>
              <a:gd name="connsiteX1" fmla="*/ 754744 w 3541485"/>
              <a:gd name="connsiteY1" fmla="*/ 1048177 h 2064178"/>
              <a:gd name="connsiteX2" fmla="*/ 1538514 w 3541485"/>
              <a:gd name="connsiteY2" fmla="*/ 3149 h 2064178"/>
              <a:gd name="connsiteX3" fmla="*/ 2191656 w 3541485"/>
              <a:gd name="connsiteY3" fmla="*/ 1396519 h 2064178"/>
              <a:gd name="connsiteX4" fmla="*/ 3541485 w 3541485"/>
              <a:gd name="connsiteY4" fmla="*/ 1904521 h 2064178"/>
              <a:gd name="connsiteX0" fmla="*/ 0 w 3541485"/>
              <a:gd name="connsiteY0" fmla="*/ 2064797 h 2064797"/>
              <a:gd name="connsiteX1" fmla="*/ 754744 w 3541485"/>
              <a:gd name="connsiteY1" fmla="*/ 1048796 h 2064797"/>
              <a:gd name="connsiteX2" fmla="*/ 1538514 w 3541485"/>
              <a:gd name="connsiteY2" fmla="*/ 3768 h 2064797"/>
              <a:gd name="connsiteX3" fmla="*/ 2119085 w 3541485"/>
              <a:gd name="connsiteY3" fmla="*/ 743996 h 2064797"/>
              <a:gd name="connsiteX4" fmla="*/ 3541485 w 3541485"/>
              <a:gd name="connsiteY4" fmla="*/ 1905140 h 206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485" h="2064797">
                <a:moveTo>
                  <a:pt x="0" y="2064797"/>
                </a:moveTo>
                <a:cubicBezTo>
                  <a:pt x="123372" y="1873692"/>
                  <a:pt x="498325" y="1392301"/>
                  <a:pt x="754744" y="1048796"/>
                </a:cubicBezTo>
                <a:cubicBezTo>
                  <a:pt x="1011163" y="705291"/>
                  <a:pt x="1311124" y="54568"/>
                  <a:pt x="1538514" y="3768"/>
                </a:cubicBezTo>
                <a:cubicBezTo>
                  <a:pt x="1765904" y="-47032"/>
                  <a:pt x="1785257" y="427101"/>
                  <a:pt x="2119085" y="743996"/>
                </a:cubicBezTo>
                <a:cubicBezTo>
                  <a:pt x="2452913" y="1060891"/>
                  <a:pt x="3035904" y="1905140"/>
                  <a:pt x="3541485" y="1905140"/>
                </a:cubicBezTo>
              </a:path>
            </a:pathLst>
          </a:cu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2" name="Picture 12" descr="hvd1-c">
            <a:extLst>
              <a:ext uri="{FF2B5EF4-FFF2-40B4-BE49-F238E27FC236}">
                <a16:creationId xmlns:a16="http://schemas.microsoft.com/office/drawing/2014/main" id="{3E3284DE-6A5C-4487-8DD8-37B375C0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0" y="3814362"/>
            <a:ext cx="143769" cy="2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2" descr="hvd1-c">
            <a:extLst>
              <a:ext uri="{FF2B5EF4-FFF2-40B4-BE49-F238E27FC236}">
                <a16:creationId xmlns:a16="http://schemas.microsoft.com/office/drawing/2014/main" id="{358D5E90-FA3D-44D0-88B0-B46AE4623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0" y="4287881"/>
            <a:ext cx="179239" cy="35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3">
            <a:extLst>
              <a:ext uri="{FF2B5EF4-FFF2-40B4-BE49-F238E27FC236}">
                <a16:creationId xmlns:a16="http://schemas.microsoft.com/office/drawing/2014/main" id="{FBBC8B9C-B59F-4779-9200-219E063F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34" y="330900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3">
            <a:extLst>
              <a:ext uri="{FF2B5EF4-FFF2-40B4-BE49-F238E27FC236}">
                <a16:creationId xmlns:a16="http://schemas.microsoft.com/office/drawing/2014/main" id="{23E3BB6A-2537-479A-9CEF-F734F148D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35" y="426337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">
            <a:extLst>
              <a:ext uri="{FF2B5EF4-FFF2-40B4-BE49-F238E27FC236}">
                <a16:creationId xmlns:a16="http://schemas.microsoft.com/office/drawing/2014/main" id="{A1E64036-5015-4412-B297-BE00B0CA8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75" y="587164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9" descr="money1-c">
            <a:extLst>
              <a:ext uri="{FF2B5EF4-FFF2-40B4-BE49-F238E27FC236}">
                <a16:creationId xmlns:a16="http://schemas.microsoft.com/office/drawing/2014/main" id="{5D331731-E358-4E2F-81FF-D8BD6953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55" y="3853786"/>
            <a:ext cx="177366" cy="36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2">
            <a:extLst>
              <a:ext uri="{FF2B5EF4-FFF2-40B4-BE49-F238E27FC236}">
                <a16:creationId xmlns:a16="http://schemas.microsoft.com/office/drawing/2014/main" id="{37684B83-FC08-4F93-8EE0-AE665575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57" y="3771386"/>
            <a:ext cx="275877" cy="48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2" descr="hvd1-c">
            <a:extLst>
              <a:ext uri="{FF2B5EF4-FFF2-40B4-BE49-F238E27FC236}">
                <a16:creationId xmlns:a16="http://schemas.microsoft.com/office/drawing/2014/main" id="{F5162C9D-BABB-4374-8B7F-C3342BECC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58" y="187402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2" descr="hvd1-c">
            <a:extLst>
              <a:ext uri="{FF2B5EF4-FFF2-40B4-BE49-F238E27FC236}">
                <a16:creationId xmlns:a16="http://schemas.microsoft.com/office/drawing/2014/main" id="{71A1F4AC-22D5-496D-8D37-4949F432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95" y="976847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2" descr="hvd1-c">
            <a:extLst>
              <a:ext uri="{FF2B5EF4-FFF2-40B4-BE49-F238E27FC236}">
                <a16:creationId xmlns:a16="http://schemas.microsoft.com/office/drawing/2014/main" id="{5C8CC2D1-F395-4D14-B66D-8929B3FBB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80" y="1794479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>
            <a:extLst>
              <a:ext uri="{FF2B5EF4-FFF2-40B4-BE49-F238E27FC236}">
                <a16:creationId xmlns:a16="http://schemas.microsoft.com/office/drawing/2014/main" id="{B1CF6D62-938F-4BC4-83B7-7FD7ABD6C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35" y="2549593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">
            <a:extLst>
              <a:ext uri="{FF2B5EF4-FFF2-40B4-BE49-F238E27FC236}">
                <a16:creationId xmlns:a16="http://schemas.microsoft.com/office/drawing/2014/main" id="{D18745D7-9A1D-4893-96D3-40BBEEC3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91" y="511045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3">
            <a:extLst>
              <a:ext uri="{FF2B5EF4-FFF2-40B4-BE49-F238E27FC236}">
                <a16:creationId xmlns:a16="http://schemas.microsoft.com/office/drawing/2014/main" id="{F0024239-C47A-41F8-B466-6DC31DE9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41" y="3814362"/>
            <a:ext cx="229635" cy="44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">
            <a:extLst>
              <a:ext uri="{FF2B5EF4-FFF2-40B4-BE49-F238E27FC236}">
                <a16:creationId xmlns:a16="http://schemas.microsoft.com/office/drawing/2014/main" id="{87A396B5-BCF9-407D-B50A-B3D4C0D7A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1" y="4345867"/>
            <a:ext cx="217660" cy="42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">
            <a:extLst>
              <a:ext uri="{FF2B5EF4-FFF2-40B4-BE49-F238E27FC236}">
                <a16:creationId xmlns:a16="http://schemas.microsoft.com/office/drawing/2014/main" id="{63195B6E-9EF5-403D-B5D8-1175C4D4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00" y="3845713"/>
            <a:ext cx="204906" cy="37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5D7C0DC7-2BA5-4F00-974C-08201EDD7985}"/>
              </a:ext>
            </a:extLst>
          </p:cNvPr>
          <p:cNvSpPr txBox="1"/>
          <p:nvPr/>
        </p:nvSpPr>
        <p:spPr>
          <a:xfrm rot="5400000">
            <a:off x="2119964" y="3552753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11" name="Picture 3">
            <a:extLst>
              <a:ext uri="{FF2B5EF4-FFF2-40B4-BE49-F238E27FC236}">
                <a16:creationId xmlns:a16="http://schemas.microsoft.com/office/drawing/2014/main" id="{32F7E6E2-45F8-416A-AC31-0E97DF17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06" y="4256867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3">
            <a:extLst>
              <a:ext uri="{FF2B5EF4-FFF2-40B4-BE49-F238E27FC236}">
                <a16:creationId xmlns:a16="http://schemas.microsoft.com/office/drawing/2014/main" id="{EC2B1E39-DCC1-4AD9-8A63-D38DEEDDE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06" y="330274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AD78270C-ADA8-46F2-9F71-8297C0D4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16" y="5083741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2" descr="hvd1-c">
            <a:extLst>
              <a:ext uri="{FF2B5EF4-FFF2-40B4-BE49-F238E27FC236}">
                <a16:creationId xmlns:a16="http://schemas.microsoft.com/office/drawing/2014/main" id="{91FF5D23-255D-41FC-949F-E5C9BB57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52" y="992760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2" descr="hvd1-c">
            <a:extLst>
              <a:ext uri="{FF2B5EF4-FFF2-40B4-BE49-F238E27FC236}">
                <a16:creationId xmlns:a16="http://schemas.microsoft.com/office/drawing/2014/main" id="{4701794A-72F1-4726-8AC5-89958680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07" y="1794479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2" descr="hvd1-c">
            <a:extLst>
              <a:ext uri="{FF2B5EF4-FFF2-40B4-BE49-F238E27FC236}">
                <a16:creationId xmlns:a16="http://schemas.microsoft.com/office/drawing/2014/main" id="{97CDAF72-377C-4BC7-89B3-56DF5EA1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52" y="114466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3">
            <a:extLst>
              <a:ext uri="{FF2B5EF4-FFF2-40B4-BE49-F238E27FC236}">
                <a16:creationId xmlns:a16="http://schemas.microsoft.com/office/drawing/2014/main" id="{4A50AED2-5A7C-47C5-8FBE-0D4AC631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07" y="2549594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C23B0ED5-AABC-4BD9-A2DC-84CAF52B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57" y="587164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18C6F6B9-8028-4E4B-B905-3B2B62D2D8C0}"/>
              </a:ext>
            </a:extLst>
          </p:cNvPr>
          <p:cNvSpPr txBox="1"/>
          <p:nvPr/>
        </p:nvSpPr>
        <p:spPr>
          <a:xfrm rot="5400000">
            <a:off x="2779619" y="3536570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20" name="Picture 3">
            <a:extLst>
              <a:ext uri="{FF2B5EF4-FFF2-40B4-BE49-F238E27FC236}">
                <a16:creationId xmlns:a16="http://schemas.microsoft.com/office/drawing/2014/main" id="{64AF52D5-8664-41C1-809A-AB1B1A08C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81" y="3314141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">
            <a:extLst>
              <a:ext uri="{FF2B5EF4-FFF2-40B4-BE49-F238E27FC236}">
                <a16:creationId xmlns:a16="http://schemas.microsoft.com/office/drawing/2014/main" id="{32F5C664-3D79-4390-BBB9-2C0F6EDC9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2" y="2508331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2">
            <a:extLst>
              <a:ext uri="{FF2B5EF4-FFF2-40B4-BE49-F238E27FC236}">
                <a16:creationId xmlns:a16="http://schemas.microsoft.com/office/drawing/2014/main" id="{6DF89B97-F7D4-46C6-95DA-C1FBCEA4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01" y="5860870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2" descr="hvd1-c">
            <a:extLst>
              <a:ext uri="{FF2B5EF4-FFF2-40B4-BE49-F238E27FC236}">
                <a16:creationId xmlns:a16="http://schemas.microsoft.com/office/drawing/2014/main" id="{C0CF95F8-9FE8-4138-BB5A-3379E2FF2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71" y="1808633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2" descr="hvd1-c">
            <a:extLst>
              <a:ext uri="{FF2B5EF4-FFF2-40B4-BE49-F238E27FC236}">
                <a16:creationId xmlns:a16="http://schemas.microsoft.com/office/drawing/2014/main" id="{FBD19E73-48E1-4E69-842F-DE0FECABA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71" y="114465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2" descr="hvd1-c">
            <a:extLst>
              <a:ext uri="{FF2B5EF4-FFF2-40B4-BE49-F238E27FC236}">
                <a16:creationId xmlns:a16="http://schemas.microsoft.com/office/drawing/2014/main" id="{EC421406-1246-46CE-BE97-B40C0707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71" y="103912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">
            <a:extLst>
              <a:ext uri="{FF2B5EF4-FFF2-40B4-BE49-F238E27FC236}">
                <a16:creationId xmlns:a16="http://schemas.microsoft.com/office/drawing/2014/main" id="{F9A03CAA-E48B-4C33-AE75-E18FC697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23" y="4237864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2">
            <a:extLst>
              <a:ext uri="{FF2B5EF4-FFF2-40B4-BE49-F238E27FC236}">
                <a16:creationId xmlns:a16="http://schemas.microsoft.com/office/drawing/2014/main" id="{804F2EC7-8200-4CED-9CC2-C11A0E060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82" y="5068851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D0CE7CD7-5016-4694-A556-66170BD9A256}"/>
              </a:ext>
            </a:extLst>
          </p:cNvPr>
          <p:cNvSpPr txBox="1"/>
          <p:nvPr/>
        </p:nvSpPr>
        <p:spPr>
          <a:xfrm rot="5400000">
            <a:off x="3422307" y="3509776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45" name="Picture 3">
            <a:extLst>
              <a:ext uri="{FF2B5EF4-FFF2-40B4-BE49-F238E27FC236}">
                <a16:creationId xmlns:a16="http://schemas.microsoft.com/office/drawing/2014/main" id="{4DBF9C56-6166-4E8D-A72A-03BC452B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25" y="4211358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3">
            <a:extLst>
              <a:ext uri="{FF2B5EF4-FFF2-40B4-BE49-F238E27FC236}">
                <a16:creationId xmlns:a16="http://schemas.microsoft.com/office/drawing/2014/main" id="{B96FFC95-0CB6-4F95-8F0C-785DB324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690" y="2481537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2">
            <a:extLst>
              <a:ext uri="{FF2B5EF4-FFF2-40B4-BE49-F238E27FC236}">
                <a16:creationId xmlns:a16="http://schemas.microsoft.com/office/drawing/2014/main" id="{7E074C05-F923-45EB-B68F-DFAE6DD39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89" y="5834076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12" descr="hvd1-c">
            <a:extLst>
              <a:ext uri="{FF2B5EF4-FFF2-40B4-BE49-F238E27FC236}">
                <a16:creationId xmlns:a16="http://schemas.microsoft.com/office/drawing/2014/main" id="{87D4CFDE-BE98-4D29-A3F1-7695D0392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89" y="101267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2" descr="hvd1-c">
            <a:extLst>
              <a:ext uri="{FF2B5EF4-FFF2-40B4-BE49-F238E27FC236}">
                <a16:creationId xmlns:a16="http://schemas.microsoft.com/office/drawing/2014/main" id="{5A4DA320-9301-4BF8-A92E-CAABCA0B1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59" y="8767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12" descr="hvd1-c">
            <a:extLst>
              <a:ext uri="{FF2B5EF4-FFF2-40B4-BE49-F238E27FC236}">
                <a16:creationId xmlns:a16="http://schemas.microsoft.com/office/drawing/2014/main" id="{183B047E-7D06-4013-89C2-36568294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26" y="1803242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">
            <a:extLst>
              <a:ext uri="{FF2B5EF4-FFF2-40B4-BE49-F238E27FC236}">
                <a16:creationId xmlns:a16="http://schemas.microsoft.com/office/drawing/2014/main" id="{37051D08-97A3-4EEC-9043-E2FD2EDF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25" y="3380659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2">
            <a:extLst>
              <a:ext uri="{FF2B5EF4-FFF2-40B4-BE49-F238E27FC236}">
                <a16:creationId xmlns:a16="http://schemas.microsoft.com/office/drawing/2014/main" id="{B04A58EE-93F9-404D-91ED-D8E74CB4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86" y="5083740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30452075-BA16-4432-B204-CDA0A83A0203}"/>
              </a:ext>
            </a:extLst>
          </p:cNvPr>
          <p:cNvSpPr txBox="1"/>
          <p:nvPr/>
        </p:nvSpPr>
        <p:spPr>
          <a:xfrm rot="5400000">
            <a:off x="4085011" y="3492002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62" name="Picture 3">
            <a:extLst>
              <a:ext uri="{FF2B5EF4-FFF2-40B4-BE49-F238E27FC236}">
                <a16:creationId xmlns:a16="http://schemas.microsoft.com/office/drawing/2014/main" id="{E954F5EB-EB14-411E-98A6-2780F9B43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9" y="-11978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3">
            <a:extLst>
              <a:ext uri="{FF2B5EF4-FFF2-40B4-BE49-F238E27FC236}">
                <a16:creationId xmlns:a16="http://schemas.microsoft.com/office/drawing/2014/main" id="{55A741CC-32D4-4CC5-A155-B77C649A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08" y="172206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2">
            <a:extLst>
              <a:ext uri="{FF2B5EF4-FFF2-40B4-BE49-F238E27FC236}">
                <a16:creationId xmlns:a16="http://schemas.microsoft.com/office/drawing/2014/main" id="{22BD71D4-77D5-47F1-AA58-7D8262DB6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56" y="251731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12" descr="hvd1-c">
            <a:extLst>
              <a:ext uri="{FF2B5EF4-FFF2-40B4-BE49-F238E27FC236}">
                <a16:creationId xmlns:a16="http://schemas.microsoft.com/office/drawing/2014/main" id="{7E5FA859-0D93-4474-8F6A-4B632C3E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16" y="5087578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12" descr="hvd1-c">
            <a:extLst>
              <a:ext uri="{FF2B5EF4-FFF2-40B4-BE49-F238E27FC236}">
                <a16:creationId xmlns:a16="http://schemas.microsoft.com/office/drawing/2014/main" id="{CA720C1F-F786-4C5F-B3A9-15E9616ED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93" y="5834076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12" descr="hvd1-c">
            <a:extLst>
              <a:ext uri="{FF2B5EF4-FFF2-40B4-BE49-F238E27FC236}">
                <a16:creationId xmlns:a16="http://schemas.microsoft.com/office/drawing/2014/main" id="{B3985407-DED9-4FC4-9755-C3E6284F6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93" y="4256867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3">
            <a:extLst>
              <a:ext uri="{FF2B5EF4-FFF2-40B4-BE49-F238E27FC236}">
                <a16:creationId xmlns:a16="http://schemas.microsoft.com/office/drawing/2014/main" id="{3D39675C-74C8-47C5-B861-09E517FA3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94" y="949082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2">
            <a:extLst>
              <a:ext uri="{FF2B5EF4-FFF2-40B4-BE49-F238E27FC236}">
                <a16:creationId xmlns:a16="http://schemas.microsoft.com/office/drawing/2014/main" id="{42669623-77D4-4517-BEDE-CB382FC49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93" y="3303961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9A44E10D-8804-44BF-A561-E0C18A5F3DE3}"/>
              </a:ext>
            </a:extLst>
          </p:cNvPr>
          <p:cNvSpPr txBox="1"/>
          <p:nvPr/>
        </p:nvSpPr>
        <p:spPr>
          <a:xfrm rot="5400000">
            <a:off x="4689492" y="3509776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71" name="Picture 3">
            <a:extLst>
              <a:ext uri="{FF2B5EF4-FFF2-40B4-BE49-F238E27FC236}">
                <a16:creationId xmlns:a16="http://schemas.microsoft.com/office/drawing/2014/main" id="{E18D43F5-DAF4-49D2-838F-6FF0B1303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89" y="1739839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2">
            <a:extLst>
              <a:ext uri="{FF2B5EF4-FFF2-40B4-BE49-F238E27FC236}">
                <a16:creationId xmlns:a16="http://schemas.microsoft.com/office/drawing/2014/main" id="{EE0EB80C-7594-4A48-A0E2-BB24DA768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60" y="5827543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12" descr="hvd1-c">
            <a:extLst>
              <a:ext uri="{FF2B5EF4-FFF2-40B4-BE49-F238E27FC236}">
                <a16:creationId xmlns:a16="http://schemas.microsoft.com/office/drawing/2014/main" id="{E3E07B98-1674-483C-9F24-0D712200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189" y="2531614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12" descr="hvd1-c">
            <a:extLst>
              <a:ext uri="{FF2B5EF4-FFF2-40B4-BE49-F238E27FC236}">
                <a16:creationId xmlns:a16="http://schemas.microsoft.com/office/drawing/2014/main" id="{3479247E-2D81-4DE9-9985-CFC896DBF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97" y="428788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12" descr="hvd1-c">
            <a:extLst>
              <a:ext uri="{FF2B5EF4-FFF2-40B4-BE49-F238E27FC236}">
                <a16:creationId xmlns:a16="http://schemas.microsoft.com/office/drawing/2014/main" id="{B729694A-3FF6-41B6-8F9D-15034001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189" y="3361153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3">
            <a:extLst>
              <a:ext uri="{FF2B5EF4-FFF2-40B4-BE49-F238E27FC236}">
                <a16:creationId xmlns:a16="http://schemas.microsoft.com/office/drawing/2014/main" id="{BA3F50CF-A00C-4161-855F-4E50F75A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96" y="37623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2">
            <a:extLst>
              <a:ext uri="{FF2B5EF4-FFF2-40B4-BE49-F238E27FC236}">
                <a16:creationId xmlns:a16="http://schemas.microsoft.com/office/drawing/2014/main" id="{EE967710-A730-43C7-A0DF-021890C1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59" y="5043473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3">
            <a:extLst>
              <a:ext uri="{FF2B5EF4-FFF2-40B4-BE49-F238E27FC236}">
                <a16:creationId xmlns:a16="http://schemas.microsoft.com/office/drawing/2014/main" id="{8DDDA8CF-1E1E-4DBF-9692-A046F6BA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96" y="91194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031BD53A-11E6-46EA-B153-763174B77123}"/>
              </a:ext>
            </a:extLst>
          </p:cNvPr>
          <p:cNvSpPr txBox="1"/>
          <p:nvPr/>
        </p:nvSpPr>
        <p:spPr>
          <a:xfrm rot="5400000">
            <a:off x="5276234" y="3497273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80" name="Picture 3">
            <a:extLst>
              <a:ext uri="{FF2B5EF4-FFF2-40B4-BE49-F238E27FC236}">
                <a16:creationId xmlns:a16="http://schemas.microsoft.com/office/drawing/2014/main" id="{1BC6B454-0A9C-4736-9DD4-055BE879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75" y="4148769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2">
            <a:extLst>
              <a:ext uri="{FF2B5EF4-FFF2-40B4-BE49-F238E27FC236}">
                <a16:creationId xmlns:a16="http://schemas.microsoft.com/office/drawing/2014/main" id="{6F8CFD78-FEDA-41DD-93AA-7C3B5C20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47" y="97684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12" descr="hvd1-c">
            <a:extLst>
              <a:ext uri="{FF2B5EF4-FFF2-40B4-BE49-F238E27FC236}">
                <a16:creationId xmlns:a16="http://schemas.microsoft.com/office/drawing/2014/main" id="{3048DA25-B82F-46B8-AF60-3F794A569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09" y="591575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2">
            <a:extLst>
              <a:ext uri="{FF2B5EF4-FFF2-40B4-BE49-F238E27FC236}">
                <a16:creationId xmlns:a16="http://schemas.microsoft.com/office/drawing/2014/main" id="{9756BCEA-D237-43EF-AFD0-E422949E8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361" y="41856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3">
            <a:extLst>
              <a:ext uri="{FF2B5EF4-FFF2-40B4-BE49-F238E27FC236}">
                <a16:creationId xmlns:a16="http://schemas.microsoft.com/office/drawing/2014/main" id="{C76F85E8-C921-4DF0-A3F7-67EB0CB97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75" y="3233977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29" descr="money1-c">
            <a:extLst>
              <a:ext uri="{FF2B5EF4-FFF2-40B4-BE49-F238E27FC236}">
                <a16:creationId xmlns:a16="http://schemas.microsoft.com/office/drawing/2014/main" id="{8E9AE4A0-86AD-491A-B6F3-8B57A9BC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47" y="1815927"/>
            <a:ext cx="237061" cy="49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29" descr="money1-c">
            <a:extLst>
              <a:ext uri="{FF2B5EF4-FFF2-40B4-BE49-F238E27FC236}">
                <a16:creationId xmlns:a16="http://schemas.microsoft.com/office/drawing/2014/main" id="{2D236FD8-E774-4091-BCFE-D3EB3348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00" y="2512698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3">
            <a:extLst>
              <a:ext uri="{FF2B5EF4-FFF2-40B4-BE49-F238E27FC236}">
                <a16:creationId xmlns:a16="http://schemas.microsoft.com/office/drawing/2014/main" id="{DB9639EF-BB42-4012-82D2-ED36B05D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434" y="5032260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3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10" grpId="0"/>
      <p:bldP spid="119" grpId="0"/>
      <p:bldP spid="144" grpId="0"/>
      <p:bldP spid="161" grpId="0"/>
      <p:bldP spid="170" grpId="0"/>
      <p:bldP spid="179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635D741-3A07-48EE-9E66-23ACEC8B464F}"/>
              </a:ext>
            </a:extLst>
          </p:cNvPr>
          <p:cNvSpPr txBox="1"/>
          <p:nvPr/>
        </p:nvSpPr>
        <p:spPr>
          <a:xfrm rot="5400000">
            <a:off x="1455192" y="3552752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894C0-33BB-4A4B-AD72-5DEDFF8D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76" y="438246"/>
            <a:ext cx="3590979" cy="696687"/>
          </a:xfrm>
        </p:spPr>
        <p:txBody>
          <a:bodyPr>
            <a:noAutofit/>
          </a:bodyPr>
          <a:lstStyle/>
          <a:p>
            <a:pPr algn="l"/>
            <a:r>
              <a:rPr lang="pl-PL" sz="3200" dirty="0"/>
              <a:t>Single-</a:t>
            </a:r>
            <a:r>
              <a:rPr lang="pl-PL" sz="3200" dirty="0" err="1"/>
              <a:t>Peaked</a:t>
            </a:r>
            <a:r>
              <a:rPr lang="pl-PL" sz="3200" dirty="0"/>
              <a:t> </a:t>
            </a:r>
            <a:r>
              <a:rPr lang="pl-PL" sz="3200" dirty="0" err="1"/>
              <a:t>Width</a:t>
            </a:r>
            <a:endParaRPr lang="pl-PL" sz="3200" dirty="0"/>
          </a:p>
        </p:txBody>
      </p:sp>
      <p:sp>
        <p:nvSpPr>
          <p:cNvPr id="3" name="pole tekstowe 20">
            <a:extLst>
              <a:ext uri="{FF2B5EF4-FFF2-40B4-BE49-F238E27FC236}">
                <a16:creationId xmlns:a16="http://schemas.microsoft.com/office/drawing/2014/main" id="{1C5B5CA8-B89C-4EB0-B21F-4B0194466028}"/>
              </a:ext>
            </a:extLst>
          </p:cNvPr>
          <p:cNvSpPr txBox="1"/>
          <p:nvPr/>
        </p:nvSpPr>
        <p:spPr>
          <a:xfrm>
            <a:off x="389388" y="4767996"/>
            <a:ext cx="712766" cy="23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left</a:t>
            </a:r>
            <a:endParaRPr lang="pl-PL" dirty="0"/>
          </a:p>
        </p:txBody>
      </p:sp>
      <p:sp>
        <p:nvSpPr>
          <p:cNvPr id="4" name="pole tekstowe 21">
            <a:extLst>
              <a:ext uri="{FF2B5EF4-FFF2-40B4-BE49-F238E27FC236}">
                <a16:creationId xmlns:a16="http://schemas.microsoft.com/office/drawing/2014/main" id="{5D9A3B1E-AABB-40B7-8414-4A062512E938}"/>
              </a:ext>
            </a:extLst>
          </p:cNvPr>
          <p:cNvSpPr txBox="1"/>
          <p:nvPr/>
        </p:nvSpPr>
        <p:spPr>
          <a:xfrm>
            <a:off x="2347676" y="4767996"/>
            <a:ext cx="71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right</a:t>
            </a:r>
            <a:endParaRPr lang="pl-PL" dirty="0"/>
          </a:p>
        </p:txBody>
      </p:sp>
      <p:pic>
        <p:nvPicPr>
          <p:cNvPr id="5" name="Picture 12" descr="hvd1-c">
            <a:extLst>
              <a:ext uri="{FF2B5EF4-FFF2-40B4-BE49-F238E27FC236}">
                <a16:creationId xmlns:a16="http://schemas.microsoft.com/office/drawing/2014/main" id="{C6064D08-40F6-4526-AD91-D184E79D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1" y="3422430"/>
            <a:ext cx="141388" cy="27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money1-c">
            <a:extLst>
              <a:ext uri="{FF2B5EF4-FFF2-40B4-BE49-F238E27FC236}">
                <a16:creationId xmlns:a16="http://schemas.microsoft.com/office/drawing/2014/main" id="{27E1572B-6A23-43B4-A2AF-1974A85A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54" y="3395389"/>
            <a:ext cx="142769" cy="2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589E7AE-DE06-4AB8-8397-CCFC6CB7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96" y="3380659"/>
            <a:ext cx="186801" cy="33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D946043-4D58-4E28-B29B-8FB4E481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95" y="3296275"/>
            <a:ext cx="249439" cy="4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A769B19-E828-437C-8DC0-EE8D5FFA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3" y="3381439"/>
            <a:ext cx="189523" cy="35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A8830E-F2C0-42C8-81B9-AB9A07A089C4}"/>
              </a:ext>
            </a:extLst>
          </p:cNvPr>
          <p:cNvCxnSpPr/>
          <p:nvPr/>
        </p:nvCxnSpPr>
        <p:spPr>
          <a:xfrm>
            <a:off x="292996" y="3222349"/>
            <a:ext cx="264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15A00F-9BF6-4EE3-A640-BA90038CEBE7}"/>
              </a:ext>
            </a:extLst>
          </p:cNvPr>
          <p:cNvCxnSpPr>
            <a:cxnSpLocks/>
          </p:cNvCxnSpPr>
          <p:nvPr/>
        </p:nvCxnSpPr>
        <p:spPr>
          <a:xfrm flipV="1">
            <a:off x="292996" y="1210652"/>
            <a:ext cx="0" cy="2011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25D212A-DDBB-4433-915F-E49B488D2BDC}"/>
              </a:ext>
            </a:extLst>
          </p:cNvPr>
          <p:cNvSpPr/>
          <p:nvPr/>
        </p:nvSpPr>
        <p:spPr>
          <a:xfrm>
            <a:off x="389758" y="1463284"/>
            <a:ext cx="2360991" cy="1637428"/>
          </a:xfrm>
          <a:custGeom>
            <a:avLst/>
            <a:gdLst>
              <a:gd name="connsiteX0" fmla="*/ 0 w 3541486"/>
              <a:gd name="connsiteY0" fmla="*/ 0 h 2540000"/>
              <a:gd name="connsiteX1" fmla="*/ 957943 w 3541486"/>
              <a:gd name="connsiteY1" fmla="*/ 377371 h 2540000"/>
              <a:gd name="connsiteX2" fmla="*/ 1915886 w 3541486"/>
              <a:gd name="connsiteY2" fmla="*/ 1756229 h 2540000"/>
              <a:gd name="connsiteX3" fmla="*/ 3541486 w 3541486"/>
              <a:gd name="connsiteY3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486" h="2540000">
                <a:moveTo>
                  <a:pt x="0" y="0"/>
                </a:moveTo>
                <a:cubicBezTo>
                  <a:pt x="319314" y="42333"/>
                  <a:pt x="638629" y="84666"/>
                  <a:pt x="957943" y="377371"/>
                </a:cubicBezTo>
                <a:cubicBezTo>
                  <a:pt x="1277257" y="670076"/>
                  <a:pt x="1485296" y="1395791"/>
                  <a:pt x="1915886" y="1756229"/>
                </a:cubicBezTo>
                <a:cubicBezTo>
                  <a:pt x="2346476" y="2116667"/>
                  <a:pt x="3125410" y="2411791"/>
                  <a:pt x="3541486" y="25400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BB6A482-E355-41B0-91E2-5413692EED22}"/>
              </a:ext>
            </a:extLst>
          </p:cNvPr>
          <p:cNvSpPr/>
          <p:nvPr/>
        </p:nvSpPr>
        <p:spPr>
          <a:xfrm>
            <a:off x="438139" y="1369716"/>
            <a:ext cx="2322285" cy="1824562"/>
          </a:xfrm>
          <a:custGeom>
            <a:avLst/>
            <a:gdLst>
              <a:gd name="connsiteX0" fmla="*/ 3483428 w 3483428"/>
              <a:gd name="connsiteY0" fmla="*/ 0 h 2830286"/>
              <a:gd name="connsiteX1" fmla="*/ 2917371 w 3483428"/>
              <a:gd name="connsiteY1" fmla="*/ 1378857 h 2830286"/>
              <a:gd name="connsiteX2" fmla="*/ 1611085 w 3483428"/>
              <a:gd name="connsiteY2" fmla="*/ 2322286 h 2830286"/>
              <a:gd name="connsiteX3" fmla="*/ 0 w 3483428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28" h="2830286">
                <a:moveTo>
                  <a:pt x="3483428" y="0"/>
                </a:moveTo>
                <a:cubicBezTo>
                  <a:pt x="3356428" y="495904"/>
                  <a:pt x="3229428" y="991809"/>
                  <a:pt x="2917371" y="1378857"/>
                </a:cubicBezTo>
                <a:cubicBezTo>
                  <a:pt x="2605314" y="1765905"/>
                  <a:pt x="2097313" y="2080381"/>
                  <a:pt x="1611085" y="2322286"/>
                </a:cubicBezTo>
                <a:cubicBezTo>
                  <a:pt x="1124857" y="2564191"/>
                  <a:pt x="372533" y="2699658"/>
                  <a:pt x="0" y="2830286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AC4EFC1-DE7A-458A-91BA-AD6B2B72075F}"/>
              </a:ext>
            </a:extLst>
          </p:cNvPr>
          <p:cNvSpPr/>
          <p:nvPr/>
        </p:nvSpPr>
        <p:spPr>
          <a:xfrm>
            <a:off x="515548" y="1526352"/>
            <a:ext cx="2360990" cy="1331085"/>
          </a:xfrm>
          <a:custGeom>
            <a:avLst/>
            <a:gdLst>
              <a:gd name="connsiteX0" fmla="*/ 0 w 3541485"/>
              <a:gd name="connsiteY0" fmla="*/ 1362495 h 2847715"/>
              <a:gd name="connsiteX1" fmla="*/ 1349828 w 3541485"/>
              <a:gd name="connsiteY1" fmla="*/ 27181 h 2847715"/>
              <a:gd name="connsiteX2" fmla="*/ 2220685 w 3541485"/>
              <a:gd name="connsiteY2" fmla="*/ 2451066 h 2847715"/>
              <a:gd name="connsiteX3" fmla="*/ 3541485 w 3541485"/>
              <a:gd name="connsiteY3" fmla="*/ 2842952 h 2847715"/>
              <a:gd name="connsiteX0" fmla="*/ 0 w 3541485"/>
              <a:gd name="connsiteY0" fmla="*/ 1097776 h 2578759"/>
              <a:gd name="connsiteX1" fmla="*/ 1509485 w 3541485"/>
              <a:gd name="connsiteY1" fmla="*/ 38233 h 2578759"/>
              <a:gd name="connsiteX2" fmla="*/ 2220685 w 3541485"/>
              <a:gd name="connsiteY2" fmla="*/ 2186347 h 2578759"/>
              <a:gd name="connsiteX3" fmla="*/ 3541485 w 3541485"/>
              <a:gd name="connsiteY3" fmla="*/ 2578233 h 2578759"/>
              <a:gd name="connsiteX0" fmla="*/ 0 w 3570514"/>
              <a:gd name="connsiteY0" fmla="*/ 2061148 h 2540645"/>
              <a:gd name="connsiteX1" fmla="*/ 1538514 w 3570514"/>
              <a:gd name="connsiteY1" fmla="*/ 119 h 2540645"/>
              <a:gd name="connsiteX2" fmla="*/ 2249714 w 3570514"/>
              <a:gd name="connsiteY2" fmla="*/ 2148233 h 2540645"/>
              <a:gd name="connsiteX3" fmla="*/ 3570514 w 3570514"/>
              <a:gd name="connsiteY3" fmla="*/ 2540119 h 2540645"/>
              <a:gd name="connsiteX0" fmla="*/ 0 w 3570514"/>
              <a:gd name="connsiteY0" fmla="*/ 2069880 h 2548851"/>
              <a:gd name="connsiteX1" fmla="*/ 1538514 w 3570514"/>
              <a:gd name="connsiteY1" fmla="*/ 8851 h 2548851"/>
              <a:gd name="connsiteX2" fmla="*/ 2249714 w 3570514"/>
              <a:gd name="connsiteY2" fmla="*/ 1373193 h 2548851"/>
              <a:gd name="connsiteX3" fmla="*/ 3570514 w 3570514"/>
              <a:gd name="connsiteY3" fmla="*/ 2548851 h 2548851"/>
              <a:gd name="connsiteX0" fmla="*/ 0 w 3570514"/>
              <a:gd name="connsiteY0" fmla="*/ 2074003 h 2552974"/>
              <a:gd name="connsiteX1" fmla="*/ 1538514 w 3570514"/>
              <a:gd name="connsiteY1" fmla="*/ 12974 h 2552974"/>
              <a:gd name="connsiteX2" fmla="*/ 2191656 w 3570514"/>
              <a:gd name="connsiteY2" fmla="*/ 1261202 h 2552974"/>
              <a:gd name="connsiteX3" fmla="*/ 3570514 w 3570514"/>
              <a:gd name="connsiteY3" fmla="*/ 2552974 h 2552974"/>
              <a:gd name="connsiteX0" fmla="*/ 0 w 3555999"/>
              <a:gd name="connsiteY0" fmla="*/ 2073223 h 2131280"/>
              <a:gd name="connsiteX1" fmla="*/ 1538514 w 3555999"/>
              <a:gd name="connsiteY1" fmla="*/ 12194 h 2131280"/>
              <a:gd name="connsiteX2" fmla="*/ 2191656 w 3555999"/>
              <a:gd name="connsiteY2" fmla="*/ 1260422 h 2131280"/>
              <a:gd name="connsiteX3" fmla="*/ 3555999 w 3555999"/>
              <a:gd name="connsiteY3" fmla="*/ 2131280 h 2131280"/>
              <a:gd name="connsiteX0" fmla="*/ 0 w 3541485"/>
              <a:gd name="connsiteY0" fmla="*/ 2072853 h 2072853"/>
              <a:gd name="connsiteX1" fmla="*/ 1538514 w 3541485"/>
              <a:gd name="connsiteY1" fmla="*/ 11824 h 2072853"/>
              <a:gd name="connsiteX2" fmla="*/ 2191656 w 3541485"/>
              <a:gd name="connsiteY2" fmla="*/ 1260052 h 2072853"/>
              <a:gd name="connsiteX3" fmla="*/ 3541485 w 3541485"/>
              <a:gd name="connsiteY3" fmla="*/ 1913196 h 2072853"/>
              <a:gd name="connsiteX0" fmla="*/ 0 w 3541485"/>
              <a:gd name="connsiteY0" fmla="*/ 2064158 h 2064158"/>
              <a:gd name="connsiteX1" fmla="*/ 1335315 w 3541485"/>
              <a:gd name="connsiteY1" fmla="*/ 932044 h 2064158"/>
              <a:gd name="connsiteX2" fmla="*/ 1538514 w 3541485"/>
              <a:gd name="connsiteY2" fmla="*/ 3129 h 2064158"/>
              <a:gd name="connsiteX3" fmla="*/ 2191656 w 3541485"/>
              <a:gd name="connsiteY3" fmla="*/ 1251357 h 2064158"/>
              <a:gd name="connsiteX4" fmla="*/ 3541485 w 3541485"/>
              <a:gd name="connsiteY4" fmla="*/ 1904501 h 2064158"/>
              <a:gd name="connsiteX0" fmla="*/ 0 w 3541485"/>
              <a:gd name="connsiteY0" fmla="*/ 2067260 h 2067260"/>
              <a:gd name="connsiteX1" fmla="*/ 1335315 w 3541485"/>
              <a:gd name="connsiteY1" fmla="*/ 935146 h 2067260"/>
              <a:gd name="connsiteX2" fmla="*/ 1538514 w 3541485"/>
              <a:gd name="connsiteY2" fmla="*/ 6231 h 2067260"/>
              <a:gd name="connsiteX3" fmla="*/ 2191656 w 3541485"/>
              <a:gd name="connsiteY3" fmla="*/ 1399601 h 2067260"/>
              <a:gd name="connsiteX4" fmla="*/ 3541485 w 3541485"/>
              <a:gd name="connsiteY4" fmla="*/ 1907603 h 2067260"/>
              <a:gd name="connsiteX0" fmla="*/ 0 w 3541485"/>
              <a:gd name="connsiteY0" fmla="*/ 2064491 h 2064491"/>
              <a:gd name="connsiteX1" fmla="*/ 798287 w 3541485"/>
              <a:gd name="connsiteY1" fmla="*/ 1033977 h 2064491"/>
              <a:gd name="connsiteX2" fmla="*/ 1538514 w 3541485"/>
              <a:gd name="connsiteY2" fmla="*/ 3462 h 2064491"/>
              <a:gd name="connsiteX3" fmla="*/ 2191656 w 3541485"/>
              <a:gd name="connsiteY3" fmla="*/ 1396832 h 2064491"/>
              <a:gd name="connsiteX4" fmla="*/ 3541485 w 3541485"/>
              <a:gd name="connsiteY4" fmla="*/ 1904834 h 2064491"/>
              <a:gd name="connsiteX0" fmla="*/ 0 w 3541485"/>
              <a:gd name="connsiteY0" fmla="*/ 2064314 h 2064314"/>
              <a:gd name="connsiteX1" fmla="*/ 798287 w 3541485"/>
              <a:gd name="connsiteY1" fmla="*/ 1033800 h 2064314"/>
              <a:gd name="connsiteX2" fmla="*/ 1538514 w 3541485"/>
              <a:gd name="connsiteY2" fmla="*/ 3285 h 2064314"/>
              <a:gd name="connsiteX3" fmla="*/ 2191656 w 3541485"/>
              <a:gd name="connsiteY3" fmla="*/ 1396655 h 2064314"/>
              <a:gd name="connsiteX4" fmla="*/ 3541485 w 3541485"/>
              <a:gd name="connsiteY4" fmla="*/ 1904657 h 2064314"/>
              <a:gd name="connsiteX0" fmla="*/ 0 w 3541485"/>
              <a:gd name="connsiteY0" fmla="*/ 2064314 h 2064314"/>
              <a:gd name="connsiteX1" fmla="*/ 798287 w 3541485"/>
              <a:gd name="connsiteY1" fmla="*/ 1033800 h 2064314"/>
              <a:gd name="connsiteX2" fmla="*/ 1538514 w 3541485"/>
              <a:gd name="connsiteY2" fmla="*/ 3285 h 2064314"/>
              <a:gd name="connsiteX3" fmla="*/ 2191656 w 3541485"/>
              <a:gd name="connsiteY3" fmla="*/ 1396655 h 2064314"/>
              <a:gd name="connsiteX4" fmla="*/ 3541485 w 3541485"/>
              <a:gd name="connsiteY4" fmla="*/ 1904657 h 2064314"/>
              <a:gd name="connsiteX0" fmla="*/ 0 w 3541485"/>
              <a:gd name="connsiteY0" fmla="*/ 2061029 h 2061029"/>
              <a:gd name="connsiteX1" fmla="*/ 1538514 w 3541485"/>
              <a:gd name="connsiteY1" fmla="*/ 0 h 2061029"/>
              <a:gd name="connsiteX2" fmla="*/ 2191656 w 3541485"/>
              <a:gd name="connsiteY2" fmla="*/ 1393370 h 2061029"/>
              <a:gd name="connsiteX3" fmla="*/ 3541485 w 3541485"/>
              <a:gd name="connsiteY3" fmla="*/ 1901372 h 2061029"/>
              <a:gd name="connsiteX0" fmla="*/ 0 w 3541485"/>
              <a:gd name="connsiteY0" fmla="*/ 2064178 h 2064178"/>
              <a:gd name="connsiteX1" fmla="*/ 754744 w 3541485"/>
              <a:gd name="connsiteY1" fmla="*/ 1048177 h 2064178"/>
              <a:gd name="connsiteX2" fmla="*/ 1538514 w 3541485"/>
              <a:gd name="connsiteY2" fmla="*/ 3149 h 2064178"/>
              <a:gd name="connsiteX3" fmla="*/ 2191656 w 3541485"/>
              <a:gd name="connsiteY3" fmla="*/ 1396519 h 2064178"/>
              <a:gd name="connsiteX4" fmla="*/ 3541485 w 3541485"/>
              <a:gd name="connsiteY4" fmla="*/ 1904521 h 2064178"/>
              <a:gd name="connsiteX0" fmla="*/ 0 w 3541485"/>
              <a:gd name="connsiteY0" fmla="*/ 2064797 h 2064797"/>
              <a:gd name="connsiteX1" fmla="*/ 754744 w 3541485"/>
              <a:gd name="connsiteY1" fmla="*/ 1048796 h 2064797"/>
              <a:gd name="connsiteX2" fmla="*/ 1538514 w 3541485"/>
              <a:gd name="connsiteY2" fmla="*/ 3768 h 2064797"/>
              <a:gd name="connsiteX3" fmla="*/ 2119085 w 3541485"/>
              <a:gd name="connsiteY3" fmla="*/ 743996 h 2064797"/>
              <a:gd name="connsiteX4" fmla="*/ 3541485 w 3541485"/>
              <a:gd name="connsiteY4" fmla="*/ 1905140 h 206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485" h="2064797">
                <a:moveTo>
                  <a:pt x="0" y="2064797"/>
                </a:moveTo>
                <a:cubicBezTo>
                  <a:pt x="123372" y="1873692"/>
                  <a:pt x="498325" y="1392301"/>
                  <a:pt x="754744" y="1048796"/>
                </a:cubicBezTo>
                <a:cubicBezTo>
                  <a:pt x="1011163" y="705291"/>
                  <a:pt x="1311124" y="54568"/>
                  <a:pt x="1538514" y="3768"/>
                </a:cubicBezTo>
                <a:cubicBezTo>
                  <a:pt x="1765904" y="-47032"/>
                  <a:pt x="1785257" y="427101"/>
                  <a:pt x="2119085" y="743996"/>
                </a:cubicBezTo>
                <a:cubicBezTo>
                  <a:pt x="2452913" y="1060891"/>
                  <a:pt x="3035904" y="1905140"/>
                  <a:pt x="3541485" y="1905140"/>
                </a:cubicBezTo>
              </a:path>
            </a:pathLst>
          </a:cu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2" name="Picture 12" descr="hvd1-c">
            <a:extLst>
              <a:ext uri="{FF2B5EF4-FFF2-40B4-BE49-F238E27FC236}">
                <a16:creationId xmlns:a16="http://schemas.microsoft.com/office/drawing/2014/main" id="{3E3284DE-6A5C-4487-8DD8-37B375C0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0" y="3814362"/>
            <a:ext cx="143769" cy="2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2" descr="hvd1-c">
            <a:extLst>
              <a:ext uri="{FF2B5EF4-FFF2-40B4-BE49-F238E27FC236}">
                <a16:creationId xmlns:a16="http://schemas.microsoft.com/office/drawing/2014/main" id="{358D5E90-FA3D-44D0-88B0-B46AE4623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0" y="4287881"/>
            <a:ext cx="179239" cy="35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3">
            <a:extLst>
              <a:ext uri="{FF2B5EF4-FFF2-40B4-BE49-F238E27FC236}">
                <a16:creationId xmlns:a16="http://schemas.microsoft.com/office/drawing/2014/main" id="{FBBC8B9C-B59F-4779-9200-219E063F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34" y="330900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3">
            <a:extLst>
              <a:ext uri="{FF2B5EF4-FFF2-40B4-BE49-F238E27FC236}">
                <a16:creationId xmlns:a16="http://schemas.microsoft.com/office/drawing/2014/main" id="{23E3BB6A-2537-479A-9CEF-F734F148D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35" y="426337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">
            <a:extLst>
              <a:ext uri="{FF2B5EF4-FFF2-40B4-BE49-F238E27FC236}">
                <a16:creationId xmlns:a16="http://schemas.microsoft.com/office/drawing/2014/main" id="{A1E64036-5015-4412-B297-BE00B0CA8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75" y="587164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9" descr="money1-c">
            <a:extLst>
              <a:ext uri="{FF2B5EF4-FFF2-40B4-BE49-F238E27FC236}">
                <a16:creationId xmlns:a16="http://schemas.microsoft.com/office/drawing/2014/main" id="{5D331731-E358-4E2F-81FF-D8BD6953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55" y="3853786"/>
            <a:ext cx="177366" cy="36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2">
            <a:extLst>
              <a:ext uri="{FF2B5EF4-FFF2-40B4-BE49-F238E27FC236}">
                <a16:creationId xmlns:a16="http://schemas.microsoft.com/office/drawing/2014/main" id="{37684B83-FC08-4F93-8EE0-AE665575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57" y="3771386"/>
            <a:ext cx="275877" cy="48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2" descr="hvd1-c">
            <a:extLst>
              <a:ext uri="{FF2B5EF4-FFF2-40B4-BE49-F238E27FC236}">
                <a16:creationId xmlns:a16="http://schemas.microsoft.com/office/drawing/2014/main" id="{F5162C9D-BABB-4374-8B7F-C3342BECC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58" y="187402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2" descr="hvd1-c">
            <a:extLst>
              <a:ext uri="{FF2B5EF4-FFF2-40B4-BE49-F238E27FC236}">
                <a16:creationId xmlns:a16="http://schemas.microsoft.com/office/drawing/2014/main" id="{71A1F4AC-22D5-496D-8D37-4949F432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95" y="976847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2" descr="hvd1-c">
            <a:extLst>
              <a:ext uri="{FF2B5EF4-FFF2-40B4-BE49-F238E27FC236}">
                <a16:creationId xmlns:a16="http://schemas.microsoft.com/office/drawing/2014/main" id="{5C8CC2D1-F395-4D14-B66D-8929B3FBB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80" y="1794479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>
            <a:extLst>
              <a:ext uri="{FF2B5EF4-FFF2-40B4-BE49-F238E27FC236}">
                <a16:creationId xmlns:a16="http://schemas.microsoft.com/office/drawing/2014/main" id="{B1CF6D62-938F-4BC4-83B7-7FD7ABD6C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35" y="2549593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">
            <a:extLst>
              <a:ext uri="{FF2B5EF4-FFF2-40B4-BE49-F238E27FC236}">
                <a16:creationId xmlns:a16="http://schemas.microsoft.com/office/drawing/2014/main" id="{D18745D7-9A1D-4893-96D3-40BBEEC3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91" y="511045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3">
            <a:extLst>
              <a:ext uri="{FF2B5EF4-FFF2-40B4-BE49-F238E27FC236}">
                <a16:creationId xmlns:a16="http://schemas.microsoft.com/office/drawing/2014/main" id="{F0024239-C47A-41F8-B466-6DC31DE9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41" y="3814362"/>
            <a:ext cx="229635" cy="44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">
            <a:extLst>
              <a:ext uri="{FF2B5EF4-FFF2-40B4-BE49-F238E27FC236}">
                <a16:creationId xmlns:a16="http://schemas.microsoft.com/office/drawing/2014/main" id="{87A396B5-BCF9-407D-B50A-B3D4C0D7A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1" y="4345867"/>
            <a:ext cx="217660" cy="42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">
            <a:extLst>
              <a:ext uri="{FF2B5EF4-FFF2-40B4-BE49-F238E27FC236}">
                <a16:creationId xmlns:a16="http://schemas.microsoft.com/office/drawing/2014/main" id="{63195B6E-9EF5-403D-B5D8-1175C4D4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00" y="3845713"/>
            <a:ext cx="204906" cy="37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5D7C0DC7-2BA5-4F00-974C-08201EDD7985}"/>
              </a:ext>
            </a:extLst>
          </p:cNvPr>
          <p:cNvSpPr txBox="1"/>
          <p:nvPr/>
        </p:nvSpPr>
        <p:spPr>
          <a:xfrm rot="5400000">
            <a:off x="2119964" y="3552753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11" name="Picture 3">
            <a:extLst>
              <a:ext uri="{FF2B5EF4-FFF2-40B4-BE49-F238E27FC236}">
                <a16:creationId xmlns:a16="http://schemas.microsoft.com/office/drawing/2014/main" id="{32F7E6E2-45F8-416A-AC31-0E97DF17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06" y="4256867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3">
            <a:extLst>
              <a:ext uri="{FF2B5EF4-FFF2-40B4-BE49-F238E27FC236}">
                <a16:creationId xmlns:a16="http://schemas.microsoft.com/office/drawing/2014/main" id="{EC2B1E39-DCC1-4AD9-8A63-D38DEEDDE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06" y="330274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AD78270C-ADA8-46F2-9F71-8297C0D4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16" y="5083741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2" descr="hvd1-c">
            <a:extLst>
              <a:ext uri="{FF2B5EF4-FFF2-40B4-BE49-F238E27FC236}">
                <a16:creationId xmlns:a16="http://schemas.microsoft.com/office/drawing/2014/main" id="{91FF5D23-255D-41FC-949F-E5C9BB57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52" y="992760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2" descr="hvd1-c">
            <a:extLst>
              <a:ext uri="{FF2B5EF4-FFF2-40B4-BE49-F238E27FC236}">
                <a16:creationId xmlns:a16="http://schemas.microsoft.com/office/drawing/2014/main" id="{4701794A-72F1-4726-8AC5-89958680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07" y="1794479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2" descr="hvd1-c">
            <a:extLst>
              <a:ext uri="{FF2B5EF4-FFF2-40B4-BE49-F238E27FC236}">
                <a16:creationId xmlns:a16="http://schemas.microsoft.com/office/drawing/2014/main" id="{97CDAF72-377C-4BC7-89B3-56DF5EA1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52" y="114466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3">
            <a:extLst>
              <a:ext uri="{FF2B5EF4-FFF2-40B4-BE49-F238E27FC236}">
                <a16:creationId xmlns:a16="http://schemas.microsoft.com/office/drawing/2014/main" id="{4A50AED2-5A7C-47C5-8FBE-0D4AC631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07" y="2549594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C23B0ED5-AABC-4BD9-A2DC-84CAF52B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57" y="587164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18C6F6B9-8028-4E4B-B905-3B2B62D2D8C0}"/>
              </a:ext>
            </a:extLst>
          </p:cNvPr>
          <p:cNvSpPr txBox="1"/>
          <p:nvPr/>
        </p:nvSpPr>
        <p:spPr>
          <a:xfrm rot="5400000">
            <a:off x="2779619" y="3536570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20" name="Picture 3">
            <a:extLst>
              <a:ext uri="{FF2B5EF4-FFF2-40B4-BE49-F238E27FC236}">
                <a16:creationId xmlns:a16="http://schemas.microsoft.com/office/drawing/2014/main" id="{64AF52D5-8664-41C1-809A-AB1B1A08C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81" y="3314141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">
            <a:extLst>
              <a:ext uri="{FF2B5EF4-FFF2-40B4-BE49-F238E27FC236}">
                <a16:creationId xmlns:a16="http://schemas.microsoft.com/office/drawing/2014/main" id="{32F5C664-3D79-4390-BBB9-2C0F6EDC9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2" y="2508331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2">
            <a:extLst>
              <a:ext uri="{FF2B5EF4-FFF2-40B4-BE49-F238E27FC236}">
                <a16:creationId xmlns:a16="http://schemas.microsoft.com/office/drawing/2014/main" id="{6DF89B97-F7D4-46C6-95DA-C1FBCEA4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01" y="5860870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2" descr="hvd1-c">
            <a:extLst>
              <a:ext uri="{FF2B5EF4-FFF2-40B4-BE49-F238E27FC236}">
                <a16:creationId xmlns:a16="http://schemas.microsoft.com/office/drawing/2014/main" id="{C0CF95F8-9FE8-4138-BB5A-3379E2FF2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71" y="1808633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2" descr="hvd1-c">
            <a:extLst>
              <a:ext uri="{FF2B5EF4-FFF2-40B4-BE49-F238E27FC236}">
                <a16:creationId xmlns:a16="http://schemas.microsoft.com/office/drawing/2014/main" id="{FBD19E73-48E1-4E69-842F-DE0FECABA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71" y="114465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2" descr="hvd1-c">
            <a:extLst>
              <a:ext uri="{FF2B5EF4-FFF2-40B4-BE49-F238E27FC236}">
                <a16:creationId xmlns:a16="http://schemas.microsoft.com/office/drawing/2014/main" id="{EC421406-1246-46CE-BE97-B40C0707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71" y="103912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">
            <a:extLst>
              <a:ext uri="{FF2B5EF4-FFF2-40B4-BE49-F238E27FC236}">
                <a16:creationId xmlns:a16="http://schemas.microsoft.com/office/drawing/2014/main" id="{F9A03CAA-E48B-4C33-AE75-E18FC697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23" y="4237864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2">
            <a:extLst>
              <a:ext uri="{FF2B5EF4-FFF2-40B4-BE49-F238E27FC236}">
                <a16:creationId xmlns:a16="http://schemas.microsoft.com/office/drawing/2014/main" id="{804F2EC7-8200-4CED-9CC2-C11A0E060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82" y="5068851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D0CE7CD7-5016-4694-A556-66170BD9A256}"/>
              </a:ext>
            </a:extLst>
          </p:cNvPr>
          <p:cNvSpPr txBox="1"/>
          <p:nvPr/>
        </p:nvSpPr>
        <p:spPr>
          <a:xfrm rot="5400000">
            <a:off x="3422307" y="3509776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45" name="Picture 3">
            <a:extLst>
              <a:ext uri="{FF2B5EF4-FFF2-40B4-BE49-F238E27FC236}">
                <a16:creationId xmlns:a16="http://schemas.microsoft.com/office/drawing/2014/main" id="{4DBF9C56-6166-4E8D-A72A-03BC452B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25" y="4211358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3">
            <a:extLst>
              <a:ext uri="{FF2B5EF4-FFF2-40B4-BE49-F238E27FC236}">
                <a16:creationId xmlns:a16="http://schemas.microsoft.com/office/drawing/2014/main" id="{B96FFC95-0CB6-4F95-8F0C-785DB324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690" y="2481537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2">
            <a:extLst>
              <a:ext uri="{FF2B5EF4-FFF2-40B4-BE49-F238E27FC236}">
                <a16:creationId xmlns:a16="http://schemas.microsoft.com/office/drawing/2014/main" id="{7E074C05-F923-45EB-B68F-DFAE6DD39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89" y="5834076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12" descr="hvd1-c">
            <a:extLst>
              <a:ext uri="{FF2B5EF4-FFF2-40B4-BE49-F238E27FC236}">
                <a16:creationId xmlns:a16="http://schemas.microsoft.com/office/drawing/2014/main" id="{87D4CFDE-BE98-4D29-A3F1-7695D0392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89" y="101267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2" descr="hvd1-c">
            <a:extLst>
              <a:ext uri="{FF2B5EF4-FFF2-40B4-BE49-F238E27FC236}">
                <a16:creationId xmlns:a16="http://schemas.microsoft.com/office/drawing/2014/main" id="{5A4DA320-9301-4BF8-A92E-CAABCA0B1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59" y="8767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12" descr="hvd1-c">
            <a:extLst>
              <a:ext uri="{FF2B5EF4-FFF2-40B4-BE49-F238E27FC236}">
                <a16:creationId xmlns:a16="http://schemas.microsoft.com/office/drawing/2014/main" id="{183B047E-7D06-4013-89C2-36568294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26" y="1803242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">
            <a:extLst>
              <a:ext uri="{FF2B5EF4-FFF2-40B4-BE49-F238E27FC236}">
                <a16:creationId xmlns:a16="http://schemas.microsoft.com/office/drawing/2014/main" id="{37051D08-97A3-4EEC-9043-E2FD2EDF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25" y="3380659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2">
            <a:extLst>
              <a:ext uri="{FF2B5EF4-FFF2-40B4-BE49-F238E27FC236}">
                <a16:creationId xmlns:a16="http://schemas.microsoft.com/office/drawing/2014/main" id="{B04A58EE-93F9-404D-91ED-D8E74CB4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86" y="5083740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30452075-BA16-4432-B204-CDA0A83A0203}"/>
              </a:ext>
            </a:extLst>
          </p:cNvPr>
          <p:cNvSpPr txBox="1"/>
          <p:nvPr/>
        </p:nvSpPr>
        <p:spPr>
          <a:xfrm rot="5400000">
            <a:off x="4085011" y="3492002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62" name="Picture 3">
            <a:extLst>
              <a:ext uri="{FF2B5EF4-FFF2-40B4-BE49-F238E27FC236}">
                <a16:creationId xmlns:a16="http://schemas.microsoft.com/office/drawing/2014/main" id="{E954F5EB-EB14-411E-98A6-2780F9B43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9" y="-11978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3">
            <a:extLst>
              <a:ext uri="{FF2B5EF4-FFF2-40B4-BE49-F238E27FC236}">
                <a16:creationId xmlns:a16="http://schemas.microsoft.com/office/drawing/2014/main" id="{55A741CC-32D4-4CC5-A155-B77C649A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08" y="172206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2">
            <a:extLst>
              <a:ext uri="{FF2B5EF4-FFF2-40B4-BE49-F238E27FC236}">
                <a16:creationId xmlns:a16="http://schemas.microsoft.com/office/drawing/2014/main" id="{22BD71D4-77D5-47F1-AA58-7D8262DB6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56" y="2517318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12" descr="hvd1-c">
            <a:extLst>
              <a:ext uri="{FF2B5EF4-FFF2-40B4-BE49-F238E27FC236}">
                <a16:creationId xmlns:a16="http://schemas.microsoft.com/office/drawing/2014/main" id="{7E5FA859-0D93-4474-8F6A-4B632C3E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16" y="5087578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12" descr="hvd1-c">
            <a:extLst>
              <a:ext uri="{FF2B5EF4-FFF2-40B4-BE49-F238E27FC236}">
                <a16:creationId xmlns:a16="http://schemas.microsoft.com/office/drawing/2014/main" id="{CA720C1F-F786-4C5F-B3A9-15E9616ED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93" y="5834076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12" descr="hvd1-c">
            <a:extLst>
              <a:ext uri="{FF2B5EF4-FFF2-40B4-BE49-F238E27FC236}">
                <a16:creationId xmlns:a16="http://schemas.microsoft.com/office/drawing/2014/main" id="{B3985407-DED9-4FC4-9755-C3E6284F6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93" y="4256867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3">
            <a:extLst>
              <a:ext uri="{FF2B5EF4-FFF2-40B4-BE49-F238E27FC236}">
                <a16:creationId xmlns:a16="http://schemas.microsoft.com/office/drawing/2014/main" id="{3D39675C-74C8-47C5-B861-09E517FA3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94" y="949082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2">
            <a:extLst>
              <a:ext uri="{FF2B5EF4-FFF2-40B4-BE49-F238E27FC236}">
                <a16:creationId xmlns:a16="http://schemas.microsoft.com/office/drawing/2014/main" id="{42669623-77D4-4517-BEDE-CB382FC49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93" y="3303961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9A44E10D-8804-44BF-A561-E0C18A5F3DE3}"/>
              </a:ext>
            </a:extLst>
          </p:cNvPr>
          <p:cNvSpPr txBox="1"/>
          <p:nvPr/>
        </p:nvSpPr>
        <p:spPr>
          <a:xfrm rot="5400000">
            <a:off x="4689492" y="3509776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71" name="Picture 3">
            <a:extLst>
              <a:ext uri="{FF2B5EF4-FFF2-40B4-BE49-F238E27FC236}">
                <a16:creationId xmlns:a16="http://schemas.microsoft.com/office/drawing/2014/main" id="{E18D43F5-DAF4-49D2-838F-6FF0B1303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89" y="1739839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2">
            <a:extLst>
              <a:ext uri="{FF2B5EF4-FFF2-40B4-BE49-F238E27FC236}">
                <a16:creationId xmlns:a16="http://schemas.microsoft.com/office/drawing/2014/main" id="{EE0EB80C-7594-4A48-A0E2-BB24DA768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44" y="5834076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12" descr="hvd1-c">
            <a:extLst>
              <a:ext uri="{FF2B5EF4-FFF2-40B4-BE49-F238E27FC236}">
                <a16:creationId xmlns:a16="http://schemas.microsoft.com/office/drawing/2014/main" id="{E3E07B98-1674-483C-9F24-0D712200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97" y="250833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12" descr="hvd1-c">
            <a:extLst>
              <a:ext uri="{FF2B5EF4-FFF2-40B4-BE49-F238E27FC236}">
                <a16:creationId xmlns:a16="http://schemas.microsoft.com/office/drawing/2014/main" id="{3479247E-2D81-4DE9-9985-CFC896DBF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97" y="428788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12" descr="hvd1-c">
            <a:extLst>
              <a:ext uri="{FF2B5EF4-FFF2-40B4-BE49-F238E27FC236}">
                <a16:creationId xmlns:a16="http://schemas.microsoft.com/office/drawing/2014/main" id="{B729694A-3FF6-41B6-8F9D-15034001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24" y="3323000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3">
            <a:extLst>
              <a:ext uri="{FF2B5EF4-FFF2-40B4-BE49-F238E27FC236}">
                <a16:creationId xmlns:a16="http://schemas.microsoft.com/office/drawing/2014/main" id="{BA3F50CF-A00C-4161-855F-4E50F75A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96" y="37623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2">
            <a:extLst>
              <a:ext uri="{FF2B5EF4-FFF2-40B4-BE49-F238E27FC236}">
                <a16:creationId xmlns:a16="http://schemas.microsoft.com/office/drawing/2014/main" id="{EE967710-A730-43C7-A0DF-021890C1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54" y="505451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3">
            <a:extLst>
              <a:ext uri="{FF2B5EF4-FFF2-40B4-BE49-F238E27FC236}">
                <a16:creationId xmlns:a16="http://schemas.microsoft.com/office/drawing/2014/main" id="{8DDDA8CF-1E1E-4DBF-9692-A046F6BA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96" y="911945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031BD53A-11E6-46EA-B153-763174B77123}"/>
              </a:ext>
            </a:extLst>
          </p:cNvPr>
          <p:cNvSpPr txBox="1"/>
          <p:nvPr/>
        </p:nvSpPr>
        <p:spPr>
          <a:xfrm rot="5400000">
            <a:off x="5276234" y="3497273"/>
            <a:ext cx="62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&gt;        &gt;       &gt;       &gt;         &gt;         &gt;       &gt;       &gt;…</a:t>
            </a:r>
          </a:p>
        </p:txBody>
      </p:sp>
      <p:pic>
        <p:nvPicPr>
          <p:cNvPr id="180" name="Picture 3">
            <a:extLst>
              <a:ext uri="{FF2B5EF4-FFF2-40B4-BE49-F238E27FC236}">
                <a16:creationId xmlns:a16="http://schemas.microsoft.com/office/drawing/2014/main" id="{1BC6B454-0A9C-4736-9DD4-055BE879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75" y="4148769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2">
            <a:extLst>
              <a:ext uri="{FF2B5EF4-FFF2-40B4-BE49-F238E27FC236}">
                <a16:creationId xmlns:a16="http://schemas.microsoft.com/office/drawing/2014/main" id="{6F8CFD78-FEDA-41DD-93AA-7C3B5C20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"/>
                    </a14:imgEffect>
                    <a14:imgEffect>
                      <a14:brightnessContrast bright="5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47" y="976847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12" descr="hvd1-c">
            <a:extLst>
              <a:ext uri="{FF2B5EF4-FFF2-40B4-BE49-F238E27FC236}">
                <a16:creationId xmlns:a16="http://schemas.microsoft.com/office/drawing/2014/main" id="{3048DA25-B82F-46B8-AF60-3F794A569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09" y="5915751"/>
            <a:ext cx="212082" cy="4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2">
            <a:extLst>
              <a:ext uri="{FF2B5EF4-FFF2-40B4-BE49-F238E27FC236}">
                <a16:creationId xmlns:a16="http://schemas.microsoft.com/office/drawing/2014/main" id="{9756BCEA-D237-43EF-AFD0-E422949E8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361" y="41856"/>
            <a:ext cx="280202" cy="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3">
            <a:extLst>
              <a:ext uri="{FF2B5EF4-FFF2-40B4-BE49-F238E27FC236}">
                <a16:creationId xmlns:a16="http://schemas.microsoft.com/office/drawing/2014/main" id="{C76F85E8-C921-4DF0-A3F7-67EB0CB97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75" y="3233977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29" descr="money1-c">
            <a:extLst>
              <a:ext uri="{FF2B5EF4-FFF2-40B4-BE49-F238E27FC236}">
                <a16:creationId xmlns:a16="http://schemas.microsoft.com/office/drawing/2014/main" id="{8E9AE4A0-86AD-491A-B6F3-8B57A9BC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47" y="1815927"/>
            <a:ext cx="237061" cy="49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29" descr="money1-c">
            <a:extLst>
              <a:ext uri="{FF2B5EF4-FFF2-40B4-BE49-F238E27FC236}">
                <a16:creationId xmlns:a16="http://schemas.microsoft.com/office/drawing/2014/main" id="{2D236FD8-E774-4091-BCFE-D3EB3348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00" y="2512698"/>
            <a:ext cx="214153" cy="4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9EE14B-0164-4B50-8260-B91C5A4E3799}"/>
              </a:ext>
            </a:extLst>
          </p:cNvPr>
          <p:cNvSpPr/>
          <p:nvPr/>
        </p:nvSpPr>
        <p:spPr>
          <a:xfrm>
            <a:off x="4335628" y="37623"/>
            <a:ext cx="480979" cy="23038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D0210CC-BEEE-4065-9E65-646BF0D30F20}"/>
              </a:ext>
            </a:extLst>
          </p:cNvPr>
          <p:cNvSpPr/>
          <p:nvPr/>
        </p:nvSpPr>
        <p:spPr>
          <a:xfrm>
            <a:off x="4994170" y="52892"/>
            <a:ext cx="480979" cy="23038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11E682C-A387-463A-955B-081C316A0E43}"/>
              </a:ext>
            </a:extLst>
          </p:cNvPr>
          <p:cNvSpPr/>
          <p:nvPr/>
        </p:nvSpPr>
        <p:spPr>
          <a:xfrm>
            <a:off x="5665329" y="44527"/>
            <a:ext cx="480979" cy="23038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7EE062D-44FC-40A9-A877-A70BF54E7582}"/>
              </a:ext>
            </a:extLst>
          </p:cNvPr>
          <p:cNvSpPr/>
          <p:nvPr/>
        </p:nvSpPr>
        <p:spPr>
          <a:xfrm>
            <a:off x="6295640" y="58178"/>
            <a:ext cx="480979" cy="23038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1EA3C0F-EA09-4BD3-BB54-D2B629E60FDA}"/>
              </a:ext>
            </a:extLst>
          </p:cNvPr>
          <p:cNvSpPr/>
          <p:nvPr/>
        </p:nvSpPr>
        <p:spPr>
          <a:xfrm>
            <a:off x="6966790" y="4207526"/>
            <a:ext cx="480979" cy="23038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42DA2C2-AAA5-43F8-82F6-9085EBA0818D}"/>
              </a:ext>
            </a:extLst>
          </p:cNvPr>
          <p:cNvSpPr/>
          <p:nvPr/>
        </p:nvSpPr>
        <p:spPr>
          <a:xfrm>
            <a:off x="7595835" y="2458800"/>
            <a:ext cx="480979" cy="23038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E8A2452-3C9F-43EE-A5F6-6039AC7E3997}"/>
              </a:ext>
            </a:extLst>
          </p:cNvPr>
          <p:cNvSpPr/>
          <p:nvPr/>
        </p:nvSpPr>
        <p:spPr>
          <a:xfrm>
            <a:off x="8184658" y="5860869"/>
            <a:ext cx="480979" cy="9971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65857BF-203D-43EE-A6B3-35627E716ABF}"/>
              </a:ext>
            </a:extLst>
          </p:cNvPr>
          <p:cNvSpPr/>
          <p:nvPr/>
        </p:nvSpPr>
        <p:spPr>
          <a:xfrm>
            <a:off x="4351564" y="2481803"/>
            <a:ext cx="480979" cy="233291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4EEBA1A-1172-4F05-9A59-87C610504B17}"/>
              </a:ext>
            </a:extLst>
          </p:cNvPr>
          <p:cNvSpPr/>
          <p:nvPr/>
        </p:nvSpPr>
        <p:spPr>
          <a:xfrm>
            <a:off x="4341216" y="5091784"/>
            <a:ext cx="480979" cy="141964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5303072-4D1F-41B2-9240-4E6BD8938EF0}"/>
              </a:ext>
            </a:extLst>
          </p:cNvPr>
          <p:cNvSpPr/>
          <p:nvPr/>
        </p:nvSpPr>
        <p:spPr>
          <a:xfrm>
            <a:off x="5007503" y="2495717"/>
            <a:ext cx="480979" cy="233291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296328D-0880-4AEA-B5A6-A2DF3C8216ED}"/>
              </a:ext>
            </a:extLst>
          </p:cNvPr>
          <p:cNvSpPr/>
          <p:nvPr/>
        </p:nvSpPr>
        <p:spPr>
          <a:xfrm>
            <a:off x="5667377" y="2495717"/>
            <a:ext cx="480979" cy="233291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31D5343-7D8E-4007-9036-B585A8F4557F}"/>
              </a:ext>
            </a:extLst>
          </p:cNvPr>
          <p:cNvSpPr/>
          <p:nvPr/>
        </p:nvSpPr>
        <p:spPr>
          <a:xfrm>
            <a:off x="6325416" y="2482348"/>
            <a:ext cx="480979" cy="233291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FC2A055-652D-4480-89B7-F4F94C58CDCC}"/>
              </a:ext>
            </a:extLst>
          </p:cNvPr>
          <p:cNvSpPr/>
          <p:nvPr/>
        </p:nvSpPr>
        <p:spPr>
          <a:xfrm>
            <a:off x="6941917" y="38384"/>
            <a:ext cx="480979" cy="233291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3FD3555-357D-4031-B81B-A42F60624EA6}"/>
              </a:ext>
            </a:extLst>
          </p:cNvPr>
          <p:cNvSpPr/>
          <p:nvPr/>
        </p:nvSpPr>
        <p:spPr>
          <a:xfrm>
            <a:off x="7628151" y="38384"/>
            <a:ext cx="480979" cy="233291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D176A79-AA42-4177-83BC-6B549798EEA4}"/>
              </a:ext>
            </a:extLst>
          </p:cNvPr>
          <p:cNvSpPr/>
          <p:nvPr/>
        </p:nvSpPr>
        <p:spPr>
          <a:xfrm>
            <a:off x="8163086" y="3233977"/>
            <a:ext cx="480979" cy="233291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1" name="Picture 3">
            <a:extLst>
              <a:ext uri="{FF2B5EF4-FFF2-40B4-BE49-F238E27FC236}">
                <a16:creationId xmlns:a16="http://schemas.microsoft.com/office/drawing/2014/main" id="{3AEE570C-05C4-49B8-A2D4-BFBCD8465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65" y="4989660"/>
            <a:ext cx="284284" cy="5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F115EE1A-7B1C-4A43-AEFF-B2E0A4CBA013}"/>
              </a:ext>
            </a:extLst>
          </p:cNvPr>
          <p:cNvSpPr/>
          <p:nvPr/>
        </p:nvSpPr>
        <p:spPr>
          <a:xfrm>
            <a:off x="5038081" y="5068851"/>
            <a:ext cx="480979" cy="141964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AD17352-B75B-483F-8B01-BDD6FBC325DD}"/>
              </a:ext>
            </a:extLst>
          </p:cNvPr>
          <p:cNvSpPr/>
          <p:nvPr/>
        </p:nvSpPr>
        <p:spPr>
          <a:xfrm>
            <a:off x="5695046" y="5055021"/>
            <a:ext cx="480979" cy="141964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D016041-3588-465B-ACAF-319966835F4E}"/>
              </a:ext>
            </a:extLst>
          </p:cNvPr>
          <p:cNvSpPr/>
          <p:nvPr/>
        </p:nvSpPr>
        <p:spPr>
          <a:xfrm>
            <a:off x="6325010" y="5042057"/>
            <a:ext cx="480979" cy="141964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C6797F8-00B6-439F-A390-015785232970}"/>
              </a:ext>
            </a:extLst>
          </p:cNvPr>
          <p:cNvSpPr/>
          <p:nvPr/>
        </p:nvSpPr>
        <p:spPr>
          <a:xfrm>
            <a:off x="6986567" y="2481537"/>
            <a:ext cx="480979" cy="141964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7C796DF-E4E0-4B01-8737-383E9F5ABD6E}"/>
              </a:ext>
            </a:extLst>
          </p:cNvPr>
          <p:cNvSpPr/>
          <p:nvPr/>
        </p:nvSpPr>
        <p:spPr>
          <a:xfrm>
            <a:off x="7577411" y="5042057"/>
            <a:ext cx="480979" cy="141964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CDEDB22-8EE2-4CF3-8FBC-7E558F68C4BF}"/>
              </a:ext>
            </a:extLst>
          </p:cNvPr>
          <p:cNvSpPr/>
          <p:nvPr/>
        </p:nvSpPr>
        <p:spPr>
          <a:xfrm>
            <a:off x="8207889" y="26779"/>
            <a:ext cx="480979" cy="141964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C9D6E22-C9FE-4E8B-A042-F061F3B3FA73}"/>
              </a:ext>
            </a:extLst>
          </p:cNvPr>
          <p:cNvSpPr/>
          <p:nvPr/>
        </p:nvSpPr>
        <p:spPr>
          <a:xfrm>
            <a:off x="8184657" y="1657377"/>
            <a:ext cx="480979" cy="1419640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7780005-A290-40AF-8851-8EC646E74C56}"/>
              </a:ext>
            </a:extLst>
          </p:cNvPr>
          <p:cNvSpPr txBox="1"/>
          <p:nvPr/>
        </p:nvSpPr>
        <p:spPr>
          <a:xfrm>
            <a:off x="210988" y="5487866"/>
            <a:ext cx="3697168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Problem!</a:t>
            </a:r>
          </a:p>
          <a:p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fragile</a:t>
            </a:r>
            <a:r>
              <a:rPr lang="pl-PL" dirty="0"/>
              <a:t> to </a:t>
            </a:r>
            <a:r>
              <a:rPr lang="pl-PL" dirty="0" err="1"/>
              <a:t>perturbations</a:t>
            </a:r>
            <a:r>
              <a:rPr lang="pl-PL" dirty="0"/>
              <a:t> in single </a:t>
            </a:r>
            <a:r>
              <a:rPr lang="pl-PL" dirty="0" err="1"/>
              <a:t>votes</a:t>
            </a:r>
            <a:r>
              <a:rPr lang="pl-PL" dirty="0"/>
              <a:t>. </a:t>
            </a:r>
            <a:r>
              <a:rPr lang="pl-PL" dirty="0" err="1"/>
              <a:t>Still</a:t>
            </a:r>
            <a:r>
              <a:rPr lang="pl-PL" dirty="0"/>
              <a:t> –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attempt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treewidth-like</a:t>
            </a:r>
            <a:r>
              <a:rPr lang="pl-PL" dirty="0"/>
              <a:t> </a:t>
            </a:r>
            <a:r>
              <a:rPr lang="pl-PL" dirty="0" err="1"/>
              <a:t>notion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2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28" grpId="0" animBg="1"/>
      <p:bldP spid="129" grpId="0" animBg="1"/>
      <p:bldP spid="130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A354B-A36C-4BFE-BEEA-D7C29208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Summary</a:t>
            </a:r>
            <a:r>
              <a:rPr lang="pl-PL" dirty="0"/>
              <a:t>: </a:t>
            </a:r>
            <a:r>
              <a:rPr lang="pl-PL" sz="3200" dirty="0" err="1"/>
              <a:t>Computational</a:t>
            </a:r>
            <a:r>
              <a:rPr lang="pl-PL" sz="3200" dirty="0"/>
              <a:t> </a:t>
            </a:r>
            <a:r>
              <a:rPr lang="pl-PL" sz="3200" dirty="0" err="1"/>
              <a:t>Social</a:t>
            </a:r>
            <a:r>
              <a:rPr lang="pl-PL" sz="3200" dirty="0"/>
              <a:t> Choice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84C80-F789-4557-8E76-0D1FBD697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/>
              <a:t>Mix of </a:t>
            </a:r>
            <a:r>
              <a:rPr lang="pl-PL" dirty="0" err="1"/>
              <a:t>computer</a:t>
            </a:r>
            <a:r>
              <a:rPr lang="pl-PL" dirty="0"/>
              <a:t> science and </a:t>
            </a:r>
            <a:r>
              <a:rPr lang="pl-PL" dirty="0" err="1"/>
              <a:t>economics</a:t>
            </a:r>
            <a:endParaRPr lang="pl-PL" dirty="0"/>
          </a:p>
          <a:p>
            <a:pPr lvl="2"/>
            <a:r>
              <a:rPr lang="pl-PL" dirty="0" err="1"/>
              <a:t>Approximation</a:t>
            </a:r>
            <a:r>
              <a:rPr lang="pl-PL" dirty="0"/>
              <a:t> for COMSOC </a:t>
            </a:r>
            <a:r>
              <a:rPr lang="pl-PL" dirty="0" err="1"/>
              <a:t>is</a:t>
            </a:r>
            <a:r>
              <a:rPr lang="pl-PL" dirty="0"/>
              <a:t> nice, but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solve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the </a:t>
            </a:r>
            <a:r>
              <a:rPr lang="pl-PL" dirty="0" err="1"/>
              <a:t>problems</a:t>
            </a:r>
            <a:endParaRPr lang="pl-PL" dirty="0"/>
          </a:p>
          <a:p>
            <a:pPr lvl="2"/>
            <a:r>
              <a:rPr lang="pl-PL" dirty="0" err="1"/>
              <a:t>Sometimes</a:t>
            </a:r>
            <a:r>
              <a:rPr lang="pl-PL" dirty="0"/>
              <a:t> FPT </a:t>
            </a:r>
            <a:r>
              <a:rPr lang="pl-PL" dirty="0" err="1"/>
              <a:t>algorithms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the </a:t>
            </a:r>
            <a:r>
              <a:rPr lang="pl-PL" dirty="0" err="1"/>
              <a:t>only</a:t>
            </a:r>
            <a:r>
              <a:rPr lang="pl-PL" dirty="0"/>
              <a:t> </a:t>
            </a:r>
            <a:r>
              <a:rPr lang="pl-PL" dirty="0" err="1"/>
              <a:t>way</a:t>
            </a:r>
            <a:endParaRPr lang="pl-PL" dirty="0"/>
          </a:p>
          <a:p>
            <a:pPr lvl="1"/>
            <a:r>
              <a:rPr lang="pl-PL" dirty="0" err="1"/>
              <a:t>Becomes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and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realistis</a:t>
            </a:r>
            <a:endParaRPr lang="pl-PL" dirty="0"/>
          </a:p>
          <a:p>
            <a:pPr lvl="2"/>
            <a:r>
              <a:rPr lang="pl-PL" dirty="0"/>
              <a:t>Winner </a:t>
            </a:r>
            <a:r>
              <a:rPr lang="pl-PL" dirty="0" err="1"/>
              <a:t>determination</a:t>
            </a:r>
            <a:endParaRPr lang="pl-PL" dirty="0"/>
          </a:p>
          <a:p>
            <a:pPr lvl="2"/>
            <a:r>
              <a:rPr lang="pl-PL" dirty="0" err="1"/>
              <a:t>Margin</a:t>
            </a:r>
            <a:r>
              <a:rPr lang="pl-PL" dirty="0"/>
              <a:t> of </a:t>
            </a:r>
            <a:r>
              <a:rPr lang="pl-PL" dirty="0" err="1"/>
              <a:t>victory</a:t>
            </a:r>
            <a:endParaRPr lang="pl-PL" dirty="0"/>
          </a:p>
          <a:p>
            <a:pPr lvl="2"/>
            <a:r>
              <a:rPr lang="pl-PL" dirty="0" err="1"/>
              <a:t>Bribery</a:t>
            </a:r>
            <a:r>
              <a:rPr lang="pl-PL" dirty="0"/>
              <a:t> as a </a:t>
            </a:r>
            <a:r>
              <a:rPr lang="pl-PL" dirty="0" err="1"/>
              <a:t>measure</a:t>
            </a:r>
            <a:r>
              <a:rPr lang="pl-PL" dirty="0"/>
              <a:t> of </a:t>
            </a:r>
            <a:r>
              <a:rPr lang="pl-PL" dirty="0" err="1"/>
              <a:t>success</a:t>
            </a:r>
            <a:endParaRPr lang="pl-PL" dirty="0"/>
          </a:p>
          <a:p>
            <a:pPr lvl="2"/>
            <a:r>
              <a:rPr lang="pl-PL" dirty="0"/>
              <a:t>… </a:t>
            </a:r>
            <a:r>
              <a:rPr lang="pl-PL" dirty="0" err="1"/>
              <a:t>lots</a:t>
            </a:r>
            <a:r>
              <a:rPr lang="pl-PL" dirty="0"/>
              <a:t> of </a:t>
            </a:r>
            <a:r>
              <a:rPr lang="pl-PL" dirty="0" err="1"/>
              <a:t>others</a:t>
            </a:r>
            <a:endParaRPr lang="pl-PL" dirty="0"/>
          </a:p>
          <a:p>
            <a:pPr lvl="1"/>
            <a:r>
              <a:rPr lang="pl-PL" dirty="0" err="1"/>
              <a:t>Motivation</a:t>
            </a:r>
            <a:r>
              <a:rPr lang="pl-PL" dirty="0"/>
              <a:t> </a:t>
            </a:r>
            <a:r>
              <a:rPr lang="pl-PL" dirty="0" err="1"/>
              <a:t>matters</a:t>
            </a:r>
            <a:endParaRPr lang="pl-PL" dirty="0"/>
          </a:p>
          <a:p>
            <a:pPr lvl="2"/>
            <a:r>
              <a:rPr lang="pl-PL" dirty="0" err="1"/>
              <a:t>It’s</a:t>
            </a:r>
            <a:r>
              <a:rPr lang="pl-PL" dirty="0"/>
              <a:t> not </a:t>
            </a:r>
            <a:r>
              <a:rPr lang="pl-PL" dirty="0" err="1"/>
              <a:t>enough</a:t>
            </a:r>
            <a:r>
              <a:rPr lang="pl-PL" dirty="0"/>
              <a:t> to </a:t>
            </a:r>
            <a:r>
              <a:rPr lang="pl-PL" dirty="0" err="1"/>
              <a:t>get</a:t>
            </a:r>
            <a:r>
              <a:rPr lang="pl-PL" dirty="0"/>
              <a:t> a nice </a:t>
            </a:r>
            <a:r>
              <a:rPr lang="pl-PL" dirty="0" err="1"/>
              <a:t>algorithm</a:t>
            </a:r>
            <a:r>
              <a:rPr lang="pl-PL" dirty="0"/>
              <a:t> …</a:t>
            </a:r>
          </a:p>
          <a:p>
            <a:pPr lvl="2"/>
            <a:r>
              <a:rPr lang="pl-PL" dirty="0"/>
              <a:t>…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to </a:t>
            </a:r>
            <a:r>
              <a:rPr lang="pl-PL" dirty="0" err="1"/>
              <a:t>address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real </a:t>
            </a:r>
            <a:r>
              <a:rPr lang="pl-PL" dirty="0" err="1"/>
              <a:t>issue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396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!</a:t>
            </a:r>
          </a:p>
        </p:txBody>
      </p:sp>
      <p:pic>
        <p:nvPicPr>
          <p:cNvPr id="56323" name="Picture 4" descr="ques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28" y="1706217"/>
            <a:ext cx="4876800" cy="384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5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Shape 173"/>
          <p:cNvGraphicFramePr/>
          <p:nvPr>
            <p:extLst/>
          </p:nvPr>
        </p:nvGraphicFramePr>
        <p:xfrm>
          <a:off x="251520" y="1340768"/>
          <a:ext cx="8658600" cy="45716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9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b="1" dirty="0"/>
                        <a:t>Oficjalny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b="1" dirty="0"/>
                        <a:t>Borda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b="1" dirty="0"/>
                        <a:t>Plurality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2-appr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3-appr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4-appr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b="1" dirty="0"/>
                        <a:t>Copeland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Maximin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400" dirty="0"/>
                        <a:t>STV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 dirty="0">
                          <a:solidFill>
                            <a:schemeClr val="dk1"/>
                          </a:solidFill>
                        </a:rPr>
                        <a:t>Lewis Hamilton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Felipe Massa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Kimi Räikkonen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Robert Kubica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2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 dirty="0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Fernando Alonso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Nick Heidfeld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500" dirty="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Heikki Kovalainen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Sebastian Vettel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17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 dirty="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Jarno Trulli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12</a:t>
                      </a: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500" dirty="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Timo Glock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pl" sz="150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9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pl" sz="15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500" dirty="0"/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Prostokąt zaokrąglony 3"/>
          <p:cNvSpPr/>
          <p:nvPr/>
        </p:nvSpPr>
        <p:spPr>
          <a:xfrm>
            <a:off x="744656" y="1484784"/>
            <a:ext cx="7488832" cy="2160240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err="1">
                <a:solidFill>
                  <a:schemeClr val="tx1"/>
                </a:solidFill>
              </a:rPr>
              <a:t>Arrow’s</a:t>
            </a:r>
            <a:r>
              <a:rPr lang="pl-PL" sz="3200" b="1" dirty="0">
                <a:solidFill>
                  <a:schemeClr val="tx1"/>
                </a:solidFill>
              </a:rPr>
              <a:t> </a:t>
            </a:r>
            <a:r>
              <a:rPr lang="pl-PL" sz="3200" b="1" dirty="0" err="1">
                <a:solidFill>
                  <a:schemeClr val="tx1"/>
                </a:solidFill>
              </a:rPr>
              <a:t>Theorem</a:t>
            </a:r>
            <a:r>
              <a:rPr lang="pl-PL" sz="3200" b="1" dirty="0">
                <a:solidFill>
                  <a:schemeClr val="tx1"/>
                </a:solidFill>
              </a:rPr>
              <a:t> (</a:t>
            </a:r>
            <a:r>
              <a:rPr lang="pl-PL" sz="3200" b="1" dirty="0" err="1">
                <a:solidFill>
                  <a:schemeClr val="tx1"/>
                </a:solidFill>
              </a:rPr>
              <a:t>intuition</a:t>
            </a:r>
            <a:r>
              <a:rPr lang="pl-PL" sz="3200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pl-PL" sz="3200" dirty="0" err="1">
                <a:solidFill>
                  <a:schemeClr val="tx1"/>
                </a:solidFill>
              </a:rPr>
              <a:t>There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is</a:t>
            </a:r>
            <a:r>
              <a:rPr lang="pl-PL" sz="3200" dirty="0">
                <a:solidFill>
                  <a:schemeClr val="tx1"/>
                </a:solidFill>
              </a:rPr>
              <a:t> no </a:t>
            </a:r>
            <a:r>
              <a:rPr lang="pl-PL" sz="3200" dirty="0" err="1">
                <a:solidFill>
                  <a:schemeClr val="tx1"/>
                </a:solidFill>
              </a:rPr>
              <a:t>perfect</a:t>
            </a:r>
            <a:r>
              <a:rPr lang="pl-PL" sz="3200" dirty="0">
                <a:solidFill>
                  <a:schemeClr val="tx1"/>
                </a:solidFill>
              </a:rPr>
              <a:t>, </a:t>
            </a:r>
            <a:r>
              <a:rPr lang="pl-PL" sz="3200" dirty="0" err="1">
                <a:solidFill>
                  <a:schemeClr val="tx1"/>
                </a:solidFill>
              </a:rPr>
              <a:t>always</a:t>
            </a:r>
            <a:r>
              <a:rPr lang="pl-PL" sz="3200" dirty="0">
                <a:solidFill>
                  <a:schemeClr val="tx1"/>
                </a:solidFill>
              </a:rPr>
              <a:t> fair, </a:t>
            </a:r>
            <a:r>
              <a:rPr lang="pl-PL" sz="3200" dirty="0" err="1">
                <a:solidFill>
                  <a:schemeClr val="tx1"/>
                </a:solidFill>
              </a:rPr>
              <a:t>voting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rule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735786" y="3933056"/>
            <a:ext cx="7488832" cy="2160240"/>
          </a:xfrm>
          <a:prstGeom prst="roundRect">
            <a:avLst/>
          </a:prstGeom>
          <a:solidFill>
            <a:srgbClr val="FFCC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err="1">
                <a:solidFill>
                  <a:schemeClr val="tx1"/>
                </a:solidFill>
              </a:rPr>
              <a:t>Conclusions</a:t>
            </a:r>
            <a:endParaRPr lang="pl-PL" sz="3200" b="1" dirty="0">
              <a:solidFill>
                <a:schemeClr val="tx1"/>
              </a:solidFill>
            </a:endParaRPr>
          </a:p>
          <a:p>
            <a:pPr algn="ctr"/>
            <a:r>
              <a:rPr lang="pl-PL" sz="3200" dirty="0" err="1">
                <a:solidFill>
                  <a:schemeClr val="tx1"/>
                </a:solidFill>
              </a:rPr>
              <a:t>Voting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rules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are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designed</a:t>
            </a:r>
            <a:r>
              <a:rPr lang="pl-PL" sz="3200" dirty="0">
                <a:solidFill>
                  <a:schemeClr val="tx1"/>
                </a:solidFill>
              </a:rPr>
              <a:t> and </a:t>
            </a:r>
            <a:r>
              <a:rPr lang="pl-PL" sz="3200" dirty="0" err="1">
                <a:solidFill>
                  <a:schemeClr val="tx1"/>
                </a:solidFill>
              </a:rPr>
              <a:t>used</a:t>
            </a:r>
            <a:r>
              <a:rPr lang="pl-PL" sz="3200" dirty="0">
                <a:solidFill>
                  <a:schemeClr val="tx1"/>
                </a:solidFill>
              </a:rPr>
              <a:t> for </a:t>
            </a:r>
            <a:r>
              <a:rPr lang="pl-PL" sz="3200" dirty="0" err="1">
                <a:solidFill>
                  <a:schemeClr val="tx1"/>
                </a:solidFill>
              </a:rPr>
              <a:t>specific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purposes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(but </a:t>
            </a:r>
            <a:r>
              <a:rPr lang="pl-PL" sz="3200" dirty="0" err="1">
                <a:solidFill>
                  <a:schemeClr val="tx1"/>
                </a:solidFill>
              </a:rPr>
              <a:t>they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will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always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have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flaws</a:t>
            </a:r>
            <a:r>
              <a:rPr lang="pl-PL" sz="3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Shape 164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70121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" dirty="0"/>
              <a:t>Formu</a:t>
            </a:r>
            <a:r>
              <a:rPr lang="pl-PL" dirty="0"/>
              <a:t>l</a:t>
            </a:r>
            <a:r>
              <a:rPr lang="pl" dirty="0"/>
              <a:t>a 1: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Voting</a:t>
            </a:r>
            <a:r>
              <a:rPr lang="pl-PL" dirty="0"/>
              <a:t> </a:t>
            </a:r>
            <a:r>
              <a:rPr lang="pl-PL" dirty="0" err="1"/>
              <a:t>Rules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29009237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A59E89D-2C04-4196-A72D-3DBDABBBA9EE}"/>
              </a:ext>
            </a:extLst>
          </p:cNvPr>
          <p:cNvSpPr/>
          <p:nvPr/>
        </p:nvSpPr>
        <p:spPr>
          <a:xfrm>
            <a:off x="7040266" y="4708100"/>
            <a:ext cx="1960053" cy="943810"/>
          </a:xfrm>
          <a:prstGeom prst="ellipse">
            <a:avLst/>
          </a:pr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committee</a:t>
            </a:r>
            <a:b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E06C577-C3EE-4215-89F9-3833D59A5B77}"/>
              </a:ext>
            </a:extLst>
          </p:cNvPr>
          <p:cNvSpPr/>
          <p:nvPr/>
        </p:nvSpPr>
        <p:spPr>
          <a:xfrm>
            <a:off x="7231533" y="4142602"/>
            <a:ext cx="845667" cy="565497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9000" h="411608">
                <a:moveTo>
                  <a:pt x="0" y="68708"/>
                </a:moveTo>
                <a:cubicBezTo>
                  <a:pt x="134937" y="-37125"/>
                  <a:pt x="465667" y="-7492"/>
                  <a:pt x="635000" y="68708"/>
                </a:cubicBezTo>
                <a:cubicBezTo>
                  <a:pt x="804333" y="144908"/>
                  <a:pt x="838729" y="234337"/>
                  <a:pt x="889000" y="411608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9EB2AD-4789-4FB7-937D-C59D4AE0E928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79C5C84-E4AC-4588-9385-95119B61C9C0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354E1F0-09EC-4CC7-9362-360308D27AAD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343673C-5835-408D-90EB-CF55B11875F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437C20-2B3A-4DF8-BFE5-0FB1982123A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95C4D0-7255-45F8-913B-65E23E0EA8B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2D8992-DDC1-4034-B747-8C375F715C75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FE6E65-977E-43C8-8430-D03301F7812B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FEF92A4-B4EE-4AF0-93C3-76920EEDC506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E6CE493-FFA3-4568-9118-71216A6AA9EE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801550D-AF03-4D48-9FC2-28924133202E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4E1CFA-2803-49D9-A148-0981C4FBF190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6D46908-2310-463A-9D84-350D6DC38C88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92FA6F5-21EC-4A2B-8317-24567DB59B1F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8B48077-DE81-43DA-A3FF-7E7329E3F387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033EA27-7433-4B9E-AC7B-5A3873BEF168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9497763-8129-4EFE-B85F-6D7CFDF4AB4C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B39CB56-3EA0-4C90-A6A6-5C9324020C1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0847EE0-637B-4DE0-B904-9F43597696CD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49E1A54-707B-469D-B768-9EE068DBA4CC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848F733-8D8E-42EC-BAD5-92AF65230BAD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FC88D08-1417-4102-A2DA-678B8C9CBCB1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6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 animBg="1"/>
      <p:bldP spid="39" grpId="0"/>
      <p:bldP spid="49" grpId="0"/>
      <p:bldP spid="51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5C5595E-4834-4004-B5B1-F80786C488E2}"/>
              </a:ext>
            </a:extLst>
          </p:cNvPr>
          <p:cNvSpPr/>
          <p:nvPr/>
        </p:nvSpPr>
        <p:spPr>
          <a:xfrm>
            <a:off x="1678390" y="63709"/>
            <a:ext cx="2179379" cy="1139156"/>
          </a:xfrm>
          <a:custGeom>
            <a:avLst/>
            <a:gdLst>
              <a:gd name="connsiteX0" fmla="*/ 420233 w 2179379"/>
              <a:gd name="connsiteY0" fmla="*/ 71202 h 1139156"/>
              <a:gd name="connsiteX1" fmla="*/ 508 w 2179379"/>
              <a:gd name="connsiteY1" fmla="*/ 670809 h 1139156"/>
              <a:gd name="connsiteX2" fmla="*/ 495184 w 2179379"/>
              <a:gd name="connsiteY2" fmla="*/ 1120514 h 1139156"/>
              <a:gd name="connsiteX3" fmla="*/ 1859289 w 2179379"/>
              <a:gd name="connsiteY3" fmla="*/ 985602 h 1139156"/>
              <a:gd name="connsiteX4" fmla="*/ 2144102 w 2179379"/>
              <a:gd name="connsiteY4" fmla="*/ 371006 h 1139156"/>
              <a:gd name="connsiteX5" fmla="*/ 1274672 w 2179379"/>
              <a:gd name="connsiteY5" fmla="*/ 41222 h 1139156"/>
              <a:gd name="connsiteX6" fmla="*/ 420233 w 2179379"/>
              <a:gd name="connsiteY6" fmla="*/ 71202 h 113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379" h="1139156">
                <a:moveTo>
                  <a:pt x="420233" y="71202"/>
                </a:moveTo>
                <a:cubicBezTo>
                  <a:pt x="207873" y="176133"/>
                  <a:pt x="-11984" y="495924"/>
                  <a:pt x="508" y="670809"/>
                </a:cubicBezTo>
                <a:cubicBezTo>
                  <a:pt x="13000" y="845694"/>
                  <a:pt x="185387" y="1068049"/>
                  <a:pt x="495184" y="1120514"/>
                </a:cubicBezTo>
                <a:cubicBezTo>
                  <a:pt x="804981" y="1172980"/>
                  <a:pt x="1584469" y="1110520"/>
                  <a:pt x="1859289" y="985602"/>
                </a:cubicBezTo>
                <a:cubicBezTo>
                  <a:pt x="2134109" y="860684"/>
                  <a:pt x="2241538" y="528403"/>
                  <a:pt x="2144102" y="371006"/>
                </a:cubicBezTo>
                <a:cubicBezTo>
                  <a:pt x="2046666" y="213609"/>
                  <a:pt x="1556987" y="86192"/>
                  <a:pt x="1274672" y="41222"/>
                </a:cubicBezTo>
                <a:cubicBezTo>
                  <a:pt x="992357" y="-3748"/>
                  <a:pt x="632593" y="-33729"/>
                  <a:pt x="420233" y="71202"/>
                </a:cubicBezTo>
                <a:close/>
              </a:path>
            </a:pathLst>
          </a:custGeom>
          <a:solidFill>
            <a:srgbClr val="008000">
              <a:alpha val="21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7" name="Picture 4" descr="p">
            <a:extLst>
              <a:ext uri="{FF2B5EF4-FFF2-40B4-BE49-F238E27FC236}">
                <a16:creationId xmlns:a16="http://schemas.microsoft.com/office/drawing/2014/main" id="{E1F9CB84-C723-4510-AEA2-57E1DEDD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8" y="-6611"/>
            <a:ext cx="1141258" cy="16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6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9" grpId="0"/>
      <p:bldP spid="55" grpId="0" animBg="1"/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4184E1C-5216-4FC9-9018-AA90CBB56B5A}"/>
              </a:ext>
            </a:extLst>
          </p:cNvPr>
          <p:cNvSpPr/>
          <p:nvPr/>
        </p:nvSpPr>
        <p:spPr>
          <a:xfrm>
            <a:off x="1678390" y="63709"/>
            <a:ext cx="2179379" cy="1139156"/>
          </a:xfrm>
          <a:custGeom>
            <a:avLst/>
            <a:gdLst>
              <a:gd name="connsiteX0" fmla="*/ 420233 w 2179379"/>
              <a:gd name="connsiteY0" fmla="*/ 71202 h 1139156"/>
              <a:gd name="connsiteX1" fmla="*/ 508 w 2179379"/>
              <a:gd name="connsiteY1" fmla="*/ 670809 h 1139156"/>
              <a:gd name="connsiteX2" fmla="*/ 495184 w 2179379"/>
              <a:gd name="connsiteY2" fmla="*/ 1120514 h 1139156"/>
              <a:gd name="connsiteX3" fmla="*/ 1859289 w 2179379"/>
              <a:gd name="connsiteY3" fmla="*/ 985602 h 1139156"/>
              <a:gd name="connsiteX4" fmla="*/ 2144102 w 2179379"/>
              <a:gd name="connsiteY4" fmla="*/ 371006 h 1139156"/>
              <a:gd name="connsiteX5" fmla="*/ 1274672 w 2179379"/>
              <a:gd name="connsiteY5" fmla="*/ 41222 h 1139156"/>
              <a:gd name="connsiteX6" fmla="*/ 420233 w 2179379"/>
              <a:gd name="connsiteY6" fmla="*/ 71202 h 113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379" h="1139156">
                <a:moveTo>
                  <a:pt x="420233" y="71202"/>
                </a:moveTo>
                <a:cubicBezTo>
                  <a:pt x="207873" y="176133"/>
                  <a:pt x="-11984" y="495924"/>
                  <a:pt x="508" y="670809"/>
                </a:cubicBezTo>
                <a:cubicBezTo>
                  <a:pt x="13000" y="845694"/>
                  <a:pt x="185387" y="1068049"/>
                  <a:pt x="495184" y="1120514"/>
                </a:cubicBezTo>
                <a:cubicBezTo>
                  <a:pt x="804981" y="1172980"/>
                  <a:pt x="1584469" y="1110520"/>
                  <a:pt x="1859289" y="985602"/>
                </a:cubicBezTo>
                <a:cubicBezTo>
                  <a:pt x="2134109" y="860684"/>
                  <a:pt x="2241538" y="528403"/>
                  <a:pt x="2144102" y="371006"/>
                </a:cubicBezTo>
                <a:cubicBezTo>
                  <a:pt x="2046666" y="213609"/>
                  <a:pt x="1556987" y="86192"/>
                  <a:pt x="1274672" y="41222"/>
                </a:cubicBezTo>
                <a:cubicBezTo>
                  <a:pt x="992357" y="-3748"/>
                  <a:pt x="632593" y="-33729"/>
                  <a:pt x="420233" y="71202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14000"/>
                </a:srgbClr>
              </a:gs>
              <a:gs pos="30000">
                <a:srgbClr val="FF0000">
                  <a:alpha val="14000"/>
                </a:srgbClr>
              </a:gs>
              <a:gs pos="100000">
                <a:srgbClr val="00B050">
                  <a:alpha val="14000"/>
                </a:srgbClr>
              </a:gs>
            </a:gsLst>
            <a:lin ang="78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0" name="Picture 10" descr="demon">
            <a:extLst>
              <a:ext uri="{FF2B5EF4-FFF2-40B4-BE49-F238E27FC236}">
                <a16:creationId xmlns:a16="http://schemas.microsoft.com/office/drawing/2014/main" id="{DBB958DD-C56E-4271-AC8D-45E345BD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6" y="-1"/>
            <a:ext cx="1664139" cy="12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71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3167271" y="1444487"/>
            <a:ext cx="2888974" cy="13252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895EB4-10CB-44D6-B0A9-14A88C7F722B}"/>
              </a:ext>
            </a:extLst>
          </p:cNvPr>
          <p:cNvSpPr txBox="1"/>
          <p:nvPr/>
        </p:nvSpPr>
        <p:spPr>
          <a:xfrm>
            <a:off x="2851404" y="3499868"/>
            <a:ext cx="3520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Collective</a:t>
            </a:r>
            <a:r>
              <a:rPr lang="pl-PL" sz="2400" dirty="0"/>
              <a:t> </a:t>
            </a:r>
            <a:r>
              <a:rPr lang="pl-PL" sz="2400" dirty="0" err="1"/>
              <a:t>Decision</a:t>
            </a:r>
            <a:r>
              <a:rPr lang="pl-PL" sz="2400" dirty="0"/>
              <a:t> </a:t>
            </a:r>
            <a:r>
              <a:rPr lang="pl-PL" sz="2400" dirty="0" err="1"/>
              <a:t>Making</a:t>
            </a:r>
            <a:endParaRPr lang="pl-PL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13A20-3B32-43F2-BE77-B158AD78A919}"/>
              </a:ext>
            </a:extLst>
          </p:cNvPr>
          <p:cNvSpPr txBox="1"/>
          <p:nvPr/>
        </p:nvSpPr>
        <p:spPr>
          <a:xfrm>
            <a:off x="472639" y="4341164"/>
            <a:ext cx="98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Voting</a:t>
            </a:r>
            <a:endParaRPr lang="pl-PL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6ED90-4A9D-4C6D-BA4F-2DA2DCE864E7}"/>
              </a:ext>
            </a:extLst>
          </p:cNvPr>
          <p:cNvSpPr txBox="1"/>
          <p:nvPr/>
        </p:nvSpPr>
        <p:spPr>
          <a:xfrm>
            <a:off x="5546985" y="5218327"/>
            <a:ext cx="1650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/>
              <a:t>Matching</a:t>
            </a:r>
            <a:r>
              <a:rPr lang="pl-PL" sz="2400" dirty="0"/>
              <a:t> Under </a:t>
            </a:r>
            <a:r>
              <a:rPr lang="pl-PL" sz="2400" dirty="0" err="1"/>
              <a:t>Preferences</a:t>
            </a:r>
            <a:endParaRPr lang="pl-PL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23E30-C5AE-471B-ADE4-87B11B74A26B}"/>
              </a:ext>
            </a:extLst>
          </p:cNvPr>
          <p:cNvSpPr txBox="1"/>
          <p:nvPr/>
        </p:nvSpPr>
        <p:spPr>
          <a:xfrm>
            <a:off x="6866964" y="4387330"/>
            <a:ext cx="1792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/>
              <a:t>Cooperative</a:t>
            </a:r>
            <a:r>
              <a:rPr lang="pl-PL" sz="2400" dirty="0"/>
              <a:t> Games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0108CD-F634-49FB-BAEF-02757B7D4D24}"/>
              </a:ext>
            </a:extLst>
          </p:cNvPr>
          <p:cNvSpPr txBox="1"/>
          <p:nvPr/>
        </p:nvSpPr>
        <p:spPr>
          <a:xfrm>
            <a:off x="1533831" y="5283293"/>
            <a:ext cx="203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/>
              <a:t>Judgment</a:t>
            </a:r>
            <a:r>
              <a:rPr lang="pl-PL" sz="2400" dirty="0"/>
              <a:t> </a:t>
            </a:r>
            <a:r>
              <a:rPr lang="pl-PL" sz="2400" dirty="0" err="1"/>
              <a:t>Aggregation</a:t>
            </a:r>
            <a:endParaRPr lang="pl-PL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11F9B-CCD4-4FEB-9067-0CCB1FDA84A9}"/>
              </a:ext>
            </a:extLst>
          </p:cNvPr>
          <p:cNvSpPr txBox="1"/>
          <p:nvPr/>
        </p:nvSpPr>
        <p:spPr>
          <a:xfrm>
            <a:off x="3733615" y="5818491"/>
            <a:ext cx="1650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Fair </a:t>
            </a:r>
            <a:r>
              <a:rPr lang="pl-PL" sz="2400" dirty="0" err="1"/>
              <a:t>Allocation</a:t>
            </a:r>
            <a:endParaRPr lang="pl-PL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05B0EF-EAB1-436E-9ADF-18FF7655F9F4}"/>
              </a:ext>
            </a:extLst>
          </p:cNvPr>
          <p:cNvCxnSpPr>
            <a:stCxn id="4" idx="4"/>
            <a:endCxn id="6" idx="0"/>
          </p:cNvCxnSpPr>
          <p:nvPr/>
        </p:nvCxnSpPr>
        <p:spPr>
          <a:xfrm>
            <a:off x="4611758" y="2769705"/>
            <a:ext cx="0" cy="730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82353E-793F-4399-8954-07215A5BEAA1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1460282" y="3961533"/>
            <a:ext cx="1879268" cy="6104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4351DE-58C3-4B73-8756-76E0CDF671E8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2552164" y="4062365"/>
            <a:ext cx="1396982" cy="12209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F01F97-8305-4167-84A9-060F9EB1A78E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4558741" y="4081232"/>
            <a:ext cx="53016" cy="17372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4E6967-71CF-4103-90D1-85970C20AFD5}"/>
              </a:ext>
            </a:extLst>
          </p:cNvPr>
          <p:cNvCxnSpPr>
            <a:cxnSpLocks/>
          </p:cNvCxnSpPr>
          <p:nvPr/>
        </p:nvCxnSpPr>
        <p:spPr>
          <a:xfrm>
            <a:off x="5221352" y="4081232"/>
            <a:ext cx="879527" cy="11370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0E4AA3-253C-4992-8650-65DCA0A429A4}"/>
              </a:ext>
            </a:extLst>
          </p:cNvPr>
          <p:cNvCxnSpPr>
            <a:cxnSpLocks/>
          </p:cNvCxnSpPr>
          <p:nvPr/>
        </p:nvCxnSpPr>
        <p:spPr>
          <a:xfrm>
            <a:off x="5936974" y="4062365"/>
            <a:ext cx="929990" cy="5096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F3BB074-C2D8-4314-9A67-44AC02D87A2A}"/>
              </a:ext>
            </a:extLst>
          </p:cNvPr>
          <p:cNvSpPr/>
          <p:nvPr/>
        </p:nvSpPr>
        <p:spPr>
          <a:xfrm>
            <a:off x="409166" y="4095781"/>
            <a:ext cx="1089221" cy="952430"/>
          </a:xfrm>
          <a:prstGeom prst="ellipse">
            <a:avLst/>
          </a:prstGeom>
          <a:solidFill>
            <a:srgbClr val="FF0000">
              <a:alpha val="3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Front Cover">
            <a:extLst>
              <a:ext uri="{FF2B5EF4-FFF2-40B4-BE49-F238E27FC236}">
                <a16:creationId xmlns:a16="http://schemas.microsoft.com/office/drawing/2014/main" id="{E5FBECE8-CCDC-4F27-97C4-1CF7E99AA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63" y="55824"/>
            <a:ext cx="2063207" cy="30625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ont Cover">
            <a:extLst>
              <a:ext uri="{FF2B5EF4-FFF2-40B4-BE49-F238E27FC236}">
                <a16:creationId xmlns:a16="http://schemas.microsoft.com/office/drawing/2014/main" id="{F6478629-9987-4827-9916-D9BC58D4F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08" y="55825"/>
            <a:ext cx="2063207" cy="30625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ostokąt zaokrąglony 3">
            <a:extLst>
              <a:ext uri="{FF2B5EF4-FFF2-40B4-BE49-F238E27FC236}">
                <a16:creationId xmlns:a16="http://schemas.microsoft.com/office/drawing/2014/main" id="{A65A76B4-4F38-4C3F-B102-D3AA4B904F7F}"/>
              </a:ext>
            </a:extLst>
          </p:cNvPr>
          <p:cNvSpPr/>
          <p:nvPr/>
        </p:nvSpPr>
        <p:spPr>
          <a:xfrm>
            <a:off x="94348" y="55825"/>
            <a:ext cx="4514394" cy="3062573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D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chemeClr val="tx1"/>
                </a:solidFill>
              </a:rPr>
              <a:t>U. </a:t>
            </a:r>
            <a:r>
              <a:rPr lang="pl-PL" sz="1400" dirty="0" err="1">
                <a:solidFill>
                  <a:schemeClr val="tx1"/>
                </a:solidFill>
              </a:rPr>
              <a:t>Endriss</a:t>
            </a:r>
            <a:r>
              <a:rPr lang="pl-PL" sz="1400" dirty="0">
                <a:solidFill>
                  <a:schemeClr val="tx1"/>
                </a:solidFill>
              </a:rPr>
              <a:t> (Ed.), </a:t>
            </a:r>
            <a:r>
              <a:rPr lang="pl-PL" sz="1400" dirty="0" err="1">
                <a:solidFill>
                  <a:schemeClr val="tx1"/>
                </a:solidFill>
              </a:rPr>
              <a:t>Trends</a:t>
            </a:r>
            <a:r>
              <a:rPr lang="pl-PL" sz="1400" dirty="0">
                <a:solidFill>
                  <a:schemeClr val="tx1"/>
                </a:solidFill>
              </a:rPr>
              <a:t> in </a:t>
            </a:r>
            <a:r>
              <a:rPr lang="pl-PL" sz="1400" dirty="0" err="1">
                <a:solidFill>
                  <a:schemeClr val="tx1"/>
                </a:solidFill>
              </a:rPr>
              <a:t>Computatinal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Social</a:t>
            </a:r>
            <a:r>
              <a:rPr lang="pl-PL" sz="1400" dirty="0">
                <a:solidFill>
                  <a:schemeClr val="tx1"/>
                </a:solidFill>
              </a:rPr>
              <a:t> Choice, 2017</a:t>
            </a:r>
          </a:p>
          <a:p>
            <a:endParaRPr lang="pl-PL" sz="1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F. Brandt, V. </a:t>
            </a:r>
            <a:r>
              <a:rPr lang="pl-PL" sz="1400" dirty="0" err="1">
                <a:solidFill>
                  <a:schemeClr val="tx1"/>
                </a:solidFill>
              </a:rPr>
              <a:t>Conitzer</a:t>
            </a:r>
            <a:r>
              <a:rPr lang="pl-PL" sz="1400" dirty="0">
                <a:solidFill>
                  <a:schemeClr val="tx1"/>
                </a:solidFill>
              </a:rPr>
              <a:t>, U. </a:t>
            </a:r>
            <a:r>
              <a:rPr lang="pl-PL" sz="1400" dirty="0" err="1">
                <a:solidFill>
                  <a:schemeClr val="tx1"/>
                </a:solidFill>
              </a:rPr>
              <a:t>Endriss</a:t>
            </a:r>
            <a:r>
              <a:rPr lang="pl-PL" sz="1400" dirty="0">
                <a:solidFill>
                  <a:schemeClr val="tx1"/>
                </a:solidFill>
              </a:rPr>
              <a:t>, J. Lang, A. </a:t>
            </a:r>
            <a:r>
              <a:rPr lang="pl-PL" sz="1400" dirty="0" err="1">
                <a:solidFill>
                  <a:schemeClr val="tx1"/>
                </a:solidFill>
              </a:rPr>
              <a:t>Procaccia</a:t>
            </a:r>
            <a:r>
              <a:rPr lang="pl-PL" sz="1400" dirty="0">
                <a:solidFill>
                  <a:schemeClr val="tx1"/>
                </a:solidFill>
              </a:rPr>
              <a:t> (</a:t>
            </a:r>
            <a:r>
              <a:rPr lang="pl-PL" sz="1400" dirty="0" err="1">
                <a:solidFill>
                  <a:schemeClr val="tx1"/>
                </a:solidFill>
              </a:rPr>
              <a:t>Eds</a:t>
            </a:r>
            <a:r>
              <a:rPr lang="pl-PL" sz="1400" dirty="0">
                <a:solidFill>
                  <a:schemeClr val="tx1"/>
                </a:solidFill>
              </a:rPr>
              <a:t>.), </a:t>
            </a:r>
            <a:r>
              <a:rPr lang="pl-PL" sz="1400" dirty="0" err="1">
                <a:solidFill>
                  <a:schemeClr val="tx1"/>
                </a:solidFill>
              </a:rPr>
              <a:t>Handbook</a:t>
            </a:r>
            <a:r>
              <a:rPr lang="pl-PL" sz="1400" dirty="0">
                <a:solidFill>
                  <a:schemeClr val="tx1"/>
                </a:solidFill>
              </a:rPr>
              <a:t> of </a:t>
            </a:r>
            <a:r>
              <a:rPr lang="pl-PL" sz="1400" dirty="0" err="1">
                <a:solidFill>
                  <a:schemeClr val="tx1"/>
                </a:solidFill>
              </a:rPr>
              <a:t>Computational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Social</a:t>
            </a:r>
            <a:r>
              <a:rPr lang="pl-PL" sz="1400" dirty="0">
                <a:solidFill>
                  <a:schemeClr val="tx1"/>
                </a:solidFill>
              </a:rPr>
              <a:t> Choice, 2016</a:t>
            </a:r>
          </a:p>
          <a:p>
            <a:endParaRPr lang="pl-PL" sz="1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P. Faliszewski, A. </a:t>
            </a:r>
            <a:r>
              <a:rPr lang="pl-PL" sz="1400" dirty="0" err="1">
                <a:solidFill>
                  <a:schemeClr val="tx1"/>
                </a:solidFill>
              </a:rPr>
              <a:t>Procaccia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dirty="0" err="1">
                <a:solidFill>
                  <a:schemeClr val="tx1"/>
                </a:solidFill>
              </a:rPr>
              <a:t>AI’s</a:t>
            </a:r>
            <a:r>
              <a:rPr lang="pl-PL" sz="1400" dirty="0">
                <a:solidFill>
                  <a:schemeClr val="tx1"/>
                </a:solidFill>
              </a:rPr>
              <a:t> War on </a:t>
            </a:r>
            <a:r>
              <a:rPr lang="pl-PL" sz="1400" dirty="0" err="1">
                <a:solidFill>
                  <a:schemeClr val="tx1"/>
                </a:solidFill>
              </a:rPr>
              <a:t>Manipulation</a:t>
            </a:r>
            <a:r>
              <a:rPr lang="pl-PL" sz="1400" dirty="0">
                <a:solidFill>
                  <a:schemeClr val="tx1"/>
                </a:solidFill>
              </a:rPr>
              <a:t>: </a:t>
            </a:r>
            <a:r>
              <a:rPr lang="pl-PL" sz="1400" dirty="0" err="1">
                <a:solidFill>
                  <a:schemeClr val="tx1"/>
                </a:solidFill>
              </a:rPr>
              <a:t>Are</a:t>
            </a:r>
            <a:r>
              <a:rPr lang="pl-PL" sz="1400" dirty="0">
                <a:solidFill>
                  <a:schemeClr val="tx1"/>
                </a:solidFill>
              </a:rPr>
              <a:t> We </a:t>
            </a:r>
            <a:r>
              <a:rPr lang="pl-PL" sz="1400" dirty="0" err="1">
                <a:solidFill>
                  <a:schemeClr val="tx1"/>
                </a:solidFill>
              </a:rPr>
              <a:t>Winning</a:t>
            </a:r>
            <a:r>
              <a:rPr lang="pl-PL" sz="1400" dirty="0">
                <a:solidFill>
                  <a:schemeClr val="tx1"/>
                </a:solidFill>
              </a:rPr>
              <a:t>?, AI Magazine, 2010</a:t>
            </a:r>
          </a:p>
          <a:p>
            <a:endParaRPr lang="pl-PL" sz="1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Y. </a:t>
            </a:r>
            <a:r>
              <a:rPr lang="pl-PL" sz="1400" dirty="0" err="1">
                <a:solidFill>
                  <a:schemeClr val="tx1"/>
                </a:solidFill>
              </a:rPr>
              <a:t>Chevaleyre</a:t>
            </a:r>
            <a:r>
              <a:rPr lang="pl-PL" sz="1400" dirty="0">
                <a:solidFill>
                  <a:schemeClr val="tx1"/>
                </a:solidFill>
              </a:rPr>
              <a:t>, U. </a:t>
            </a:r>
            <a:r>
              <a:rPr lang="pl-PL" sz="1400" dirty="0" err="1">
                <a:solidFill>
                  <a:schemeClr val="tx1"/>
                </a:solidFill>
              </a:rPr>
              <a:t>Endriss</a:t>
            </a:r>
            <a:r>
              <a:rPr lang="pl-PL" sz="1400" dirty="0">
                <a:solidFill>
                  <a:schemeClr val="tx1"/>
                </a:solidFill>
              </a:rPr>
              <a:t>, J. Lang, N. </a:t>
            </a:r>
            <a:r>
              <a:rPr lang="pl-PL" sz="1400" dirty="0" err="1">
                <a:solidFill>
                  <a:schemeClr val="tx1"/>
                </a:solidFill>
              </a:rPr>
              <a:t>Maudet</a:t>
            </a:r>
            <a:r>
              <a:rPr lang="pl-PL" sz="1400" dirty="0">
                <a:solidFill>
                  <a:schemeClr val="tx1"/>
                </a:solidFill>
              </a:rPr>
              <a:t>, A </a:t>
            </a:r>
            <a:r>
              <a:rPr lang="pl-PL" sz="1400" dirty="0" err="1">
                <a:solidFill>
                  <a:schemeClr val="tx1"/>
                </a:solidFill>
              </a:rPr>
              <a:t>Short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Introduction</a:t>
            </a:r>
            <a:r>
              <a:rPr lang="pl-PL" sz="1400" dirty="0">
                <a:solidFill>
                  <a:schemeClr val="tx1"/>
                </a:solidFill>
              </a:rPr>
              <a:t> to </a:t>
            </a:r>
            <a:r>
              <a:rPr lang="pl-PL" sz="1400" dirty="0" err="1">
                <a:solidFill>
                  <a:schemeClr val="tx1"/>
                </a:solidFill>
              </a:rPr>
              <a:t>Computational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Social</a:t>
            </a:r>
            <a:r>
              <a:rPr lang="pl-PL" sz="1400" dirty="0">
                <a:solidFill>
                  <a:schemeClr val="tx1"/>
                </a:solidFill>
              </a:rPr>
              <a:t> Choice, SOFSEM-2007.</a:t>
            </a:r>
          </a:p>
          <a:p>
            <a:endParaRPr lang="pl-PL" sz="1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[…]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C1DE5-913E-45C5-A1F2-6D3131DF0638}"/>
              </a:ext>
            </a:extLst>
          </p:cNvPr>
          <p:cNvSpPr txBox="1"/>
          <p:nvPr/>
        </p:nvSpPr>
        <p:spPr>
          <a:xfrm>
            <a:off x="371143" y="3371189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10/19 </a:t>
            </a:r>
            <a:r>
              <a:rPr lang="pl-PL" sz="2800" dirty="0">
                <a:sym typeface="Wingdings" panose="05000000000000000000" pitchFamily="2" charset="2"/>
              </a:rPr>
              <a:t>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94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35" grpId="0" animBg="1"/>
      <p:bldP spid="18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946196-8589-49AE-85F8-A5E7E35D3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dirty="0"/>
              <a:t>A </a:t>
            </a:r>
            <a:r>
              <a:rPr lang="pl-PL" sz="6000" dirty="0" err="1"/>
              <a:t>Primer</a:t>
            </a:r>
            <a:r>
              <a:rPr lang="pl-PL" sz="6000" dirty="0"/>
              <a:t> on </a:t>
            </a:r>
            <a:r>
              <a:rPr lang="pl-PL" sz="6000" dirty="0" err="1"/>
              <a:t>Computational</a:t>
            </a:r>
            <a:r>
              <a:rPr lang="pl-PL" sz="6000" dirty="0"/>
              <a:t> </a:t>
            </a:r>
            <a:r>
              <a:rPr lang="pl-PL" sz="6000" dirty="0" err="1"/>
              <a:t>Complexity</a:t>
            </a:r>
            <a:r>
              <a:rPr lang="pl-PL" sz="6000" dirty="0"/>
              <a:t> </a:t>
            </a:r>
            <a:r>
              <a:rPr lang="pl-PL" sz="6000" dirty="0" err="1"/>
              <a:t>Theory</a:t>
            </a:r>
            <a:endParaRPr lang="pl-PL" sz="6000" dirty="0"/>
          </a:p>
        </p:txBody>
      </p:sp>
      <p:sp>
        <p:nvSpPr>
          <p:cNvPr id="4" name="Trójkąt równoramienny 3">
            <a:extLst>
              <a:ext uri="{FF2B5EF4-FFF2-40B4-BE49-F238E27FC236}">
                <a16:creationId xmlns:a16="http://schemas.microsoft.com/office/drawing/2014/main" id="{8482C8ED-3C20-4145-853A-B1929FB67733}"/>
              </a:ext>
            </a:extLst>
          </p:cNvPr>
          <p:cNvSpPr/>
          <p:nvPr/>
        </p:nvSpPr>
        <p:spPr>
          <a:xfrm flipV="1">
            <a:off x="0" y="-1"/>
            <a:ext cx="1145219" cy="104756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264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989" y="3693025"/>
            <a:ext cx="2823578" cy="302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Computationally</a:t>
            </a:r>
            <a:r>
              <a:rPr lang="pl-PL" dirty="0"/>
              <a:t> Hard </a:t>
            </a:r>
            <a:r>
              <a:rPr lang="pl-PL" dirty="0" err="1"/>
              <a:t>Problems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does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mean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a problem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computationally</a:t>
            </a:r>
            <a:r>
              <a:rPr lang="pl-PL" dirty="0"/>
              <a:t> hard?</a:t>
            </a:r>
          </a:p>
          <a:p>
            <a:r>
              <a:rPr lang="pl-PL" dirty="0"/>
              <a:t>No </a:t>
            </a:r>
            <a:r>
              <a:rPr lang="pl-PL" dirty="0" err="1"/>
              <a:t>polynomial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 </a:t>
            </a:r>
            <a:r>
              <a:rPr lang="pl-PL" dirty="0" err="1"/>
              <a:t>algorithm</a:t>
            </a:r>
            <a:r>
              <a:rPr lang="pl-PL" dirty="0"/>
              <a:t>!</a:t>
            </a:r>
          </a:p>
          <a:p>
            <a:r>
              <a:rPr lang="pl-PL" dirty="0" err="1"/>
              <a:t>Can</a:t>
            </a:r>
            <a:r>
              <a:rPr lang="pl-PL" dirty="0"/>
              <a:t> we </a:t>
            </a:r>
            <a:r>
              <a:rPr lang="pl-PL" dirty="0" err="1"/>
              <a:t>prove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such</a:t>
            </a:r>
            <a:r>
              <a:rPr lang="pl-PL" dirty="0"/>
              <a:t> </a:t>
            </a:r>
            <a:r>
              <a:rPr lang="pl-PL" dirty="0" err="1"/>
              <a:t>problems</a:t>
            </a:r>
            <a:r>
              <a:rPr lang="pl-PL" dirty="0"/>
              <a:t> </a:t>
            </a:r>
            <a:r>
              <a:rPr lang="pl-PL" dirty="0" err="1"/>
              <a:t>exist</a:t>
            </a:r>
            <a:r>
              <a:rPr lang="pl-PL" dirty="0"/>
              <a:t>?</a:t>
            </a:r>
          </a:p>
          <a:p>
            <a:pPr lvl="1"/>
            <a:r>
              <a:rPr lang="pl-PL" dirty="0" err="1"/>
              <a:t>Yes</a:t>
            </a:r>
            <a:r>
              <a:rPr lang="pl-PL" dirty="0"/>
              <a:t>…</a:t>
            </a:r>
          </a:p>
          <a:p>
            <a:pPr lvl="1"/>
            <a:r>
              <a:rPr lang="pl-PL" dirty="0"/>
              <a:t>… but </a:t>
            </a:r>
            <a:r>
              <a:rPr lang="pl-PL" dirty="0" err="1"/>
              <a:t>it’s</a:t>
            </a:r>
            <a:r>
              <a:rPr lang="pl-PL" dirty="0"/>
              <a:t> </a:t>
            </a:r>
            <a:r>
              <a:rPr lang="pl-PL" dirty="0" err="1"/>
              <a:t>useless</a:t>
            </a:r>
            <a:r>
              <a:rPr lang="pl-PL" dirty="0"/>
              <a:t> in most </a:t>
            </a:r>
            <a:r>
              <a:rPr lang="pl-PL" dirty="0" err="1"/>
              <a:t>cases</a:t>
            </a:r>
            <a:endParaRPr lang="pl-PL" dirty="0"/>
          </a:p>
          <a:p>
            <a:pPr lvl="1"/>
            <a:endParaRPr lang="pl-PL" dirty="0"/>
          </a:p>
          <a:p>
            <a:pPr marL="0" indent="0">
              <a:buNone/>
            </a:pPr>
            <a:r>
              <a:rPr lang="pl-PL" dirty="0"/>
              <a:t>A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computational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complexity</a:t>
            </a:r>
            <a:r>
              <a:rPr lang="pl-PL" dirty="0"/>
              <a:t> </a:t>
            </a:r>
            <a:r>
              <a:rPr lang="pl-PL" dirty="0" err="1"/>
              <a:t>class</a:t>
            </a:r>
            <a:r>
              <a:rPr lang="pl-PL" dirty="0"/>
              <a:t>…</a:t>
            </a:r>
          </a:p>
        </p:txBody>
      </p:sp>
      <p:sp>
        <p:nvSpPr>
          <p:cNvPr id="5" name="Trójkąt równoramienny 4">
            <a:extLst>
              <a:ext uri="{FF2B5EF4-FFF2-40B4-BE49-F238E27FC236}">
                <a16:creationId xmlns:a16="http://schemas.microsoft.com/office/drawing/2014/main" id="{7577CE42-178E-490E-890B-8767D104761C}"/>
              </a:ext>
            </a:extLst>
          </p:cNvPr>
          <p:cNvSpPr/>
          <p:nvPr/>
        </p:nvSpPr>
        <p:spPr>
          <a:xfrm flipV="1">
            <a:off x="0" y="-1"/>
            <a:ext cx="1145219" cy="104756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1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Compexity</a:t>
            </a:r>
            <a:r>
              <a:rPr lang="pl-PL" dirty="0"/>
              <a:t> Class NP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989" y="3693025"/>
            <a:ext cx="2823578" cy="302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274572" y="1390906"/>
            <a:ext cx="6819912" cy="1998679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800" b="1" dirty="0" err="1">
                <a:solidFill>
                  <a:schemeClr val="tx1"/>
                </a:solidFill>
              </a:rPr>
              <a:t>Complexity</a:t>
            </a:r>
            <a:r>
              <a:rPr lang="pl-PL" sz="2800" b="1" dirty="0">
                <a:solidFill>
                  <a:schemeClr val="tx1"/>
                </a:solidFill>
              </a:rPr>
              <a:t> </a:t>
            </a:r>
            <a:r>
              <a:rPr lang="pl-PL" sz="2800" b="1" dirty="0" err="1">
                <a:solidFill>
                  <a:schemeClr val="tx1"/>
                </a:solidFill>
              </a:rPr>
              <a:t>class</a:t>
            </a:r>
            <a:r>
              <a:rPr lang="pl-PL" sz="2800" b="1" dirty="0">
                <a:solidFill>
                  <a:schemeClr val="tx1"/>
                </a:solidFill>
              </a:rPr>
              <a:t> NP (</a:t>
            </a:r>
            <a:r>
              <a:rPr lang="pl-PL" sz="2800" b="1" dirty="0" err="1">
                <a:solidFill>
                  <a:schemeClr val="tx1"/>
                </a:solidFill>
              </a:rPr>
              <a:t>nondeterministic</a:t>
            </a:r>
            <a:r>
              <a:rPr lang="pl-PL" sz="2800" b="1" dirty="0">
                <a:solidFill>
                  <a:schemeClr val="tx1"/>
                </a:solidFill>
              </a:rPr>
              <a:t> </a:t>
            </a:r>
            <a:r>
              <a:rPr lang="pl-PL" sz="2800" b="1" dirty="0" err="1">
                <a:solidFill>
                  <a:schemeClr val="tx1"/>
                </a:solidFill>
              </a:rPr>
              <a:t>polynomial-time</a:t>
            </a:r>
            <a:r>
              <a:rPr lang="pl-PL" sz="2800" b="1" dirty="0">
                <a:solidFill>
                  <a:schemeClr val="tx1"/>
                </a:solidFill>
              </a:rPr>
              <a:t>): </a:t>
            </a:r>
            <a:r>
              <a:rPr lang="pl-PL" sz="2800" dirty="0">
                <a:solidFill>
                  <a:schemeClr val="tx1"/>
                </a:solidFill>
              </a:rPr>
              <a:t>The </a:t>
            </a:r>
            <a:r>
              <a:rPr lang="pl-PL" sz="2800" dirty="0" err="1">
                <a:solidFill>
                  <a:schemeClr val="tx1"/>
                </a:solidFill>
              </a:rPr>
              <a:t>class</a:t>
            </a:r>
            <a:r>
              <a:rPr lang="pl-PL" sz="2800" dirty="0">
                <a:solidFill>
                  <a:schemeClr val="tx1"/>
                </a:solidFill>
              </a:rPr>
              <a:t> of </a:t>
            </a:r>
            <a:r>
              <a:rPr lang="pl-PL" sz="2800" dirty="0" err="1">
                <a:solidFill>
                  <a:schemeClr val="tx1"/>
                </a:solidFill>
              </a:rPr>
              <a:t>decision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problems</a:t>
            </a:r>
            <a:r>
              <a:rPr lang="pl-PL" sz="2800" dirty="0">
                <a:solidFill>
                  <a:schemeClr val="tx1"/>
                </a:solidFill>
              </a:rPr>
              <a:t> for </a:t>
            </a:r>
            <a:r>
              <a:rPr lang="pl-PL" sz="2800" dirty="0" err="1">
                <a:solidFill>
                  <a:schemeClr val="tx1"/>
                </a:solidFill>
              </a:rPr>
              <a:t>which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there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are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polynomial-time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nondeterministic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algorithms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50051" y="3700807"/>
            <a:ext cx="4508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</a:rPr>
              <a:t>What</a:t>
            </a:r>
            <a:r>
              <a:rPr lang="pl-PL" sz="2800" b="1" dirty="0">
                <a:solidFill>
                  <a:srgbClr val="FF0000"/>
                </a:solidFill>
              </a:rPr>
              <a:t> </a:t>
            </a:r>
            <a:r>
              <a:rPr lang="pl-PL" sz="2800" b="1" dirty="0" err="1">
                <a:solidFill>
                  <a:srgbClr val="FF0000"/>
                </a:solidFill>
              </a:rPr>
              <a:t>is</a:t>
            </a:r>
            <a:r>
              <a:rPr lang="pl-PL" sz="2800" b="1" dirty="0">
                <a:solidFill>
                  <a:srgbClr val="FF0000"/>
                </a:solidFill>
              </a:rPr>
              <a:t> a </a:t>
            </a:r>
            <a:r>
              <a:rPr lang="pl-PL" sz="2800" b="1" dirty="0" err="1">
                <a:solidFill>
                  <a:srgbClr val="FF0000"/>
                </a:solidFill>
              </a:rPr>
              <a:t>nondeterministic</a:t>
            </a:r>
            <a:r>
              <a:rPr lang="pl-PL" sz="2800" b="1" dirty="0">
                <a:solidFill>
                  <a:srgbClr val="FF0000"/>
                </a:solidFill>
              </a:rPr>
              <a:t> </a:t>
            </a:r>
            <a:r>
              <a:rPr lang="pl-PL" sz="2800" b="1" dirty="0" err="1">
                <a:solidFill>
                  <a:srgbClr val="FF0000"/>
                </a:solidFill>
              </a:rPr>
              <a:t>computation</a:t>
            </a:r>
            <a:r>
              <a:rPr lang="pl-PL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rójkąt równoramienny 5">
            <a:extLst>
              <a:ext uri="{FF2B5EF4-FFF2-40B4-BE49-F238E27FC236}">
                <a16:creationId xmlns:a16="http://schemas.microsoft.com/office/drawing/2014/main" id="{6E2CA03F-D81C-4276-B3E5-7001B2E003BD}"/>
              </a:ext>
            </a:extLst>
          </p:cNvPr>
          <p:cNvSpPr/>
          <p:nvPr/>
        </p:nvSpPr>
        <p:spPr>
          <a:xfrm flipV="1">
            <a:off x="0" y="-1"/>
            <a:ext cx="1145219" cy="104756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(Non)</a:t>
            </a:r>
            <a:r>
              <a:rPr lang="pl-PL" dirty="0" err="1"/>
              <a:t>deterministic</a:t>
            </a:r>
            <a:r>
              <a:rPr lang="pl-PL" dirty="0"/>
              <a:t> </a:t>
            </a:r>
            <a:r>
              <a:rPr lang="pl-PL" dirty="0" err="1"/>
              <a:t>Computation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2263" y="1351128"/>
            <a:ext cx="269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Deterministic</a:t>
            </a:r>
            <a:r>
              <a:rPr lang="pl-PL" dirty="0"/>
              <a:t> </a:t>
            </a:r>
            <a:r>
              <a:rPr lang="pl-PL" dirty="0" err="1"/>
              <a:t>computation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46913" y="179341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x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409288" y="5642928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Yes</a:t>
            </a:r>
            <a:r>
              <a:rPr lang="pl-PL" dirty="0"/>
              <a:t> / No</a:t>
            </a:r>
          </a:p>
        </p:txBody>
      </p:sp>
      <p:sp>
        <p:nvSpPr>
          <p:cNvPr id="7" name="Elipsa 6"/>
          <p:cNvSpPr/>
          <p:nvPr/>
        </p:nvSpPr>
        <p:spPr>
          <a:xfrm>
            <a:off x="1841171" y="2773628"/>
            <a:ext cx="95535" cy="955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841171" y="3811853"/>
            <a:ext cx="95535" cy="955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841171" y="4783403"/>
            <a:ext cx="95535" cy="955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>
            <a:stCxn id="5" idx="2"/>
            <a:endCxn id="7" idx="0"/>
          </p:cNvCxnSpPr>
          <p:nvPr/>
        </p:nvCxnSpPr>
        <p:spPr>
          <a:xfrm>
            <a:off x="1888939" y="2162749"/>
            <a:ext cx="0" cy="61087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>
            <a:endCxn id="8" idx="0"/>
          </p:cNvCxnSpPr>
          <p:nvPr/>
        </p:nvCxnSpPr>
        <p:spPr>
          <a:xfrm>
            <a:off x="1888939" y="2925388"/>
            <a:ext cx="0" cy="8864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endCxn id="9" idx="0"/>
          </p:cNvCxnSpPr>
          <p:nvPr/>
        </p:nvCxnSpPr>
        <p:spPr>
          <a:xfrm>
            <a:off x="1888939" y="3907388"/>
            <a:ext cx="0" cy="87601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endCxn id="6" idx="0"/>
          </p:cNvCxnSpPr>
          <p:nvPr/>
        </p:nvCxnSpPr>
        <p:spPr>
          <a:xfrm flipH="1">
            <a:off x="1885284" y="4878938"/>
            <a:ext cx="3658" cy="76399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4778991" y="1351128"/>
            <a:ext cx="306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Nondeterministic</a:t>
            </a:r>
            <a:r>
              <a:rPr lang="pl-PL" dirty="0"/>
              <a:t> </a:t>
            </a:r>
            <a:r>
              <a:rPr lang="pl-PL" dirty="0" err="1"/>
              <a:t>computation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6172802" y="188895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x</a:t>
            </a:r>
          </a:p>
        </p:txBody>
      </p:sp>
      <p:sp>
        <p:nvSpPr>
          <p:cNvPr id="22" name="Elipsa 21"/>
          <p:cNvSpPr/>
          <p:nvPr/>
        </p:nvSpPr>
        <p:spPr>
          <a:xfrm>
            <a:off x="6267060" y="2869163"/>
            <a:ext cx="95535" cy="955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5438573" y="3510508"/>
            <a:ext cx="95535" cy="955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6537345" y="4482058"/>
            <a:ext cx="95535" cy="955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5" name="Łącznik prosty ze strzałką 24"/>
          <p:cNvCxnSpPr>
            <a:stCxn id="20" idx="2"/>
            <a:endCxn id="22" idx="0"/>
          </p:cNvCxnSpPr>
          <p:nvPr/>
        </p:nvCxnSpPr>
        <p:spPr>
          <a:xfrm>
            <a:off x="6314828" y="2258284"/>
            <a:ext cx="0" cy="61087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>
            <a:stCxn id="24" idx="3"/>
          </p:cNvCxnSpPr>
          <p:nvPr/>
        </p:nvCxnSpPr>
        <p:spPr>
          <a:xfrm flipH="1">
            <a:off x="6082748" y="4563602"/>
            <a:ext cx="468588" cy="83533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5486340" y="3606043"/>
            <a:ext cx="0" cy="87601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32" idx="5"/>
          </p:cNvCxnSpPr>
          <p:nvPr/>
        </p:nvCxnSpPr>
        <p:spPr>
          <a:xfrm>
            <a:off x="7128611" y="3592052"/>
            <a:ext cx="536446" cy="89000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stCxn id="22" idx="3"/>
          </p:cNvCxnSpPr>
          <p:nvPr/>
        </p:nvCxnSpPr>
        <p:spPr>
          <a:xfrm flipH="1">
            <a:off x="5534108" y="2950707"/>
            <a:ext cx="746943" cy="55581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22" idx="5"/>
          </p:cNvCxnSpPr>
          <p:nvPr/>
        </p:nvCxnSpPr>
        <p:spPr>
          <a:xfrm>
            <a:off x="6348604" y="2950707"/>
            <a:ext cx="708345" cy="55581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a 31"/>
          <p:cNvSpPr/>
          <p:nvPr/>
        </p:nvSpPr>
        <p:spPr>
          <a:xfrm>
            <a:off x="7047067" y="3510508"/>
            <a:ext cx="95535" cy="955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Elipsa 33"/>
          <p:cNvSpPr/>
          <p:nvPr/>
        </p:nvSpPr>
        <p:spPr>
          <a:xfrm>
            <a:off x="7103071" y="5403605"/>
            <a:ext cx="95535" cy="955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Elipsa 34"/>
          <p:cNvSpPr/>
          <p:nvPr/>
        </p:nvSpPr>
        <p:spPr>
          <a:xfrm>
            <a:off x="6034980" y="5403605"/>
            <a:ext cx="95535" cy="955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7644514" y="4491219"/>
            <a:ext cx="95535" cy="955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3" name="Łącznik prosty ze strzałką 42"/>
          <p:cNvCxnSpPr/>
          <p:nvPr/>
        </p:nvCxnSpPr>
        <p:spPr>
          <a:xfrm>
            <a:off x="7692598" y="4586754"/>
            <a:ext cx="47767" cy="86461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32" idx="3"/>
          </p:cNvCxnSpPr>
          <p:nvPr/>
        </p:nvCxnSpPr>
        <p:spPr>
          <a:xfrm flipH="1">
            <a:off x="6623437" y="3592052"/>
            <a:ext cx="437621" cy="89000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>
            <a:off x="6632880" y="4577593"/>
            <a:ext cx="509722" cy="82134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49"/>
          <p:cNvSpPr txBox="1"/>
          <p:nvPr/>
        </p:nvSpPr>
        <p:spPr>
          <a:xfrm>
            <a:off x="5248935" y="442374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no</a:t>
            </a:r>
          </a:p>
        </p:txBody>
      </p:sp>
      <p:sp>
        <p:nvSpPr>
          <p:cNvPr id="57" name="pole tekstowe 56"/>
          <p:cNvSpPr txBox="1"/>
          <p:nvPr/>
        </p:nvSpPr>
        <p:spPr>
          <a:xfrm>
            <a:off x="7502644" y="539893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no</a:t>
            </a:r>
          </a:p>
        </p:txBody>
      </p:sp>
      <p:cxnSp>
        <p:nvCxnSpPr>
          <p:cNvPr id="58" name="Łącznik prosty ze strzałką 57"/>
          <p:cNvCxnSpPr/>
          <p:nvPr/>
        </p:nvCxnSpPr>
        <p:spPr>
          <a:xfrm>
            <a:off x="7150838" y="5499140"/>
            <a:ext cx="0" cy="87601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/>
          <p:cNvSpPr txBox="1"/>
          <p:nvPr/>
        </p:nvSpPr>
        <p:spPr>
          <a:xfrm>
            <a:off x="6922024" y="633832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no</a:t>
            </a:r>
          </a:p>
        </p:txBody>
      </p:sp>
      <p:cxnSp>
        <p:nvCxnSpPr>
          <p:cNvPr id="60" name="Łącznik prosty ze strzałką 59"/>
          <p:cNvCxnSpPr/>
          <p:nvPr/>
        </p:nvCxnSpPr>
        <p:spPr>
          <a:xfrm flipH="1">
            <a:off x="5566392" y="5496249"/>
            <a:ext cx="468588" cy="83533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/>
          <p:nvPr/>
        </p:nvCxnSpPr>
        <p:spPr>
          <a:xfrm>
            <a:off x="6107734" y="5503244"/>
            <a:ext cx="509722" cy="82134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ole tekstowe 61"/>
          <p:cNvSpPr txBox="1"/>
          <p:nvPr/>
        </p:nvSpPr>
        <p:spPr>
          <a:xfrm>
            <a:off x="5328987" y="624755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no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6362595" y="6266177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yes</a:t>
            </a:r>
            <a:endParaRPr lang="pl-PL" dirty="0"/>
          </a:p>
        </p:txBody>
      </p:sp>
      <p:sp>
        <p:nvSpPr>
          <p:cNvPr id="39" name="Trójkąt równoramienny 38">
            <a:extLst>
              <a:ext uri="{FF2B5EF4-FFF2-40B4-BE49-F238E27FC236}">
                <a16:creationId xmlns:a16="http://schemas.microsoft.com/office/drawing/2014/main" id="{ECCE55E7-2ADE-41B3-8431-DF160BC1D1CE}"/>
              </a:ext>
            </a:extLst>
          </p:cNvPr>
          <p:cNvSpPr/>
          <p:nvPr/>
        </p:nvSpPr>
        <p:spPr>
          <a:xfrm flipV="1">
            <a:off x="0" y="-1"/>
            <a:ext cx="1145219" cy="104756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0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9" grpId="0"/>
      <p:bldP spid="20" grpId="0"/>
      <p:bldP spid="22" grpId="0" animBg="1"/>
      <p:bldP spid="23" grpId="0" animBg="1"/>
      <p:bldP spid="24" grpId="0" animBg="1"/>
      <p:bldP spid="32" grpId="0" animBg="1"/>
      <p:bldP spid="34" grpId="0" animBg="1"/>
      <p:bldP spid="35" grpId="0" animBg="1"/>
      <p:bldP spid="36" grpId="0" animBg="1"/>
      <p:bldP spid="50" grpId="0"/>
      <p:bldP spid="57" grpId="0"/>
      <p:bldP spid="59" grpId="0"/>
      <p:bldP spid="62" grpId="0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746913" y="179341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x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409288" y="5642928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Yes</a:t>
            </a:r>
            <a:r>
              <a:rPr lang="pl-PL" dirty="0"/>
              <a:t> / No</a:t>
            </a:r>
          </a:p>
        </p:txBody>
      </p:sp>
      <p:sp>
        <p:nvSpPr>
          <p:cNvPr id="7" name="Elipsa 6"/>
          <p:cNvSpPr/>
          <p:nvPr/>
        </p:nvSpPr>
        <p:spPr>
          <a:xfrm>
            <a:off x="1841171" y="2773628"/>
            <a:ext cx="95535" cy="955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841171" y="3811853"/>
            <a:ext cx="95535" cy="955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841171" y="4783403"/>
            <a:ext cx="95535" cy="955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>
            <a:stCxn id="5" idx="2"/>
            <a:endCxn id="7" idx="0"/>
          </p:cNvCxnSpPr>
          <p:nvPr/>
        </p:nvCxnSpPr>
        <p:spPr>
          <a:xfrm>
            <a:off x="1888939" y="2162749"/>
            <a:ext cx="0" cy="61087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>
            <a:endCxn id="8" idx="0"/>
          </p:cNvCxnSpPr>
          <p:nvPr/>
        </p:nvCxnSpPr>
        <p:spPr>
          <a:xfrm>
            <a:off x="1888939" y="2925388"/>
            <a:ext cx="0" cy="8864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endCxn id="9" idx="0"/>
          </p:cNvCxnSpPr>
          <p:nvPr/>
        </p:nvCxnSpPr>
        <p:spPr>
          <a:xfrm>
            <a:off x="1888939" y="3907388"/>
            <a:ext cx="0" cy="87601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endCxn id="6" idx="0"/>
          </p:cNvCxnSpPr>
          <p:nvPr/>
        </p:nvCxnSpPr>
        <p:spPr>
          <a:xfrm flipH="1">
            <a:off x="1885284" y="4878938"/>
            <a:ext cx="3660" cy="76399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6172802" y="188895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x</a:t>
            </a:r>
          </a:p>
        </p:txBody>
      </p:sp>
      <p:sp>
        <p:nvSpPr>
          <p:cNvPr id="22" name="Elipsa 21"/>
          <p:cNvSpPr/>
          <p:nvPr/>
        </p:nvSpPr>
        <p:spPr>
          <a:xfrm>
            <a:off x="6267060" y="2869163"/>
            <a:ext cx="95535" cy="9553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5438573" y="3510508"/>
            <a:ext cx="95535" cy="955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6537345" y="4482058"/>
            <a:ext cx="95535" cy="9553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5" name="Łącznik prosty ze strzałką 24"/>
          <p:cNvCxnSpPr>
            <a:stCxn id="20" idx="2"/>
            <a:endCxn id="22" idx="0"/>
          </p:cNvCxnSpPr>
          <p:nvPr/>
        </p:nvCxnSpPr>
        <p:spPr>
          <a:xfrm>
            <a:off x="6314828" y="2258284"/>
            <a:ext cx="0" cy="610879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>
            <a:stCxn id="24" idx="3"/>
          </p:cNvCxnSpPr>
          <p:nvPr/>
        </p:nvCxnSpPr>
        <p:spPr>
          <a:xfrm flipH="1">
            <a:off x="6082748" y="4563602"/>
            <a:ext cx="468588" cy="835334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5486340" y="3606043"/>
            <a:ext cx="0" cy="87601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32" idx="5"/>
          </p:cNvCxnSpPr>
          <p:nvPr/>
        </p:nvCxnSpPr>
        <p:spPr>
          <a:xfrm>
            <a:off x="7128611" y="3592052"/>
            <a:ext cx="536446" cy="89000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stCxn id="22" idx="3"/>
          </p:cNvCxnSpPr>
          <p:nvPr/>
        </p:nvCxnSpPr>
        <p:spPr>
          <a:xfrm flipH="1">
            <a:off x="5534108" y="2950707"/>
            <a:ext cx="746943" cy="55581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22" idx="5"/>
          </p:cNvCxnSpPr>
          <p:nvPr/>
        </p:nvCxnSpPr>
        <p:spPr>
          <a:xfrm>
            <a:off x="6348604" y="2950707"/>
            <a:ext cx="708345" cy="555818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a 31"/>
          <p:cNvSpPr/>
          <p:nvPr/>
        </p:nvSpPr>
        <p:spPr>
          <a:xfrm>
            <a:off x="7047067" y="3510508"/>
            <a:ext cx="95535" cy="9553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Elipsa 33"/>
          <p:cNvSpPr/>
          <p:nvPr/>
        </p:nvSpPr>
        <p:spPr>
          <a:xfrm>
            <a:off x="7103071" y="5403605"/>
            <a:ext cx="95535" cy="955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Elipsa 34"/>
          <p:cNvSpPr/>
          <p:nvPr/>
        </p:nvSpPr>
        <p:spPr>
          <a:xfrm>
            <a:off x="6034980" y="5403605"/>
            <a:ext cx="95535" cy="9553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7644514" y="4491219"/>
            <a:ext cx="95535" cy="9553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3" name="Łącznik prosty ze strzałką 42"/>
          <p:cNvCxnSpPr/>
          <p:nvPr/>
        </p:nvCxnSpPr>
        <p:spPr>
          <a:xfrm>
            <a:off x="7692598" y="4586754"/>
            <a:ext cx="47767" cy="86461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32" idx="3"/>
          </p:cNvCxnSpPr>
          <p:nvPr/>
        </p:nvCxnSpPr>
        <p:spPr>
          <a:xfrm flipH="1">
            <a:off x="6623437" y="3592052"/>
            <a:ext cx="437621" cy="890006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>
            <a:off x="6632880" y="4577593"/>
            <a:ext cx="509722" cy="82134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49"/>
          <p:cNvSpPr txBox="1"/>
          <p:nvPr/>
        </p:nvSpPr>
        <p:spPr>
          <a:xfrm>
            <a:off x="5248935" y="442374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no</a:t>
            </a:r>
          </a:p>
        </p:txBody>
      </p:sp>
      <p:sp>
        <p:nvSpPr>
          <p:cNvPr id="57" name="pole tekstowe 56"/>
          <p:cNvSpPr txBox="1"/>
          <p:nvPr/>
        </p:nvSpPr>
        <p:spPr>
          <a:xfrm>
            <a:off x="7502644" y="539893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no</a:t>
            </a:r>
          </a:p>
        </p:txBody>
      </p:sp>
      <p:cxnSp>
        <p:nvCxnSpPr>
          <p:cNvPr id="58" name="Łącznik prosty ze strzałką 57"/>
          <p:cNvCxnSpPr/>
          <p:nvPr/>
        </p:nvCxnSpPr>
        <p:spPr>
          <a:xfrm>
            <a:off x="7150838" y="5499140"/>
            <a:ext cx="0" cy="87601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/>
          <p:cNvSpPr txBox="1"/>
          <p:nvPr/>
        </p:nvSpPr>
        <p:spPr>
          <a:xfrm>
            <a:off x="6922024" y="633832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no</a:t>
            </a:r>
          </a:p>
        </p:txBody>
      </p:sp>
      <p:cxnSp>
        <p:nvCxnSpPr>
          <p:cNvPr id="60" name="Łącznik prosty ze strzałką 59"/>
          <p:cNvCxnSpPr/>
          <p:nvPr/>
        </p:nvCxnSpPr>
        <p:spPr>
          <a:xfrm flipH="1">
            <a:off x="5566392" y="5496249"/>
            <a:ext cx="468588" cy="83533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/>
          <p:nvPr/>
        </p:nvCxnSpPr>
        <p:spPr>
          <a:xfrm>
            <a:off x="6107734" y="5503244"/>
            <a:ext cx="509722" cy="821343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ole tekstowe 61"/>
          <p:cNvSpPr txBox="1"/>
          <p:nvPr/>
        </p:nvSpPr>
        <p:spPr>
          <a:xfrm>
            <a:off x="5328987" y="624755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no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6362595" y="6266177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yes</a:t>
            </a:r>
            <a:endParaRPr lang="pl-PL" dirty="0"/>
          </a:p>
        </p:txBody>
      </p:sp>
      <p:sp>
        <p:nvSpPr>
          <p:cNvPr id="3" name="Nawias klamrowy otwierający 2"/>
          <p:cNvSpPr/>
          <p:nvPr/>
        </p:nvSpPr>
        <p:spPr>
          <a:xfrm>
            <a:off x="1146412" y="1888952"/>
            <a:ext cx="262876" cy="41233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108949" y="37659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poly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(|x|)</a:t>
            </a:r>
          </a:p>
        </p:txBody>
      </p:sp>
      <p:sp>
        <p:nvSpPr>
          <p:cNvPr id="41" name="Nawias klamrowy otwierający 40"/>
          <p:cNvSpPr/>
          <p:nvPr/>
        </p:nvSpPr>
        <p:spPr>
          <a:xfrm>
            <a:off x="4986059" y="1917589"/>
            <a:ext cx="342928" cy="4605398"/>
          </a:xfrm>
          <a:prstGeom prst="leftBrace">
            <a:avLst>
              <a:gd name="adj1" fmla="val 8333"/>
              <a:gd name="adj2" fmla="val 449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ole tekstowe 41"/>
          <p:cNvSpPr txBox="1"/>
          <p:nvPr/>
        </p:nvSpPr>
        <p:spPr>
          <a:xfrm>
            <a:off x="3948596" y="3794577"/>
            <a:ext cx="135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poly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(|x|)</a:t>
            </a:r>
          </a:p>
        </p:txBody>
      </p:sp>
      <p:pic>
        <p:nvPicPr>
          <p:cNvPr id="46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8" y="5444485"/>
            <a:ext cx="768824" cy="112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61" y="2073618"/>
            <a:ext cx="1171676" cy="125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ytuł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/>
          <a:lstStyle/>
          <a:p>
            <a:r>
              <a:rPr lang="pl-PL" dirty="0"/>
              <a:t>(Non)</a:t>
            </a:r>
            <a:r>
              <a:rPr lang="pl-PL" dirty="0" err="1"/>
              <a:t>deterministic</a:t>
            </a:r>
            <a:r>
              <a:rPr lang="pl-PL" dirty="0"/>
              <a:t> </a:t>
            </a:r>
            <a:r>
              <a:rPr lang="pl-PL" dirty="0" err="1"/>
              <a:t>Computation</a:t>
            </a:r>
            <a:endParaRPr lang="pl-PL" dirty="0"/>
          </a:p>
        </p:txBody>
      </p:sp>
      <p:sp>
        <p:nvSpPr>
          <p:cNvPr id="49" name="pole tekstowe 48"/>
          <p:cNvSpPr txBox="1"/>
          <p:nvPr/>
        </p:nvSpPr>
        <p:spPr>
          <a:xfrm>
            <a:off x="532263" y="1351128"/>
            <a:ext cx="269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Deterministic</a:t>
            </a:r>
            <a:r>
              <a:rPr lang="pl-PL" dirty="0"/>
              <a:t> </a:t>
            </a:r>
            <a:r>
              <a:rPr lang="pl-PL" dirty="0" err="1"/>
              <a:t>computation</a:t>
            </a:r>
            <a:endParaRPr lang="pl-PL" dirty="0"/>
          </a:p>
        </p:txBody>
      </p:sp>
      <p:sp>
        <p:nvSpPr>
          <p:cNvPr id="51" name="pole tekstowe 50"/>
          <p:cNvSpPr txBox="1"/>
          <p:nvPr/>
        </p:nvSpPr>
        <p:spPr>
          <a:xfrm>
            <a:off x="4778991" y="1351128"/>
            <a:ext cx="306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Nondeterministic</a:t>
            </a:r>
            <a:r>
              <a:rPr lang="pl-PL" dirty="0"/>
              <a:t> </a:t>
            </a:r>
            <a:r>
              <a:rPr lang="pl-PL" dirty="0" err="1"/>
              <a:t>computation</a:t>
            </a:r>
            <a:endParaRPr lang="pl-PL" dirty="0"/>
          </a:p>
        </p:txBody>
      </p:sp>
      <p:sp>
        <p:nvSpPr>
          <p:cNvPr id="52" name="Trójkąt równoramienny 51">
            <a:extLst>
              <a:ext uri="{FF2B5EF4-FFF2-40B4-BE49-F238E27FC236}">
                <a16:creationId xmlns:a16="http://schemas.microsoft.com/office/drawing/2014/main" id="{ADC88CD1-4256-470A-BB6F-D9FB065BE772}"/>
              </a:ext>
            </a:extLst>
          </p:cNvPr>
          <p:cNvSpPr/>
          <p:nvPr/>
        </p:nvSpPr>
        <p:spPr>
          <a:xfrm flipV="1">
            <a:off x="0" y="-1"/>
            <a:ext cx="1145219" cy="104756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41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41" grpId="0" animBg="1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does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mean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Nondeterministic</a:t>
            </a:r>
            <a:r>
              <a:rPr lang="pl-PL" dirty="0"/>
              <a:t> </a:t>
            </a:r>
            <a:r>
              <a:rPr lang="pl-PL" dirty="0" err="1"/>
              <a:t>computation</a:t>
            </a:r>
            <a:endParaRPr lang="pl-PL" dirty="0"/>
          </a:p>
          <a:p>
            <a:r>
              <a:rPr lang="pl-PL" dirty="0"/>
              <a:t>Just </a:t>
            </a:r>
            <a:r>
              <a:rPr lang="pl-PL" dirty="0" err="1"/>
              <a:t>like</a:t>
            </a:r>
            <a:r>
              <a:rPr lang="pl-PL" dirty="0"/>
              <a:t> </a:t>
            </a:r>
            <a:r>
              <a:rPr lang="pl-PL" dirty="0" err="1"/>
              <a:t>normal</a:t>
            </a:r>
            <a:r>
              <a:rPr lang="pl-PL" dirty="0"/>
              <a:t> </a:t>
            </a:r>
            <a:r>
              <a:rPr lang="pl-PL" dirty="0" err="1"/>
              <a:t>computation</a:t>
            </a:r>
            <a:r>
              <a:rPr lang="pl-PL" dirty="0"/>
              <a:t> …</a:t>
            </a:r>
          </a:p>
          <a:p>
            <a:r>
              <a:rPr lang="pl-PL" dirty="0"/>
              <a:t>… but the </a:t>
            </a:r>
            <a:r>
              <a:rPr lang="pl-PL" dirty="0" err="1"/>
              <a:t>algorithm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make</a:t>
            </a:r>
            <a:r>
              <a:rPr lang="pl-PL" dirty="0"/>
              <a:t> </a:t>
            </a:r>
            <a:r>
              <a:rPr lang="pl-PL" dirty="0" err="1"/>
              <a:t>guesses</a:t>
            </a: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331075" y="3263464"/>
            <a:ext cx="5234153" cy="2680136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400" b="1" dirty="0" err="1">
                <a:solidFill>
                  <a:schemeClr val="tx1"/>
                </a:solidFill>
              </a:rPr>
              <a:t>SetCover</a:t>
            </a:r>
            <a:endParaRPr lang="pl-PL" sz="2400" b="1" dirty="0">
              <a:solidFill>
                <a:schemeClr val="tx1"/>
              </a:solidFill>
            </a:endParaRPr>
          </a:p>
          <a:p>
            <a:pPr algn="just"/>
            <a:r>
              <a:rPr lang="pl-PL" sz="2400" b="1" dirty="0">
                <a:solidFill>
                  <a:schemeClr val="tx1"/>
                </a:solidFill>
              </a:rPr>
              <a:t>Input: 	</a:t>
            </a:r>
            <a:r>
              <a:rPr lang="pl-PL" sz="2400" dirty="0">
                <a:solidFill>
                  <a:schemeClr val="tx1"/>
                </a:solidFill>
              </a:rPr>
              <a:t>S = {S</a:t>
            </a:r>
            <a:r>
              <a:rPr lang="pl-PL" sz="2400" baseline="-25000" dirty="0">
                <a:solidFill>
                  <a:schemeClr val="tx1"/>
                </a:solidFill>
              </a:rPr>
              <a:t>1</a:t>
            </a:r>
            <a:r>
              <a:rPr lang="pl-PL" sz="2400" dirty="0">
                <a:solidFill>
                  <a:schemeClr val="tx1"/>
                </a:solidFill>
              </a:rPr>
              <a:t>, … S</a:t>
            </a:r>
            <a:r>
              <a:rPr lang="pl-PL" sz="2400" baseline="-25000" dirty="0">
                <a:solidFill>
                  <a:schemeClr val="tx1"/>
                </a:solidFill>
              </a:rPr>
              <a:t>m</a:t>
            </a:r>
            <a:r>
              <a:rPr lang="pl-PL" sz="2400" dirty="0">
                <a:solidFill>
                  <a:schemeClr val="tx1"/>
                </a:solidFill>
              </a:rPr>
              <a:t>} – family of </a:t>
            </a:r>
            <a:r>
              <a:rPr lang="pl-PL" sz="2400" dirty="0" err="1">
                <a:solidFill>
                  <a:schemeClr val="tx1"/>
                </a:solidFill>
              </a:rPr>
              <a:t>sets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	k – </a:t>
            </a:r>
            <a:r>
              <a:rPr lang="pl-PL" sz="2400" dirty="0" err="1">
                <a:solidFill>
                  <a:schemeClr val="tx1"/>
                </a:solidFill>
              </a:rPr>
              <a:t>an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integer</a:t>
            </a:r>
            <a:endParaRPr lang="pl-PL" sz="2400" dirty="0">
              <a:solidFill>
                <a:schemeClr val="tx1"/>
              </a:solidFill>
            </a:endParaRPr>
          </a:p>
          <a:p>
            <a:pPr>
              <a:tabLst>
                <a:tab pos="803275" algn="l"/>
              </a:tabLst>
            </a:pPr>
            <a:r>
              <a:rPr lang="pl-PL" sz="2400" b="1" dirty="0" err="1">
                <a:solidFill>
                  <a:schemeClr val="tx1"/>
                </a:solidFill>
              </a:rPr>
              <a:t>Question</a:t>
            </a:r>
            <a:r>
              <a:rPr lang="pl-PL" sz="2400" b="1" dirty="0">
                <a:solidFill>
                  <a:schemeClr val="tx1"/>
                </a:solidFill>
              </a:rPr>
              <a:t>: </a:t>
            </a:r>
            <a:r>
              <a:rPr lang="pl-PL" sz="2400" dirty="0" err="1">
                <a:solidFill>
                  <a:schemeClr val="tx1"/>
                </a:solidFill>
              </a:rPr>
              <a:t>Is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there</a:t>
            </a:r>
            <a:r>
              <a:rPr lang="pl-PL" sz="2400" dirty="0">
                <a:solidFill>
                  <a:schemeClr val="tx1"/>
                </a:solidFill>
              </a:rPr>
              <a:t> a family of k </a:t>
            </a:r>
            <a:r>
              <a:rPr lang="pl-PL" sz="2400" dirty="0" err="1">
                <a:solidFill>
                  <a:schemeClr val="tx1"/>
                </a:solidFill>
              </a:rPr>
              <a:t>sets</a:t>
            </a:r>
            <a:r>
              <a:rPr lang="pl-PL" sz="2400" dirty="0">
                <a:solidFill>
                  <a:schemeClr val="tx1"/>
                </a:solidFill>
              </a:rPr>
              <a:t> 			from S </a:t>
            </a:r>
            <a:r>
              <a:rPr lang="pl-PL" sz="2400" dirty="0" err="1">
                <a:solidFill>
                  <a:schemeClr val="tx1"/>
                </a:solidFill>
              </a:rPr>
              <a:t>whose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union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is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equal</a:t>
            </a:r>
            <a:r>
              <a:rPr lang="pl-PL" sz="2400" dirty="0">
                <a:solidFill>
                  <a:schemeClr val="tx1"/>
                </a:solidFill>
              </a:rPr>
              <a:t> to 		</a:t>
            </a:r>
            <a:r>
              <a:rPr lang="pl-PL" sz="2400" dirty="0" err="1">
                <a:solidFill>
                  <a:schemeClr val="tx1"/>
                </a:solidFill>
              </a:rPr>
              <a:t>union</a:t>
            </a:r>
            <a:r>
              <a:rPr lang="pl-PL" sz="2400" dirty="0">
                <a:solidFill>
                  <a:schemeClr val="tx1"/>
                </a:solidFill>
              </a:rPr>
              <a:t> of </a:t>
            </a:r>
            <a:r>
              <a:rPr lang="pl-PL" sz="2400" dirty="0" err="1">
                <a:solidFill>
                  <a:schemeClr val="tx1"/>
                </a:solidFill>
              </a:rPr>
              <a:t>all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sets</a:t>
            </a:r>
            <a:r>
              <a:rPr lang="pl-PL" sz="2400" dirty="0">
                <a:solidFill>
                  <a:schemeClr val="tx1"/>
                </a:solidFill>
              </a:rPr>
              <a:t> from S?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129946" y="289155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129946" y="453855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535665" y="26731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862083" y="37513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C878"/>
                </a:solidFill>
              </a:rPr>
              <a:t>4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116961" y="52465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D900EA"/>
                </a:solidFill>
              </a:rPr>
              <a:t>5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837351" y="375136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1" name="Dowolny kształt 10"/>
          <p:cNvSpPr/>
          <p:nvPr/>
        </p:nvSpPr>
        <p:spPr>
          <a:xfrm>
            <a:off x="6013369" y="3677876"/>
            <a:ext cx="2440240" cy="2328818"/>
          </a:xfrm>
          <a:custGeom>
            <a:avLst/>
            <a:gdLst>
              <a:gd name="connsiteX0" fmla="*/ 921794 w 2440240"/>
              <a:gd name="connsiteY0" fmla="*/ 878710 h 2328818"/>
              <a:gd name="connsiteX1" fmla="*/ 130224 w 2440240"/>
              <a:gd name="connsiteY1" fmla="*/ 687641 h 2328818"/>
              <a:gd name="connsiteX2" fmla="*/ 143872 w 2440240"/>
              <a:gd name="connsiteY2" fmla="*/ 1697575 h 2328818"/>
              <a:gd name="connsiteX3" fmla="*/ 1522296 w 2440240"/>
              <a:gd name="connsiteY3" fmla="*/ 2270781 h 2328818"/>
              <a:gd name="connsiteX4" fmla="*/ 2436696 w 2440240"/>
              <a:gd name="connsiteY4" fmla="*/ 278208 h 2328818"/>
              <a:gd name="connsiteX5" fmla="*/ 1822547 w 2440240"/>
              <a:gd name="connsiteY5" fmla="*/ 87140 h 2328818"/>
              <a:gd name="connsiteX6" fmla="*/ 1413114 w 2440240"/>
              <a:gd name="connsiteY6" fmla="*/ 960596 h 2328818"/>
              <a:gd name="connsiteX7" fmla="*/ 921794 w 2440240"/>
              <a:gd name="connsiteY7" fmla="*/ 878710 h 23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0240" h="2328818">
                <a:moveTo>
                  <a:pt x="921794" y="878710"/>
                </a:moveTo>
                <a:cubicBezTo>
                  <a:pt x="707979" y="833217"/>
                  <a:pt x="259878" y="551164"/>
                  <a:pt x="130224" y="687641"/>
                </a:cubicBezTo>
                <a:cubicBezTo>
                  <a:pt x="570" y="824118"/>
                  <a:pt x="-88140" y="1433718"/>
                  <a:pt x="143872" y="1697575"/>
                </a:cubicBezTo>
                <a:cubicBezTo>
                  <a:pt x="375884" y="1961432"/>
                  <a:pt x="1140159" y="2507342"/>
                  <a:pt x="1522296" y="2270781"/>
                </a:cubicBezTo>
                <a:cubicBezTo>
                  <a:pt x="1904433" y="2034220"/>
                  <a:pt x="2386654" y="642148"/>
                  <a:pt x="2436696" y="278208"/>
                </a:cubicBezTo>
                <a:cubicBezTo>
                  <a:pt x="2486738" y="-85732"/>
                  <a:pt x="1993144" y="-26591"/>
                  <a:pt x="1822547" y="87140"/>
                </a:cubicBezTo>
                <a:cubicBezTo>
                  <a:pt x="1651950" y="200871"/>
                  <a:pt x="1560965" y="830942"/>
                  <a:pt x="1413114" y="960596"/>
                </a:cubicBezTo>
                <a:cubicBezTo>
                  <a:pt x="1265263" y="1090250"/>
                  <a:pt x="1135609" y="924203"/>
                  <a:pt x="921794" y="8787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Dowolny kształt 11"/>
          <p:cNvSpPr/>
          <p:nvPr/>
        </p:nvSpPr>
        <p:spPr>
          <a:xfrm>
            <a:off x="5972182" y="2622329"/>
            <a:ext cx="2165692" cy="1811451"/>
          </a:xfrm>
          <a:custGeom>
            <a:avLst/>
            <a:gdLst>
              <a:gd name="connsiteX0" fmla="*/ 976629 w 2165692"/>
              <a:gd name="connsiteY0" fmla="*/ 9922 h 1811451"/>
              <a:gd name="connsiteX1" fmla="*/ 239650 w 2165692"/>
              <a:gd name="connsiteY1" fmla="*/ 255582 h 1811451"/>
              <a:gd name="connsiteX2" fmla="*/ 62229 w 2165692"/>
              <a:gd name="connsiteY2" fmla="*/ 937970 h 1811451"/>
              <a:gd name="connsiteX3" fmla="*/ 1208641 w 2165692"/>
              <a:gd name="connsiteY3" fmla="*/ 1811427 h 1811451"/>
              <a:gd name="connsiteX4" fmla="*/ 1699961 w 2165692"/>
              <a:gd name="connsiteY4" fmla="*/ 965266 h 1811451"/>
              <a:gd name="connsiteX5" fmla="*/ 2150337 w 2165692"/>
              <a:gd name="connsiteY5" fmla="*/ 501242 h 1811451"/>
              <a:gd name="connsiteX6" fmla="*/ 1959268 w 2165692"/>
              <a:gd name="connsiteY6" fmla="*/ 91809 h 1811451"/>
              <a:gd name="connsiteX7" fmla="*/ 976629 w 2165692"/>
              <a:gd name="connsiteY7" fmla="*/ 9922 h 181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692" h="1811451">
                <a:moveTo>
                  <a:pt x="976629" y="9922"/>
                </a:moveTo>
                <a:cubicBezTo>
                  <a:pt x="690026" y="37217"/>
                  <a:pt x="392050" y="100907"/>
                  <a:pt x="239650" y="255582"/>
                </a:cubicBezTo>
                <a:cubicBezTo>
                  <a:pt x="87250" y="410257"/>
                  <a:pt x="-99269" y="678663"/>
                  <a:pt x="62229" y="937970"/>
                </a:cubicBezTo>
                <a:cubicBezTo>
                  <a:pt x="223727" y="1197277"/>
                  <a:pt x="935686" y="1806878"/>
                  <a:pt x="1208641" y="1811427"/>
                </a:cubicBezTo>
                <a:cubicBezTo>
                  <a:pt x="1481596" y="1815976"/>
                  <a:pt x="1543012" y="1183630"/>
                  <a:pt x="1699961" y="965266"/>
                </a:cubicBezTo>
                <a:cubicBezTo>
                  <a:pt x="1856910" y="746902"/>
                  <a:pt x="2107119" y="646818"/>
                  <a:pt x="2150337" y="501242"/>
                </a:cubicBezTo>
                <a:cubicBezTo>
                  <a:pt x="2193555" y="355666"/>
                  <a:pt x="2150336" y="171421"/>
                  <a:pt x="1959268" y="91809"/>
                </a:cubicBezTo>
                <a:cubicBezTo>
                  <a:pt x="1768200" y="12197"/>
                  <a:pt x="1263232" y="-17373"/>
                  <a:pt x="976629" y="9922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 12"/>
          <p:cNvSpPr/>
          <p:nvPr/>
        </p:nvSpPr>
        <p:spPr>
          <a:xfrm>
            <a:off x="6078616" y="2497240"/>
            <a:ext cx="2258057" cy="1846190"/>
          </a:xfrm>
          <a:custGeom>
            <a:avLst/>
            <a:gdLst>
              <a:gd name="connsiteX0" fmla="*/ 901419 w 2613273"/>
              <a:gd name="connsiteY0" fmla="*/ 422078 h 1787298"/>
              <a:gd name="connsiteX1" fmla="*/ 205383 w 2613273"/>
              <a:gd name="connsiteY1" fmla="*/ 149123 h 1787298"/>
              <a:gd name="connsiteX2" fmla="*/ 178088 w 2613273"/>
              <a:gd name="connsiteY2" fmla="*/ 831511 h 1787298"/>
              <a:gd name="connsiteX3" fmla="*/ 2320786 w 2613273"/>
              <a:gd name="connsiteY3" fmla="*/ 1773207 h 1787298"/>
              <a:gd name="connsiteX4" fmla="*/ 2443616 w 2613273"/>
              <a:gd name="connsiteY4" fmla="*/ 53589 h 1787298"/>
              <a:gd name="connsiteX5" fmla="*/ 901419 w 2613273"/>
              <a:gd name="connsiteY5" fmla="*/ 422078 h 1787298"/>
              <a:gd name="connsiteX0" fmla="*/ 839829 w 2507295"/>
              <a:gd name="connsiteY0" fmla="*/ 422078 h 1820137"/>
              <a:gd name="connsiteX1" fmla="*/ 143793 w 2507295"/>
              <a:gd name="connsiteY1" fmla="*/ 149123 h 1820137"/>
              <a:gd name="connsiteX2" fmla="*/ 116498 w 2507295"/>
              <a:gd name="connsiteY2" fmla="*/ 831511 h 1820137"/>
              <a:gd name="connsiteX3" fmla="*/ 1413035 w 2507295"/>
              <a:gd name="connsiteY3" fmla="*/ 1240944 h 1820137"/>
              <a:gd name="connsiteX4" fmla="*/ 2259196 w 2507295"/>
              <a:gd name="connsiteY4" fmla="*/ 1773207 h 1820137"/>
              <a:gd name="connsiteX5" fmla="*/ 2382026 w 2507295"/>
              <a:gd name="connsiteY5" fmla="*/ 53589 h 1820137"/>
              <a:gd name="connsiteX6" fmla="*/ 839829 w 2507295"/>
              <a:gd name="connsiteY6" fmla="*/ 422078 h 1820137"/>
              <a:gd name="connsiteX0" fmla="*/ 2474735 w 2652146"/>
              <a:gd name="connsiteY0" fmla="*/ 124348 h 1890896"/>
              <a:gd name="connsiteX1" fmla="*/ 236502 w 2652146"/>
              <a:gd name="connsiteY1" fmla="*/ 219882 h 1890896"/>
              <a:gd name="connsiteX2" fmla="*/ 209207 w 2652146"/>
              <a:gd name="connsiteY2" fmla="*/ 902270 h 1890896"/>
              <a:gd name="connsiteX3" fmla="*/ 1505744 w 2652146"/>
              <a:gd name="connsiteY3" fmla="*/ 1311703 h 1890896"/>
              <a:gd name="connsiteX4" fmla="*/ 2351905 w 2652146"/>
              <a:gd name="connsiteY4" fmla="*/ 1843966 h 1890896"/>
              <a:gd name="connsiteX5" fmla="*/ 2474735 w 2652146"/>
              <a:gd name="connsiteY5" fmla="*/ 124348 h 1890896"/>
              <a:gd name="connsiteX0" fmla="*/ 2415585 w 2592996"/>
              <a:gd name="connsiteY0" fmla="*/ 121842 h 1888390"/>
              <a:gd name="connsiteX1" fmla="*/ 177352 w 2592996"/>
              <a:gd name="connsiteY1" fmla="*/ 217376 h 1888390"/>
              <a:gd name="connsiteX2" fmla="*/ 286535 w 2592996"/>
              <a:gd name="connsiteY2" fmla="*/ 831525 h 1888390"/>
              <a:gd name="connsiteX3" fmla="*/ 1446594 w 2592996"/>
              <a:gd name="connsiteY3" fmla="*/ 1309197 h 1888390"/>
              <a:gd name="connsiteX4" fmla="*/ 2292755 w 2592996"/>
              <a:gd name="connsiteY4" fmla="*/ 1841460 h 1888390"/>
              <a:gd name="connsiteX5" fmla="*/ 2415585 w 2592996"/>
              <a:gd name="connsiteY5" fmla="*/ 121842 h 1888390"/>
              <a:gd name="connsiteX0" fmla="*/ 2415585 w 2592996"/>
              <a:gd name="connsiteY0" fmla="*/ 121842 h 1876417"/>
              <a:gd name="connsiteX1" fmla="*/ 177352 w 2592996"/>
              <a:gd name="connsiteY1" fmla="*/ 217376 h 1876417"/>
              <a:gd name="connsiteX2" fmla="*/ 286535 w 2592996"/>
              <a:gd name="connsiteY2" fmla="*/ 831525 h 1876417"/>
              <a:gd name="connsiteX3" fmla="*/ 1446594 w 2592996"/>
              <a:gd name="connsiteY3" fmla="*/ 1309197 h 1876417"/>
              <a:gd name="connsiteX4" fmla="*/ 1187287 w 2592996"/>
              <a:gd name="connsiteY4" fmla="*/ 1200015 h 1876417"/>
              <a:gd name="connsiteX5" fmla="*/ 2292755 w 2592996"/>
              <a:gd name="connsiteY5" fmla="*/ 1841460 h 1876417"/>
              <a:gd name="connsiteX6" fmla="*/ 2415585 w 2592996"/>
              <a:gd name="connsiteY6" fmla="*/ 121842 h 1876417"/>
              <a:gd name="connsiteX0" fmla="*/ 2154283 w 2286551"/>
              <a:gd name="connsiteY0" fmla="*/ 91274 h 1845849"/>
              <a:gd name="connsiteX1" fmla="*/ 530199 w 2286551"/>
              <a:gd name="connsiteY1" fmla="*/ 295990 h 1845849"/>
              <a:gd name="connsiteX2" fmla="*/ 25233 w 2286551"/>
              <a:gd name="connsiteY2" fmla="*/ 800957 h 1845849"/>
              <a:gd name="connsiteX3" fmla="*/ 1185292 w 2286551"/>
              <a:gd name="connsiteY3" fmla="*/ 1278629 h 1845849"/>
              <a:gd name="connsiteX4" fmla="*/ 925985 w 2286551"/>
              <a:gd name="connsiteY4" fmla="*/ 1169447 h 1845849"/>
              <a:gd name="connsiteX5" fmla="*/ 2031453 w 2286551"/>
              <a:gd name="connsiteY5" fmla="*/ 1810892 h 1845849"/>
              <a:gd name="connsiteX6" fmla="*/ 2154283 w 2286551"/>
              <a:gd name="connsiteY6" fmla="*/ 91274 h 1845849"/>
              <a:gd name="connsiteX0" fmla="*/ 2154283 w 2286551"/>
              <a:gd name="connsiteY0" fmla="*/ 91274 h 1839749"/>
              <a:gd name="connsiteX1" fmla="*/ 530199 w 2286551"/>
              <a:gd name="connsiteY1" fmla="*/ 295990 h 1839749"/>
              <a:gd name="connsiteX2" fmla="*/ 25233 w 2286551"/>
              <a:gd name="connsiteY2" fmla="*/ 800957 h 1839749"/>
              <a:gd name="connsiteX3" fmla="*/ 1185292 w 2286551"/>
              <a:gd name="connsiteY3" fmla="*/ 1278629 h 1839749"/>
              <a:gd name="connsiteX4" fmla="*/ 1376361 w 2286551"/>
              <a:gd name="connsiteY4" fmla="*/ 978379 h 1839749"/>
              <a:gd name="connsiteX5" fmla="*/ 2031453 w 2286551"/>
              <a:gd name="connsiteY5" fmla="*/ 1810892 h 1839749"/>
              <a:gd name="connsiteX6" fmla="*/ 2154283 w 2286551"/>
              <a:gd name="connsiteY6" fmla="*/ 91274 h 1839749"/>
              <a:gd name="connsiteX0" fmla="*/ 2165359 w 2297627"/>
              <a:gd name="connsiteY0" fmla="*/ 91274 h 1839749"/>
              <a:gd name="connsiteX1" fmla="*/ 541275 w 2297627"/>
              <a:gd name="connsiteY1" fmla="*/ 295990 h 1839749"/>
              <a:gd name="connsiteX2" fmla="*/ 36309 w 2297627"/>
              <a:gd name="connsiteY2" fmla="*/ 800957 h 1839749"/>
              <a:gd name="connsiteX3" fmla="*/ 1387437 w 2297627"/>
              <a:gd name="connsiteY3" fmla="*/ 978379 h 1839749"/>
              <a:gd name="connsiteX4" fmla="*/ 2042529 w 2297627"/>
              <a:gd name="connsiteY4" fmla="*/ 1810892 h 1839749"/>
              <a:gd name="connsiteX5" fmla="*/ 2165359 w 2297627"/>
              <a:gd name="connsiteY5" fmla="*/ 91274 h 1839749"/>
              <a:gd name="connsiteX0" fmla="*/ 2163734 w 2296002"/>
              <a:gd name="connsiteY0" fmla="*/ 91274 h 1843397"/>
              <a:gd name="connsiteX1" fmla="*/ 539650 w 2296002"/>
              <a:gd name="connsiteY1" fmla="*/ 295990 h 1843397"/>
              <a:gd name="connsiteX2" fmla="*/ 34684 w 2296002"/>
              <a:gd name="connsiteY2" fmla="*/ 800957 h 1843397"/>
              <a:gd name="connsiteX3" fmla="*/ 1358517 w 2296002"/>
              <a:gd name="connsiteY3" fmla="*/ 1101209 h 1843397"/>
              <a:gd name="connsiteX4" fmla="*/ 2040904 w 2296002"/>
              <a:gd name="connsiteY4" fmla="*/ 1810892 h 1843397"/>
              <a:gd name="connsiteX5" fmla="*/ 2163734 w 2296002"/>
              <a:gd name="connsiteY5" fmla="*/ 91274 h 1843397"/>
              <a:gd name="connsiteX0" fmla="*/ 2125789 w 2258057"/>
              <a:gd name="connsiteY0" fmla="*/ 94067 h 1846190"/>
              <a:gd name="connsiteX1" fmla="*/ 501705 w 2258057"/>
              <a:gd name="connsiteY1" fmla="*/ 298783 h 1846190"/>
              <a:gd name="connsiteX2" fmla="*/ 37682 w 2258057"/>
              <a:gd name="connsiteY2" fmla="*/ 912932 h 1846190"/>
              <a:gd name="connsiteX3" fmla="*/ 1320572 w 2258057"/>
              <a:gd name="connsiteY3" fmla="*/ 1104002 h 1846190"/>
              <a:gd name="connsiteX4" fmla="*/ 2002959 w 2258057"/>
              <a:gd name="connsiteY4" fmla="*/ 1813685 h 1846190"/>
              <a:gd name="connsiteX5" fmla="*/ 2125789 w 2258057"/>
              <a:gd name="connsiteY5" fmla="*/ 94067 h 184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057" h="1846190">
                <a:moveTo>
                  <a:pt x="2125789" y="94067"/>
                </a:moveTo>
                <a:cubicBezTo>
                  <a:pt x="1875580" y="-158417"/>
                  <a:pt x="849723" y="162306"/>
                  <a:pt x="501705" y="298783"/>
                </a:cubicBezTo>
                <a:cubicBezTo>
                  <a:pt x="153687" y="435260"/>
                  <a:pt x="-98796" y="778729"/>
                  <a:pt x="37682" y="912932"/>
                </a:cubicBezTo>
                <a:cubicBezTo>
                  <a:pt x="174160" y="1047135"/>
                  <a:pt x="986202" y="935679"/>
                  <a:pt x="1320572" y="1104002"/>
                </a:cubicBezTo>
                <a:cubicBezTo>
                  <a:pt x="1461599" y="1192712"/>
                  <a:pt x="1843735" y="2018401"/>
                  <a:pt x="2002959" y="1813685"/>
                </a:cubicBezTo>
                <a:cubicBezTo>
                  <a:pt x="2234971" y="1597596"/>
                  <a:pt x="2375998" y="346551"/>
                  <a:pt x="2125789" y="94067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 13"/>
          <p:cNvSpPr/>
          <p:nvPr/>
        </p:nvSpPr>
        <p:spPr>
          <a:xfrm>
            <a:off x="6083964" y="3657850"/>
            <a:ext cx="1643301" cy="2176927"/>
          </a:xfrm>
          <a:custGeom>
            <a:avLst/>
            <a:gdLst>
              <a:gd name="connsiteX0" fmla="*/ 182459 w 1643301"/>
              <a:gd name="connsiteY0" fmla="*/ 857792 h 2176927"/>
              <a:gd name="connsiteX1" fmla="*/ 755665 w 1643301"/>
              <a:gd name="connsiteY1" fmla="*/ 216348 h 2176927"/>
              <a:gd name="connsiteX2" fmla="*/ 1165098 w 1643301"/>
              <a:gd name="connsiteY2" fmla="*/ 120813 h 2176927"/>
              <a:gd name="connsiteX3" fmla="*/ 1642770 w 1643301"/>
              <a:gd name="connsiteY3" fmla="*/ 1813136 h 2176927"/>
              <a:gd name="connsiteX4" fmla="*/ 1069564 w 1643301"/>
              <a:gd name="connsiteY4" fmla="*/ 2154330 h 2176927"/>
              <a:gd name="connsiteX5" fmla="*/ 59629 w 1643301"/>
              <a:gd name="connsiteY5" fmla="*/ 1417351 h 2176927"/>
              <a:gd name="connsiteX6" fmla="*/ 182459 w 1643301"/>
              <a:gd name="connsiteY6" fmla="*/ 857792 h 21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301" h="2176927">
                <a:moveTo>
                  <a:pt x="182459" y="857792"/>
                </a:moveTo>
                <a:cubicBezTo>
                  <a:pt x="298465" y="657625"/>
                  <a:pt x="591892" y="339178"/>
                  <a:pt x="755665" y="216348"/>
                </a:cubicBezTo>
                <a:cubicBezTo>
                  <a:pt x="919438" y="93518"/>
                  <a:pt x="1017247" y="-145318"/>
                  <a:pt x="1165098" y="120813"/>
                </a:cubicBezTo>
                <a:cubicBezTo>
                  <a:pt x="1312949" y="386944"/>
                  <a:pt x="1658692" y="1474217"/>
                  <a:pt x="1642770" y="1813136"/>
                </a:cubicBezTo>
                <a:cubicBezTo>
                  <a:pt x="1626848" y="2152055"/>
                  <a:pt x="1333421" y="2220294"/>
                  <a:pt x="1069564" y="2154330"/>
                </a:cubicBezTo>
                <a:cubicBezTo>
                  <a:pt x="805707" y="2088366"/>
                  <a:pt x="205205" y="1635715"/>
                  <a:pt x="59629" y="1417351"/>
                </a:cubicBezTo>
                <a:cubicBezTo>
                  <a:pt x="-85947" y="1198987"/>
                  <a:pt x="66453" y="1057959"/>
                  <a:pt x="182459" y="857792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 14"/>
          <p:cNvSpPr/>
          <p:nvPr/>
        </p:nvSpPr>
        <p:spPr>
          <a:xfrm>
            <a:off x="5666100" y="3603957"/>
            <a:ext cx="3128686" cy="1709491"/>
          </a:xfrm>
          <a:custGeom>
            <a:avLst/>
            <a:gdLst>
              <a:gd name="connsiteX0" fmla="*/ 149947 w 3128686"/>
              <a:gd name="connsiteY0" fmla="*/ 1703256 h 1709491"/>
              <a:gd name="connsiteX1" fmla="*/ 1855917 w 3128686"/>
              <a:gd name="connsiteY1" fmla="*/ 1362062 h 1709491"/>
              <a:gd name="connsiteX2" fmla="*/ 3015977 w 3128686"/>
              <a:gd name="connsiteY2" fmla="*/ 406718 h 1709491"/>
              <a:gd name="connsiteX3" fmla="*/ 2852204 w 3128686"/>
              <a:gd name="connsiteY3" fmla="*/ 10933 h 1709491"/>
              <a:gd name="connsiteX4" fmla="*/ 968813 w 3128686"/>
              <a:gd name="connsiteY4" fmla="*/ 202002 h 1709491"/>
              <a:gd name="connsiteX5" fmla="*/ 177243 w 3128686"/>
              <a:gd name="connsiteY5" fmla="*/ 1116402 h 1709491"/>
              <a:gd name="connsiteX6" fmla="*/ 149947 w 3128686"/>
              <a:gd name="connsiteY6" fmla="*/ 1703256 h 170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686" h="1709491">
                <a:moveTo>
                  <a:pt x="149947" y="1703256"/>
                </a:moveTo>
                <a:cubicBezTo>
                  <a:pt x="429726" y="1744199"/>
                  <a:pt x="1378245" y="1578152"/>
                  <a:pt x="1855917" y="1362062"/>
                </a:cubicBezTo>
                <a:cubicBezTo>
                  <a:pt x="2333589" y="1145972"/>
                  <a:pt x="2849929" y="631906"/>
                  <a:pt x="3015977" y="406718"/>
                </a:cubicBezTo>
                <a:cubicBezTo>
                  <a:pt x="3182025" y="181530"/>
                  <a:pt x="3193398" y="45052"/>
                  <a:pt x="2852204" y="10933"/>
                </a:cubicBezTo>
                <a:cubicBezTo>
                  <a:pt x="2511010" y="-23186"/>
                  <a:pt x="1414640" y="17757"/>
                  <a:pt x="968813" y="202002"/>
                </a:cubicBezTo>
                <a:cubicBezTo>
                  <a:pt x="522986" y="386247"/>
                  <a:pt x="311446" y="863919"/>
                  <a:pt x="177243" y="1116402"/>
                </a:cubicBezTo>
                <a:cubicBezTo>
                  <a:pt x="43040" y="1368885"/>
                  <a:pt x="-129832" y="1662313"/>
                  <a:pt x="149947" y="1703256"/>
                </a:cubicBezTo>
                <a:close/>
              </a:path>
            </a:pathLst>
          </a:custGeom>
          <a:noFill/>
          <a:ln w="38100">
            <a:solidFill>
              <a:srgbClr val="D900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rójkąt równoramienny 15">
            <a:extLst>
              <a:ext uri="{FF2B5EF4-FFF2-40B4-BE49-F238E27FC236}">
                <a16:creationId xmlns:a16="http://schemas.microsoft.com/office/drawing/2014/main" id="{06677757-AD06-41BD-86D3-C71E4926E16B}"/>
              </a:ext>
            </a:extLst>
          </p:cNvPr>
          <p:cNvSpPr/>
          <p:nvPr/>
        </p:nvSpPr>
        <p:spPr>
          <a:xfrm flipV="1">
            <a:off x="0" y="-1"/>
            <a:ext cx="1145219" cy="104756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87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does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mean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Nondeterministic</a:t>
            </a:r>
            <a:r>
              <a:rPr lang="pl-PL" dirty="0"/>
              <a:t> </a:t>
            </a:r>
            <a:r>
              <a:rPr lang="pl-PL" dirty="0" err="1"/>
              <a:t>computation</a:t>
            </a:r>
            <a:endParaRPr lang="pl-PL" dirty="0"/>
          </a:p>
          <a:p>
            <a:r>
              <a:rPr lang="pl-PL" dirty="0"/>
              <a:t>Just </a:t>
            </a:r>
            <a:r>
              <a:rPr lang="pl-PL" dirty="0" err="1"/>
              <a:t>like</a:t>
            </a:r>
            <a:r>
              <a:rPr lang="pl-PL" dirty="0"/>
              <a:t> </a:t>
            </a:r>
            <a:r>
              <a:rPr lang="pl-PL" dirty="0" err="1"/>
              <a:t>normal</a:t>
            </a:r>
            <a:r>
              <a:rPr lang="pl-PL" dirty="0"/>
              <a:t> </a:t>
            </a:r>
            <a:r>
              <a:rPr lang="pl-PL" dirty="0" err="1"/>
              <a:t>computation</a:t>
            </a:r>
            <a:r>
              <a:rPr lang="pl-PL" dirty="0"/>
              <a:t> …</a:t>
            </a:r>
          </a:p>
          <a:p>
            <a:r>
              <a:rPr lang="pl-PL" dirty="0"/>
              <a:t>… but the </a:t>
            </a:r>
            <a:r>
              <a:rPr lang="pl-PL" dirty="0" err="1"/>
              <a:t>algorithm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make</a:t>
            </a:r>
            <a:r>
              <a:rPr lang="pl-PL" dirty="0"/>
              <a:t> </a:t>
            </a:r>
            <a:r>
              <a:rPr lang="pl-PL" dirty="0" err="1"/>
              <a:t>guesses</a:t>
            </a: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331075" y="3263464"/>
            <a:ext cx="5234153" cy="2680136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400" b="1" dirty="0" err="1">
                <a:solidFill>
                  <a:schemeClr val="tx1"/>
                </a:solidFill>
              </a:rPr>
              <a:t>SetCover</a:t>
            </a:r>
            <a:endParaRPr lang="pl-PL" sz="2400" b="1" dirty="0">
              <a:solidFill>
                <a:schemeClr val="tx1"/>
              </a:solidFill>
            </a:endParaRPr>
          </a:p>
          <a:p>
            <a:pPr algn="just"/>
            <a:r>
              <a:rPr lang="pl-PL" sz="2400" b="1" dirty="0">
                <a:solidFill>
                  <a:schemeClr val="tx1"/>
                </a:solidFill>
              </a:rPr>
              <a:t>Input: 	</a:t>
            </a:r>
            <a:r>
              <a:rPr lang="pl-PL" sz="2400" dirty="0">
                <a:solidFill>
                  <a:schemeClr val="tx1"/>
                </a:solidFill>
              </a:rPr>
              <a:t>S = {S</a:t>
            </a:r>
            <a:r>
              <a:rPr lang="pl-PL" sz="2400" baseline="-25000" dirty="0">
                <a:solidFill>
                  <a:schemeClr val="tx1"/>
                </a:solidFill>
              </a:rPr>
              <a:t>1</a:t>
            </a:r>
            <a:r>
              <a:rPr lang="pl-PL" sz="2400" dirty="0">
                <a:solidFill>
                  <a:schemeClr val="tx1"/>
                </a:solidFill>
              </a:rPr>
              <a:t>, … S</a:t>
            </a:r>
            <a:r>
              <a:rPr lang="pl-PL" sz="2400" baseline="-25000" dirty="0">
                <a:solidFill>
                  <a:schemeClr val="tx1"/>
                </a:solidFill>
              </a:rPr>
              <a:t>m</a:t>
            </a:r>
            <a:r>
              <a:rPr lang="pl-PL" sz="2400" dirty="0">
                <a:solidFill>
                  <a:schemeClr val="tx1"/>
                </a:solidFill>
              </a:rPr>
              <a:t>} – family of </a:t>
            </a:r>
            <a:r>
              <a:rPr lang="pl-PL" sz="2400" dirty="0" err="1">
                <a:solidFill>
                  <a:schemeClr val="tx1"/>
                </a:solidFill>
              </a:rPr>
              <a:t>sets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	k – </a:t>
            </a:r>
            <a:r>
              <a:rPr lang="pl-PL" sz="2400" dirty="0" err="1">
                <a:solidFill>
                  <a:schemeClr val="tx1"/>
                </a:solidFill>
              </a:rPr>
              <a:t>an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integer</a:t>
            </a:r>
            <a:endParaRPr lang="pl-PL" sz="2400" dirty="0">
              <a:solidFill>
                <a:schemeClr val="tx1"/>
              </a:solidFill>
            </a:endParaRPr>
          </a:p>
          <a:p>
            <a:pPr>
              <a:tabLst>
                <a:tab pos="803275" algn="l"/>
              </a:tabLst>
            </a:pPr>
            <a:r>
              <a:rPr lang="pl-PL" sz="2400" b="1" dirty="0" err="1">
                <a:solidFill>
                  <a:schemeClr val="tx1"/>
                </a:solidFill>
              </a:rPr>
              <a:t>Question</a:t>
            </a:r>
            <a:r>
              <a:rPr lang="pl-PL" sz="2400" b="1" dirty="0">
                <a:solidFill>
                  <a:schemeClr val="tx1"/>
                </a:solidFill>
              </a:rPr>
              <a:t>: </a:t>
            </a:r>
            <a:r>
              <a:rPr lang="pl-PL" sz="2400" dirty="0" err="1">
                <a:solidFill>
                  <a:schemeClr val="tx1"/>
                </a:solidFill>
              </a:rPr>
              <a:t>Is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there</a:t>
            </a:r>
            <a:r>
              <a:rPr lang="pl-PL" sz="2400" dirty="0">
                <a:solidFill>
                  <a:schemeClr val="tx1"/>
                </a:solidFill>
              </a:rPr>
              <a:t> a family of k </a:t>
            </a:r>
            <a:r>
              <a:rPr lang="pl-PL" sz="2400" dirty="0" err="1">
                <a:solidFill>
                  <a:schemeClr val="tx1"/>
                </a:solidFill>
              </a:rPr>
              <a:t>sets</a:t>
            </a:r>
            <a:r>
              <a:rPr lang="pl-PL" sz="2400" dirty="0">
                <a:solidFill>
                  <a:schemeClr val="tx1"/>
                </a:solidFill>
              </a:rPr>
              <a:t> 			from S </a:t>
            </a:r>
            <a:r>
              <a:rPr lang="pl-PL" sz="2400" dirty="0" err="1">
                <a:solidFill>
                  <a:schemeClr val="tx1"/>
                </a:solidFill>
              </a:rPr>
              <a:t>whose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union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is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equal</a:t>
            </a:r>
            <a:r>
              <a:rPr lang="pl-PL" sz="2400" dirty="0">
                <a:solidFill>
                  <a:schemeClr val="tx1"/>
                </a:solidFill>
              </a:rPr>
              <a:t> to 		</a:t>
            </a:r>
            <a:r>
              <a:rPr lang="pl-PL" sz="2400" dirty="0" err="1">
                <a:solidFill>
                  <a:schemeClr val="tx1"/>
                </a:solidFill>
              </a:rPr>
              <a:t>union</a:t>
            </a:r>
            <a:r>
              <a:rPr lang="pl-PL" sz="2400" dirty="0">
                <a:solidFill>
                  <a:schemeClr val="tx1"/>
                </a:solidFill>
              </a:rPr>
              <a:t> of </a:t>
            </a:r>
            <a:r>
              <a:rPr lang="pl-PL" sz="2400" dirty="0" err="1">
                <a:solidFill>
                  <a:schemeClr val="tx1"/>
                </a:solidFill>
              </a:rPr>
              <a:t>all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sets</a:t>
            </a:r>
            <a:r>
              <a:rPr lang="pl-PL" sz="2400" dirty="0">
                <a:solidFill>
                  <a:schemeClr val="tx1"/>
                </a:solidFill>
              </a:rPr>
              <a:t> from S?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129946" y="289155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129946" y="453855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535665" y="26731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862083" y="37513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C878"/>
                </a:solidFill>
              </a:rPr>
              <a:t>4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116961" y="52465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D900EA"/>
                </a:solidFill>
              </a:rPr>
              <a:t>5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837351" y="375136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1" name="Dowolny kształt 10"/>
          <p:cNvSpPr/>
          <p:nvPr/>
        </p:nvSpPr>
        <p:spPr>
          <a:xfrm>
            <a:off x="6013369" y="3677876"/>
            <a:ext cx="2440240" cy="2328818"/>
          </a:xfrm>
          <a:custGeom>
            <a:avLst/>
            <a:gdLst>
              <a:gd name="connsiteX0" fmla="*/ 921794 w 2440240"/>
              <a:gd name="connsiteY0" fmla="*/ 878710 h 2328818"/>
              <a:gd name="connsiteX1" fmla="*/ 130224 w 2440240"/>
              <a:gd name="connsiteY1" fmla="*/ 687641 h 2328818"/>
              <a:gd name="connsiteX2" fmla="*/ 143872 w 2440240"/>
              <a:gd name="connsiteY2" fmla="*/ 1697575 h 2328818"/>
              <a:gd name="connsiteX3" fmla="*/ 1522296 w 2440240"/>
              <a:gd name="connsiteY3" fmla="*/ 2270781 h 2328818"/>
              <a:gd name="connsiteX4" fmla="*/ 2436696 w 2440240"/>
              <a:gd name="connsiteY4" fmla="*/ 278208 h 2328818"/>
              <a:gd name="connsiteX5" fmla="*/ 1822547 w 2440240"/>
              <a:gd name="connsiteY5" fmla="*/ 87140 h 2328818"/>
              <a:gd name="connsiteX6" fmla="*/ 1413114 w 2440240"/>
              <a:gd name="connsiteY6" fmla="*/ 960596 h 2328818"/>
              <a:gd name="connsiteX7" fmla="*/ 921794 w 2440240"/>
              <a:gd name="connsiteY7" fmla="*/ 878710 h 23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0240" h="2328818">
                <a:moveTo>
                  <a:pt x="921794" y="878710"/>
                </a:moveTo>
                <a:cubicBezTo>
                  <a:pt x="707979" y="833217"/>
                  <a:pt x="259878" y="551164"/>
                  <a:pt x="130224" y="687641"/>
                </a:cubicBezTo>
                <a:cubicBezTo>
                  <a:pt x="570" y="824118"/>
                  <a:pt x="-88140" y="1433718"/>
                  <a:pt x="143872" y="1697575"/>
                </a:cubicBezTo>
                <a:cubicBezTo>
                  <a:pt x="375884" y="1961432"/>
                  <a:pt x="1140159" y="2507342"/>
                  <a:pt x="1522296" y="2270781"/>
                </a:cubicBezTo>
                <a:cubicBezTo>
                  <a:pt x="1904433" y="2034220"/>
                  <a:pt x="2386654" y="642148"/>
                  <a:pt x="2436696" y="278208"/>
                </a:cubicBezTo>
                <a:cubicBezTo>
                  <a:pt x="2486738" y="-85732"/>
                  <a:pt x="1993144" y="-26591"/>
                  <a:pt x="1822547" y="87140"/>
                </a:cubicBezTo>
                <a:cubicBezTo>
                  <a:pt x="1651950" y="200871"/>
                  <a:pt x="1560965" y="830942"/>
                  <a:pt x="1413114" y="960596"/>
                </a:cubicBezTo>
                <a:cubicBezTo>
                  <a:pt x="1265263" y="1090250"/>
                  <a:pt x="1135609" y="924203"/>
                  <a:pt x="921794" y="8787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Dowolny kształt 11"/>
          <p:cNvSpPr/>
          <p:nvPr/>
        </p:nvSpPr>
        <p:spPr>
          <a:xfrm>
            <a:off x="5972182" y="2622329"/>
            <a:ext cx="2165692" cy="1811451"/>
          </a:xfrm>
          <a:custGeom>
            <a:avLst/>
            <a:gdLst>
              <a:gd name="connsiteX0" fmla="*/ 976629 w 2165692"/>
              <a:gd name="connsiteY0" fmla="*/ 9922 h 1811451"/>
              <a:gd name="connsiteX1" fmla="*/ 239650 w 2165692"/>
              <a:gd name="connsiteY1" fmla="*/ 255582 h 1811451"/>
              <a:gd name="connsiteX2" fmla="*/ 62229 w 2165692"/>
              <a:gd name="connsiteY2" fmla="*/ 937970 h 1811451"/>
              <a:gd name="connsiteX3" fmla="*/ 1208641 w 2165692"/>
              <a:gd name="connsiteY3" fmla="*/ 1811427 h 1811451"/>
              <a:gd name="connsiteX4" fmla="*/ 1699961 w 2165692"/>
              <a:gd name="connsiteY4" fmla="*/ 965266 h 1811451"/>
              <a:gd name="connsiteX5" fmla="*/ 2150337 w 2165692"/>
              <a:gd name="connsiteY5" fmla="*/ 501242 h 1811451"/>
              <a:gd name="connsiteX6" fmla="*/ 1959268 w 2165692"/>
              <a:gd name="connsiteY6" fmla="*/ 91809 h 1811451"/>
              <a:gd name="connsiteX7" fmla="*/ 976629 w 2165692"/>
              <a:gd name="connsiteY7" fmla="*/ 9922 h 181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692" h="1811451">
                <a:moveTo>
                  <a:pt x="976629" y="9922"/>
                </a:moveTo>
                <a:cubicBezTo>
                  <a:pt x="690026" y="37217"/>
                  <a:pt x="392050" y="100907"/>
                  <a:pt x="239650" y="255582"/>
                </a:cubicBezTo>
                <a:cubicBezTo>
                  <a:pt x="87250" y="410257"/>
                  <a:pt x="-99269" y="678663"/>
                  <a:pt x="62229" y="937970"/>
                </a:cubicBezTo>
                <a:cubicBezTo>
                  <a:pt x="223727" y="1197277"/>
                  <a:pt x="935686" y="1806878"/>
                  <a:pt x="1208641" y="1811427"/>
                </a:cubicBezTo>
                <a:cubicBezTo>
                  <a:pt x="1481596" y="1815976"/>
                  <a:pt x="1543012" y="1183630"/>
                  <a:pt x="1699961" y="965266"/>
                </a:cubicBezTo>
                <a:cubicBezTo>
                  <a:pt x="1856910" y="746902"/>
                  <a:pt x="2107119" y="646818"/>
                  <a:pt x="2150337" y="501242"/>
                </a:cubicBezTo>
                <a:cubicBezTo>
                  <a:pt x="2193555" y="355666"/>
                  <a:pt x="2150336" y="171421"/>
                  <a:pt x="1959268" y="91809"/>
                </a:cubicBezTo>
                <a:cubicBezTo>
                  <a:pt x="1768200" y="12197"/>
                  <a:pt x="1263232" y="-17373"/>
                  <a:pt x="976629" y="9922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 12"/>
          <p:cNvSpPr/>
          <p:nvPr/>
        </p:nvSpPr>
        <p:spPr>
          <a:xfrm>
            <a:off x="6078616" y="2497240"/>
            <a:ext cx="2258057" cy="1846190"/>
          </a:xfrm>
          <a:custGeom>
            <a:avLst/>
            <a:gdLst>
              <a:gd name="connsiteX0" fmla="*/ 901419 w 2613273"/>
              <a:gd name="connsiteY0" fmla="*/ 422078 h 1787298"/>
              <a:gd name="connsiteX1" fmla="*/ 205383 w 2613273"/>
              <a:gd name="connsiteY1" fmla="*/ 149123 h 1787298"/>
              <a:gd name="connsiteX2" fmla="*/ 178088 w 2613273"/>
              <a:gd name="connsiteY2" fmla="*/ 831511 h 1787298"/>
              <a:gd name="connsiteX3" fmla="*/ 2320786 w 2613273"/>
              <a:gd name="connsiteY3" fmla="*/ 1773207 h 1787298"/>
              <a:gd name="connsiteX4" fmla="*/ 2443616 w 2613273"/>
              <a:gd name="connsiteY4" fmla="*/ 53589 h 1787298"/>
              <a:gd name="connsiteX5" fmla="*/ 901419 w 2613273"/>
              <a:gd name="connsiteY5" fmla="*/ 422078 h 1787298"/>
              <a:gd name="connsiteX0" fmla="*/ 839829 w 2507295"/>
              <a:gd name="connsiteY0" fmla="*/ 422078 h 1820137"/>
              <a:gd name="connsiteX1" fmla="*/ 143793 w 2507295"/>
              <a:gd name="connsiteY1" fmla="*/ 149123 h 1820137"/>
              <a:gd name="connsiteX2" fmla="*/ 116498 w 2507295"/>
              <a:gd name="connsiteY2" fmla="*/ 831511 h 1820137"/>
              <a:gd name="connsiteX3" fmla="*/ 1413035 w 2507295"/>
              <a:gd name="connsiteY3" fmla="*/ 1240944 h 1820137"/>
              <a:gd name="connsiteX4" fmla="*/ 2259196 w 2507295"/>
              <a:gd name="connsiteY4" fmla="*/ 1773207 h 1820137"/>
              <a:gd name="connsiteX5" fmla="*/ 2382026 w 2507295"/>
              <a:gd name="connsiteY5" fmla="*/ 53589 h 1820137"/>
              <a:gd name="connsiteX6" fmla="*/ 839829 w 2507295"/>
              <a:gd name="connsiteY6" fmla="*/ 422078 h 1820137"/>
              <a:gd name="connsiteX0" fmla="*/ 2474735 w 2652146"/>
              <a:gd name="connsiteY0" fmla="*/ 124348 h 1890896"/>
              <a:gd name="connsiteX1" fmla="*/ 236502 w 2652146"/>
              <a:gd name="connsiteY1" fmla="*/ 219882 h 1890896"/>
              <a:gd name="connsiteX2" fmla="*/ 209207 w 2652146"/>
              <a:gd name="connsiteY2" fmla="*/ 902270 h 1890896"/>
              <a:gd name="connsiteX3" fmla="*/ 1505744 w 2652146"/>
              <a:gd name="connsiteY3" fmla="*/ 1311703 h 1890896"/>
              <a:gd name="connsiteX4" fmla="*/ 2351905 w 2652146"/>
              <a:gd name="connsiteY4" fmla="*/ 1843966 h 1890896"/>
              <a:gd name="connsiteX5" fmla="*/ 2474735 w 2652146"/>
              <a:gd name="connsiteY5" fmla="*/ 124348 h 1890896"/>
              <a:gd name="connsiteX0" fmla="*/ 2415585 w 2592996"/>
              <a:gd name="connsiteY0" fmla="*/ 121842 h 1888390"/>
              <a:gd name="connsiteX1" fmla="*/ 177352 w 2592996"/>
              <a:gd name="connsiteY1" fmla="*/ 217376 h 1888390"/>
              <a:gd name="connsiteX2" fmla="*/ 286535 w 2592996"/>
              <a:gd name="connsiteY2" fmla="*/ 831525 h 1888390"/>
              <a:gd name="connsiteX3" fmla="*/ 1446594 w 2592996"/>
              <a:gd name="connsiteY3" fmla="*/ 1309197 h 1888390"/>
              <a:gd name="connsiteX4" fmla="*/ 2292755 w 2592996"/>
              <a:gd name="connsiteY4" fmla="*/ 1841460 h 1888390"/>
              <a:gd name="connsiteX5" fmla="*/ 2415585 w 2592996"/>
              <a:gd name="connsiteY5" fmla="*/ 121842 h 1888390"/>
              <a:gd name="connsiteX0" fmla="*/ 2415585 w 2592996"/>
              <a:gd name="connsiteY0" fmla="*/ 121842 h 1876417"/>
              <a:gd name="connsiteX1" fmla="*/ 177352 w 2592996"/>
              <a:gd name="connsiteY1" fmla="*/ 217376 h 1876417"/>
              <a:gd name="connsiteX2" fmla="*/ 286535 w 2592996"/>
              <a:gd name="connsiteY2" fmla="*/ 831525 h 1876417"/>
              <a:gd name="connsiteX3" fmla="*/ 1446594 w 2592996"/>
              <a:gd name="connsiteY3" fmla="*/ 1309197 h 1876417"/>
              <a:gd name="connsiteX4" fmla="*/ 1187287 w 2592996"/>
              <a:gd name="connsiteY4" fmla="*/ 1200015 h 1876417"/>
              <a:gd name="connsiteX5" fmla="*/ 2292755 w 2592996"/>
              <a:gd name="connsiteY5" fmla="*/ 1841460 h 1876417"/>
              <a:gd name="connsiteX6" fmla="*/ 2415585 w 2592996"/>
              <a:gd name="connsiteY6" fmla="*/ 121842 h 1876417"/>
              <a:gd name="connsiteX0" fmla="*/ 2154283 w 2286551"/>
              <a:gd name="connsiteY0" fmla="*/ 91274 h 1845849"/>
              <a:gd name="connsiteX1" fmla="*/ 530199 w 2286551"/>
              <a:gd name="connsiteY1" fmla="*/ 295990 h 1845849"/>
              <a:gd name="connsiteX2" fmla="*/ 25233 w 2286551"/>
              <a:gd name="connsiteY2" fmla="*/ 800957 h 1845849"/>
              <a:gd name="connsiteX3" fmla="*/ 1185292 w 2286551"/>
              <a:gd name="connsiteY3" fmla="*/ 1278629 h 1845849"/>
              <a:gd name="connsiteX4" fmla="*/ 925985 w 2286551"/>
              <a:gd name="connsiteY4" fmla="*/ 1169447 h 1845849"/>
              <a:gd name="connsiteX5" fmla="*/ 2031453 w 2286551"/>
              <a:gd name="connsiteY5" fmla="*/ 1810892 h 1845849"/>
              <a:gd name="connsiteX6" fmla="*/ 2154283 w 2286551"/>
              <a:gd name="connsiteY6" fmla="*/ 91274 h 1845849"/>
              <a:gd name="connsiteX0" fmla="*/ 2154283 w 2286551"/>
              <a:gd name="connsiteY0" fmla="*/ 91274 h 1839749"/>
              <a:gd name="connsiteX1" fmla="*/ 530199 w 2286551"/>
              <a:gd name="connsiteY1" fmla="*/ 295990 h 1839749"/>
              <a:gd name="connsiteX2" fmla="*/ 25233 w 2286551"/>
              <a:gd name="connsiteY2" fmla="*/ 800957 h 1839749"/>
              <a:gd name="connsiteX3" fmla="*/ 1185292 w 2286551"/>
              <a:gd name="connsiteY3" fmla="*/ 1278629 h 1839749"/>
              <a:gd name="connsiteX4" fmla="*/ 1376361 w 2286551"/>
              <a:gd name="connsiteY4" fmla="*/ 978379 h 1839749"/>
              <a:gd name="connsiteX5" fmla="*/ 2031453 w 2286551"/>
              <a:gd name="connsiteY5" fmla="*/ 1810892 h 1839749"/>
              <a:gd name="connsiteX6" fmla="*/ 2154283 w 2286551"/>
              <a:gd name="connsiteY6" fmla="*/ 91274 h 1839749"/>
              <a:gd name="connsiteX0" fmla="*/ 2165359 w 2297627"/>
              <a:gd name="connsiteY0" fmla="*/ 91274 h 1839749"/>
              <a:gd name="connsiteX1" fmla="*/ 541275 w 2297627"/>
              <a:gd name="connsiteY1" fmla="*/ 295990 h 1839749"/>
              <a:gd name="connsiteX2" fmla="*/ 36309 w 2297627"/>
              <a:gd name="connsiteY2" fmla="*/ 800957 h 1839749"/>
              <a:gd name="connsiteX3" fmla="*/ 1387437 w 2297627"/>
              <a:gd name="connsiteY3" fmla="*/ 978379 h 1839749"/>
              <a:gd name="connsiteX4" fmla="*/ 2042529 w 2297627"/>
              <a:gd name="connsiteY4" fmla="*/ 1810892 h 1839749"/>
              <a:gd name="connsiteX5" fmla="*/ 2165359 w 2297627"/>
              <a:gd name="connsiteY5" fmla="*/ 91274 h 1839749"/>
              <a:gd name="connsiteX0" fmla="*/ 2163734 w 2296002"/>
              <a:gd name="connsiteY0" fmla="*/ 91274 h 1843397"/>
              <a:gd name="connsiteX1" fmla="*/ 539650 w 2296002"/>
              <a:gd name="connsiteY1" fmla="*/ 295990 h 1843397"/>
              <a:gd name="connsiteX2" fmla="*/ 34684 w 2296002"/>
              <a:gd name="connsiteY2" fmla="*/ 800957 h 1843397"/>
              <a:gd name="connsiteX3" fmla="*/ 1358517 w 2296002"/>
              <a:gd name="connsiteY3" fmla="*/ 1101209 h 1843397"/>
              <a:gd name="connsiteX4" fmla="*/ 2040904 w 2296002"/>
              <a:gd name="connsiteY4" fmla="*/ 1810892 h 1843397"/>
              <a:gd name="connsiteX5" fmla="*/ 2163734 w 2296002"/>
              <a:gd name="connsiteY5" fmla="*/ 91274 h 1843397"/>
              <a:gd name="connsiteX0" fmla="*/ 2125789 w 2258057"/>
              <a:gd name="connsiteY0" fmla="*/ 94067 h 1846190"/>
              <a:gd name="connsiteX1" fmla="*/ 501705 w 2258057"/>
              <a:gd name="connsiteY1" fmla="*/ 298783 h 1846190"/>
              <a:gd name="connsiteX2" fmla="*/ 37682 w 2258057"/>
              <a:gd name="connsiteY2" fmla="*/ 912932 h 1846190"/>
              <a:gd name="connsiteX3" fmla="*/ 1320572 w 2258057"/>
              <a:gd name="connsiteY3" fmla="*/ 1104002 h 1846190"/>
              <a:gd name="connsiteX4" fmla="*/ 2002959 w 2258057"/>
              <a:gd name="connsiteY4" fmla="*/ 1813685 h 1846190"/>
              <a:gd name="connsiteX5" fmla="*/ 2125789 w 2258057"/>
              <a:gd name="connsiteY5" fmla="*/ 94067 h 184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057" h="1846190">
                <a:moveTo>
                  <a:pt x="2125789" y="94067"/>
                </a:moveTo>
                <a:cubicBezTo>
                  <a:pt x="1875580" y="-158417"/>
                  <a:pt x="849723" y="162306"/>
                  <a:pt x="501705" y="298783"/>
                </a:cubicBezTo>
                <a:cubicBezTo>
                  <a:pt x="153687" y="435260"/>
                  <a:pt x="-98796" y="778729"/>
                  <a:pt x="37682" y="912932"/>
                </a:cubicBezTo>
                <a:cubicBezTo>
                  <a:pt x="174160" y="1047135"/>
                  <a:pt x="986202" y="935679"/>
                  <a:pt x="1320572" y="1104002"/>
                </a:cubicBezTo>
                <a:cubicBezTo>
                  <a:pt x="1461599" y="1192712"/>
                  <a:pt x="1843735" y="2018401"/>
                  <a:pt x="2002959" y="1813685"/>
                </a:cubicBezTo>
                <a:cubicBezTo>
                  <a:pt x="2234971" y="1597596"/>
                  <a:pt x="2375998" y="346551"/>
                  <a:pt x="2125789" y="94067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 13"/>
          <p:cNvSpPr/>
          <p:nvPr/>
        </p:nvSpPr>
        <p:spPr>
          <a:xfrm>
            <a:off x="6083964" y="3657850"/>
            <a:ext cx="1643301" cy="2176927"/>
          </a:xfrm>
          <a:custGeom>
            <a:avLst/>
            <a:gdLst>
              <a:gd name="connsiteX0" fmla="*/ 182459 w 1643301"/>
              <a:gd name="connsiteY0" fmla="*/ 857792 h 2176927"/>
              <a:gd name="connsiteX1" fmla="*/ 755665 w 1643301"/>
              <a:gd name="connsiteY1" fmla="*/ 216348 h 2176927"/>
              <a:gd name="connsiteX2" fmla="*/ 1165098 w 1643301"/>
              <a:gd name="connsiteY2" fmla="*/ 120813 h 2176927"/>
              <a:gd name="connsiteX3" fmla="*/ 1642770 w 1643301"/>
              <a:gd name="connsiteY3" fmla="*/ 1813136 h 2176927"/>
              <a:gd name="connsiteX4" fmla="*/ 1069564 w 1643301"/>
              <a:gd name="connsiteY4" fmla="*/ 2154330 h 2176927"/>
              <a:gd name="connsiteX5" fmla="*/ 59629 w 1643301"/>
              <a:gd name="connsiteY5" fmla="*/ 1417351 h 2176927"/>
              <a:gd name="connsiteX6" fmla="*/ 182459 w 1643301"/>
              <a:gd name="connsiteY6" fmla="*/ 857792 h 21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301" h="2176927">
                <a:moveTo>
                  <a:pt x="182459" y="857792"/>
                </a:moveTo>
                <a:cubicBezTo>
                  <a:pt x="298465" y="657625"/>
                  <a:pt x="591892" y="339178"/>
                  <a:pt x="755665" y="216348"/>
                </a:cubicBezTo>
                <a:cubicBezTo>
                  <a:pt x="919438" y="93518"/>
                  <a:pt x="1017247" y="-145318"/>
                  <a:pt x="1165098" y="120813"/>
                </a:cubicBezTo>
                <a:cubicBezTo>
                  <a:pt x="1312949" y="386944"/>
                  <a:pt x="1658692" y="1474217"/>
                  <a:pt x="1642770" y="1813136"/>
                </a:cubicBezTo>
                <a:cubicBezTo>
                  <a:pt x="1626848" y="2152055"/>
                  <a:pt x="1333421" y="2220294"/>
                  <a:pt x="1069564" y="2154330"/>
                </a:cubicBezTo>
                <a:cubicBezTo>
                  <a:pt x="805707" y="2088366"/>
                  <a:pt x="205205" y="1635715"/>
                  <a:pt x="59629" y="1417351"/>
                </a:cubicBezTo>
                <a:cubicBezTo>
                  <a:pt x="-85947" y="1198987"/>
                  <a:pt x="66453" y="1057959"/>
                  <a:pt x="182459" y="857792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 14"/>
          <p:cNvSpPr/>
          <p:nvPr/>
        </p:nvSpPr>
        <p:spPr>
          <a:xfrm>
            <a:off x="5666100" y="3603957"/>
            <a:ext cx="3128686" cy="1709491"/>
          </a:xfrm>
          <a:custGeom>
            <a:avLst/>
            <a:gdLst>
              <a:gd name="connsiteX0" fmla="*/ 149947 w 3128686"/>
              <a:gd name="connsiteY0" fmla="*/ 1703256 h 1709491"/>
              <a:gd name="connsiteX1" fmla="*/ 1855917 w 3128686"/>
              <a:gd name="connsiteY1" fmla="*/ 1362062 h 1709491"/>
              <a:gd name="connsiteX2" fmla="*/ 3015977 w 3128686"/>
              <a:gd name="connsiteY2" fmla="*/ 406718 h 1709491"/>
              <a:gd name="connsiteX3" fmla="*/ 2852204 w 3128686"/>
              <a:gd name="connsiteY3" fmla="*/ 10933 h 1709491"/>
              <a:gd name="connsiteX4" fmla="*/ 968813 w 3128686"/>
              <a:gd name="connsiteY4" fmla="*/ 202002 h 1709491"/>
              <a:gd name="connsiteX5" fmla="*/ 177243 w 3128686"/>
              <a:gd name="connsiteY5" fmla="*/ 1116402 h 1709491"/>
              <a:gd name="connsiteX6" fmla="*/ 149947 w 3128686"/>
              <a:gd name="connsiteY6" fmla="*/ 1703256 h 170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686" h="1709491">
                <a:moveTo>
                  <a:pt x="149947" y="1703256"/>
                </a:moveTo>
                <a:cubicBezTo>
                  <a:pt x="429726" y="1744199"/>
                  <a:pt x="1378245" y="1578152"/>
                  <a:pt x="1855917" y="1362062"/>
                </a:cubicBezTo>
                <a:cubicBezTo>
                  <a:pt x="2333589" y="1145972"/>
                  <a:pt x="2849929" y="631906"/>
                  <a:pt x="3015977" y="406718"/>
                </a:cubicBezTo>
                <a:cubicBezTo>
                  <a:pt x="3182025" y="181530"/>
                  <a:pt x="3193398" y="45052"/>
                  <a:pt x="2852204" y="10933"/>
                </a:cubicBezTo>
                <a:cubicBezTo>
                  <a:pt x="2511010" y="-23186"/>
                  <a:pt x="1414640" y="17757"/>
                  <a:pt x="968813" y="202002"/>
                </a:cubicBezTo>
                <a:cubicBezTo>
                  <a:pt x="522986" y="386247"/>
                  <a:pt x="311446" y="863919"/>
                  <a:pt x="177243" y="1116402"/>
                </a:cubicBezTo>
                <a:cubicBezTo>
                  <a:pt x="43040" y="1368885"/>
                  <a:pt x="-129832" y="1662313"/>
                  <a:pt x="149947" y="1703256"/>
                </a:cubicBezTo>
                <a:close/>
              </a:path>
            </a:pathLst>
          </a:custGeom>
          <a:noFill/>
          <a:ln w="38100">
            <a:solidFill>
              <a:srgbClr val="D900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rójkąt równoramienny 15">
            <a:extLst>
              <a:ext uri="{FF2B5EF4-FFF2-40B4-BE49-F238E27FC236}">
                <a16:creationId xmlns:a16="http://schemas.microsoft.com/office/drawing/2014/main" id="{CE352BB1-5075-4480-B383-BFB169752531}"/>
              </a:ext>
            </a:extLst>
          </p:cNvPr>
          <p:cNvSpPr/>
          <p:nvPr/>
        </p:nvSpPr>
        <p:spPr>
          <a:xfrm flipV="1">
            <a:off x="0" y="-1"/>
            <a:ext cx="1145219" cy="104756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3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Compexity</a:t>
            </a:r>
            <a:r>
              <a:rPr lang="pl-PL" dirty="0"/>
              <a:t> Class NP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989" y="3693025"/>
            <a:ext cx="2823578" cy="302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511053" y="1390907"/>
            <a:ext cx="7571514" cy="1998679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800" b="1" dirty="0" err="1">
                <a:solidFill>
                  <a:schemeClr val="tx1"/>
                </a:solidFill>
              </a:rPr>
              <a:t>Complexity</a:t>
            </a:r>
            <a:r>
              <a:rPr lang="pl-PL" sz="2800" b="1" dirty="0">
                <a:solidFill>
                  <a:schemeClr val="tx1"/>
                </a:solidFill>
              </a:rPr>
              <a:t> </a:t>
            </a:r>
            <a:r>
              <a:rPr lang="pl-PL" sz="2800" b="1" dirty="0" err="1">
                <a:solidFill>
                  <a:schemeClr val="tx1"/>
                </a:solidFill>
              </a:rPr>
              <a:t>class</a:t>
            </a:r>
            <a:r>
              <a:rPr lang="pl-PL" sz="2800" b="1" dirty="0">
                <a:solidFill>
                  <a:schemeClr val="tx1"/>
                </a:solidFill>
              </a:rPr>
              <a:t> NP (</a:t>
            </a:r>
            <a:r>
              <a:rPr lang="pl-PL" sz="2800" b="1" dirty="0" err="1">
                <a:solidFill>
                  <a:schemeClr val="tx1"/>
                </a:solidFill>
              </a:rPr>
              <a:t>nondeterministic</a:t>
            </a:r>
            <a:r>
              <a:rPr lang="pl-PL" sz="2800" b="1" dirty="0">
                <a:solidFill>
                  <a:schemeClr val="tx1"/>
                </a:solidFill>
              </a:rPr>
              <a:t> </a:t>
            </a:r>
            <a:r>
              <a:rPr lang="pl-PL" sz="2800" b="1" dirty="0" err="1">
                <a:solidFill>
                  <a:schemeClr val="tx1"/>
                </a:solidFill>
              </a:rPr>
              <a:t>polynomial-time</a:t>
            </a:r>
            <a:r>
              <a:rPr lang="pl-PL" sz="2800" b="1" dirty="0">
                <a:solidFill>
                  <a:schemeClr val="tx1"/>
                </a:solidFill>
              </a:rPr>
              <a:t>): </a:t>
            </a:r>
            <a:r>
              <a:rPr lang="pl-PL" sz="2800" dirty="0">
                <a:solidFill>
                  <a:schemeClr val="tx1"/>
                </a:solidFill>
              </a:rPr>
              <a:t>The </a:t>
            </a:r>
            <a:r>
              <a:rPr lang="pl-PL" sz="2800" dirty="0" err="1">
                <a:solidFill>
                  <a:schemeClr val="tx1"/>
                </a:solidFill>
              </a:rPr>
              <a:t>class</a:t>
            </a:r>
            <a:r>
              <a:rPr lang="pl-PL" sz="2800" dirty="0">
                <a:solidFill>
                  <a:schemeClr val="tx1"/>
                </a:solidFill>
              </a:rPr>
              <a:t> of </a:t>
            </a:r>
            <a:r>
              <a:rPr lang="pl-PL" sz="2800" dirty="0" err="1">
                <a:solidFill>
                  <a:schemeClr val="tx1"/>
                </a:solidFill>
              </a:rPr>
              <a:t>decision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problems</a:t>
            </a:r>
            <a:r>
              <a:rPr lang="pl-PL" sz="2800" dirty="0">
                <a:solidFill>
                  <a:schemeClr val="tx1"/>
                </a:solidFill>
              </a:rPr>
              <a:t> for </a:t>
            </a:r>
            <a:r>
              <a:rPr lang="pl-PL" sz="2800" dirty="0" err="1">
                <a:solidFill>
                  <a:schemeClr val="tx1"/>
                </a:solidFill>
              </a:rPr>
              <a:t>which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there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are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polynomial-time</a:t>
            </a:r>
            <a:r>
              <a:rPr lang="pl-PL" sz="2800" dirty="0">
                <a:solidFill>
                  <a:schemeClr val="tx1"/>
                </a:solidFill>
              </a:rPr>
              <a:t> , </a:t>
            </a:r>
            <a:r>
              <a:rPr lang="pl-PL" sz="2800" dirty="0" err="1">
                <a:solidFill>
                  <a:schemeClr val="tx1"/>
                </a:solidFill>
              </a:rPr>
              <a:t>nondeterministic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algorithms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11053" y="3971198"/>
            <a:ext cx="4596975" cy="154673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800" b="1" dirty="0">
                <a:solidFill>
                  <a:schemeClr val="tx1"/>
                </a:solidFill>
              </a:rPr>
              <a:t>Class NP: </a:t>
            </a:r>
            <a:r>
              <a:rPr lang="pl-PL" sz="2800" dirty="0">
                <a:solidFill>
                  <a:schemeClr val="tx1"/>
                </a:solidFill>
              </a:rPr>
              <a:t>Class of </a:t>
            </a:r>
            <a:r>
              <a:rPr lang="pl-PL" sz="2800" dirty="0" err="1">
                <a:solidFill>
                  <a:schemeClr val="tx1"/>
                </a:solidFill>
              </a:rPr>
              <a:t>problems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whose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solutions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can</a:t>
            </a:r>
            <a:r>
              <a:rPr lang="pl-PL" sz="2800" dirty="0">
                <a:solidFill>
                  <a:schemeClr val="tx1"/>
                </a:solidFill>
              </a:rPr>
              <a:t> be </a:t>
            </a:r>
            <a:r>
              <a:rPr lang="pl-PL" sz="2800" dirty="0" err="1">
                <a:solidFill>
                  <a:schemeClr val="tx1"/>
                </a:solidFill>
              </a:rPr>
              <a:t>verified</a:t>
            </a:r>
            <a:r>
              <a:rPr lang="pl-PL" sz="2800" dirty="0">
                <a:solidFill>
                  <a:schemeClr val="tx1"/>
                </a:solidFill>
              </a:rPr>
              <a:t> in </a:t>
            </a:r>
            <a:r>
              <a:rPr lang="pl-PL" sz="2800" dirty="0" err="1">
                <a:solidFill>
                  <a:schemeClr val="tx1"/>
                </a:solidFill>
              </a:rPr>
              <a:t>polynomial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time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Trójkąt równoramienny 6">
            <a:extLst>
              <a:ext uri="{FF2B5EF4-FFF2-40B4-BE49-F238E27FC236}">
                <a16:creationId xmlns:a16="http://schemas.microsoft.com/office/drawing/2014/main" id="{9CB92779-D9F0-4D56-89D6-65B7EF538CEA}"/>
              </a:ext>
            </a:extLst>
          </p:cNvPr>
          <p:cNvSpPr/>
          <p:nvPr/>
        </p:nvSpPr>
        <p:spPr>
          <a:xfrm flipV="1">
            <a:off x="0" y="-1"/>
            <a:ext cx="1145219" cy="104756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24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Is</a:t>
            </a:r>
            <a:r>
              <a:rPr lang="pl-PL" dirty="0"/>
              <a:t> NP </a:t>
            </a:r>
            <a:r>
              <a:rPr lang="pl-PL" dirty="0" err="1"/>
              <a:t>bigger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P? –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question</a:t>
            </a:r>
            <a:r>
              <a:rPr lang="pl-PL" dirty="0"/>
              <a:t>!</a:t>
            </a:r>
          </a:p>
        </p:txBody>
      </p:sp>
      <p:sp>
        <p:nvSpPr>
          <p:cNvPr id="4" name="Elipsa 3"/>
          <p:cNvSpPr/>
          <p:nvPr/>
        </p:nvSpPr>
        <p:spPr>
          <a:xfrm>
            <a:off x="457200" y="1434579"/>
            <a:ext cx="3610303" cy="383102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1615964" y="3350089"/>
            <a:ext cx="1292773" cy="143466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901515" y="2482957"/>
            <a:ext cx="72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NP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901513" y="3744254"/>
            <a:ext cx="72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P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508938" y="2082261"/>
            <a:ext cx="4461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Clearly</a:t>
            </a:r>
            <a:r>
              <a:rPr lang="pl-PL" sz="2400" dirty="0"/>
              <a:t>, </a:t>
            </a:r>
            <a:r>
              <a:rPr lang="pl-PL" sz="2400" dirty="0" err="1"/>
              <a:t>all</a:t>
            </a:r>
            <a:r>
              <a:rPr lang="pl-PL" sz="2400" dirty="0"/>
              <a:t> </a:t>
            </a:r>
            <a:r>
              <a:rPr lang="pl-PL" sz="2400" dirty="0" err="1"/>
              <a:t>problems</a:t>
            </a:r>
            <a:r>
              <a:rPr lang="pl-PL" sz="2400" dirty="0"/>
              <a:t> from P </a:t>
            </a:r>
            <a:r>
              <a:rPr lang="pl-PL" sz="2400" dirty="0" err="1"/>
              <a:t>also</a:t>
            </a:r>
            <a:r>
              <a:rPr lang="pl-PL" sz="2400" dirty="0"/>
              <a:t> </a:t>
            </a:r>
            <a:r>
              <a:rPr lang="pl-PL" sz="2400" dirty="0" err="1"/>
              <a:t>belong</a:t>
            </a:r>
            <a:r>
              <a:rPr lang="pl-PL" sz="2400" dirty="0"/>
              <a:t> to NP. </a:t>
            </a:r>
            <a:r>
              <a:rPr lang="pl-PL" sz="2400" dirty="0" err="1"/>
              <a:t>What</a:t>
            </a:r>
            <a:r>
              <a:rPr lang="pl-PL" sz="2400" dirty="0"/>
              <a:t> </a:t>
            </a:r>
            <a:r>
              <a:rPr lang="pl-PL" sz="2400" dirty="0" err="1"/>
              <a:t>about</a:t>
            </a:r>
            <a:r>
              <a:rPr lang="pl-PL" sz="2400" dirty="0"/>
              <a:t> the </a:t>
            </a:r>
            <a:r>
              <a:rPr lang="pl-PL" sz="2400" dirty="0" err="1"/>
              <a:t>other</a:t>
            </a:r>
            <a:r>
              <a:rPr lang="pl-PL" sz="2400" dirty="0"/>
              <a:t> </a:t>
            </a:r>
            <a:r>
              <a:rPr lang="pl-PL" sz="2400" dirty="0" err="1"/>
              <a:t>way</a:t>
            </a:r>
            <a:r>
              <a:rPr lang="pl-PL" sz="2400" dirty="0"/>
              <a:t> </a:t>
            </a:r>
            <a:r>
              <a:rPr lang="pl-PL" sz="2400" dirty="0" err="1"/>
              <a:t>round</a:t>
            </a:r>
            <a:r>
              <a:rPr lang="pl-PL" sz="2400" dirty="0"/>
              <a:t>?</a:t>
            </a:r>
          </a:p>
          <a:p>
            <a:endParaRPr lang="pl-PL" sz="2400" dirty="0"/>
          </a:p>
          <a:p>
            <a:r>
              <a:rPr lang="pl-PL" sz="2400" dirty="0"/>
              <a:t>One of the </a:t>
            </a:r>
            <a:r>
              <a:rPr lang="pl-PL" sz="2400" dirty="0" err="1"/>
              <a:t>biggest</a:t>
            </a:r>
            <a:r>
              <a:rPr lang="pl-PL" sz="2400" dirty="0"/>
              <a:t> </a:t>
            </a:r>
            <a:r>
              <a:rPr lang="pl-PL" sz="2400" dirty="0" err="1"/>
              <a:t>questions</a:t>
            </a:r>
            <a:r>
              <a:rPr lang="pl-PL" sz="2400" dirty="0"/>
              <a:t> in …</a:t>
            </a:r>
          </a:p>
          <a:p>
            <a:r>
              <a:rPr lang="pl-PL" sz="2400" dirty="0" err="1"/>
              <a:t>well</a:t>
            </a:r>
            <a:r>
              <a:rPr lang="pl-PL" sz="2400" dirty="0"/>
              <a:t>...  </a:t>
            </a:r>
            <a:r>
              <a:rPr lang="pl-PL" sz="2400" dirty="0" err="1"/>
              <a:t>all</a:t>
            </a:r>
            <a:r>
              <a:rPr lang="pl-PL" sz="2400" dirty="0"/>
              <a:t> of science </a:t>
            </a:r>
            <a:r>
              <a:rPr lang="pl-PL" sz="2400" dirty="0">
                <a:sym typeface="Wingdings" panose="05000000000000000000" pitchFamily="2" charset="2"/>
              </a:rPr>
              <a:t> 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067503" y="5265597"/>
            <a:ext cx="4367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solidFill>
                  <a:srgbClr val="FF0000"/>
                </a:solidFill>
              </a:rPr>
              <a:t>If</a:t>
            </a:r>
            <a:r>
              <a:rPr lang="pl-PL" sz="2000" b="1" dirty="0">
                <a:solidFill>
                  <a:srgbClr val="FF0000"/>
                </a:solidFill>
              </a:rPr>
              <a:t> we do not </a:t>
            </a:r>
            <a:r>
              <a:rPr lang="pl-PL" sz="2000" b="1" dirty="0" err="1">
                <a:solidFill>
                  <a:srgbClr val="FF0000"/>
                </a:solidFill>
              </a:rPr>
              <a:t>know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if</a:t>
            </a:r>
            <a:r>
              <a:rPr lang="pl-PL" sz="2000" b="1" dirty="0">
                <a:solidFill>
                  <a:srgbClr val="FF0000"/>
                </a:solidFill>
              </a:rPr>
              <a:t> NP </a:t>
            </a:r>
            <a:r>
              <a:rPr lang="pl-PL" sz="2000" b="1" dirty="0" err="1">
                <a:solidFill>
                  <a:srgbClr val="FF0000"/>
                </a:solidFill>
              </a:rPr>
              <a:t>is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bigger</a:t>
            </a:r>
            <a:r>
              <a:rPr lang="pl-PL" sz="2000" b="1" dirty="0">
                <a:solidFill>
                  <a:srgbClr val="FF0000"/>
                </a:solidFill>
              </a:rPr>
              <a:t>, </a:t>
            </a:r>
            <a:r>
              <a:rPr lang="pl-PL" sz="2000" b="1" dirty="0" err="1">
                <a:solidFill>
                  <a:srgbClr val="FF0000"/>
                </a:solidFill>
              </a:rPr>
              <a:t>how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can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it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help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us</a:t>
            </a:r>
            <a:r>
              <a:rPr lang="pl-PL" sz="2000" b="1" dirty="0">
                <a:solidFill>
                  <a:srgbClr val="FF0000"/>
                </a:solidFill>
              </a:rPr>
              <a:t>? </a:t>
            </a:r>
            <a:r>
              <a:rPr lang="pl-PL" sz="2000" b="1" dirty="0" err="1">
                <a:solidFill>
                  <a:srgbClr val="FF0000"/>
                </a:solidFill>
              </a:rPr>
              <a:t>There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is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an</a:t>
            </a:r>
            <a:r>
              <a:rPr lang="pl-PL" sz="2000" b="1" dirty="0">
                <a:solidFill>
                  <a:srgbClr val="FF0000"/>
                </a:solidFill>
              </a:rPr>
              <a:t> order on the </a:t>
            </a:r>
            <a:r>
              <a:rPr lang="pl-PL" sz="2000" b="1" dirty="0" err="1">
                <a:solidFill>
                  <a:srgbClr val="FF0000"/>
                </a:solidFill>
              </a:rPr>
              <a:t>hardness</a:t>
            </a:r>
            <a:r>
              <a:rPr lang="pl-PL" sz="2000" b="1" dirty="0">
                <a:solidFill>
                  <a:srgbClr val="FF0000"/>
                </a:solidFill>
              </a:rPr>
              <a:t> of </a:t>
            </a:r>
            <a:r>
              <a:rPr lang="pl-PL" sz="2000" b="1" dirty="0" err="1">
                <a:solidFill>
                  <a:srgbClr val="FF0000"/>
                </a:solidFill>
              </a:rPr>
              <a:t>problems</a:t>
            </a:r>
            <a:r>
              <a:rPr lang="pl-PL" sz="2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0" name="Trójkąt równoramienny 9">
            <a:extLst>
              <a:ext uri="{FF2B5EF4-FFF2-40B4-BE49-F238E27FC236}">
                <a16:creationId xmlns:a16="http://schemas.microsoft.com/office/drawing/2014/main" id="{DEE78E2B-3C25-4E3C-BBBA-14768A5D1D9E}"/>
              </a:ext>
            </a:extLst>
          </p:cNvPr>
          <p:cNvSpPr/>
          <p:nvPr/>
        </p:nvSpPr>
        <p:spPr>
          <a:xfrm flipV="1">
            <a:off x="0" y="-1"/>
            <a:ext cx="1145219" cy="104756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95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Partial</a:t>
            </a:r>
            <a:r>
              <a:rPr lang="pl-PL" dirty="0"/>
              <a:t> Order of </a:t>
            </a:r>
            <a:r>
              <a:rPr lang="pl-PL" dirty="0" err="1"/>
              <a:t>Hardness</a:t>
            </a:r>
            <a:endParaRPr lang="pl-PL" dirty="0"/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328447" y="1280949"/>
            <a:ext cx="4590393" cy="3771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pl-PL" sz="2800" dirty="0"/>
              <a:t>Reduction</a:t>
            </a:r>
            <a:r>
              <a:rPr lang="pl-PL" altLang="pl-PL" sz="2800" dirty="0"/>
              <a:t>s</a:t>
            </a:r>
            <a:r>
              <a:rPr lang="en-US" altLang="pl-PL" sz="2800" dirty="0"/>
              <a:t> between problems</a:t>
            </a:r>
            <a:endParaRPr lang="pl-PL" altLang="pl-PL" sz="2800" dirty="0"/>
          </a:p>
          <a:p>
            <a:pPr>
              <a:lnSpc>
                <a:spcPct val="80000"/>
              </a:lnSpc>
            </a:pPr>
            <a:r>
              <a:rPr lang="en-US" altLang="pl-PL" sz="2000" dirty="0"/>
              <a:t>A, B – two </a:t>
            </a:r>
            <a:r>
              <a:rPr lang="pl-PL" altLang="pl-PL" sz="2000" dirty="0" err="1"/>
              <a:t>decision</a:t>
            </a:r>
            <a:r>
              <a:rPr lang="pl-PL" altLang="pl-PL" sz="2000" dirty="0"/>
              <a:t> </a:t>
            </a:r>
            <a:r>
              <a:rPr lang="en-US" altLang="pl-PL" sz="2000" dirty="0"/>
              <a:t>problems</a:t>
            </a:r>
            <a:endParaRPr lang="pl-PL" altLang="pl-PL" sz="2000" dirty="0"/>
          </a:p>
          <a:p>
            <a:pPr>
              <a:lnSpc>
                <a:spcPct val="80000"/>
              </a:lnSpc>
            </a:pPr>
            <a:r>
              <a:rPr lang="en-US" altLang="pl-PL" sz="2000" dirty="0"/>
              <a:t>A reduces to B if there is a polynomial-time computable function f such that</a:t>
            </a:r>
            <a:br>
              <a:rPr lang="en-US" altLang="pl-PL" sz="2000" dirty="0"/>
            </a:br>
            <a:br>
              <a:rPr lang="en-US" altLang="pl-PL" sz="2000" dirty="0"/>
            </a:br>
            <a:r>
              <a:rPr lang="en-US" altLang="pl-PL" dirty="0">
                <a:solidFill>
                  <a:srgbClr val="FF0000"/>
                </a:solidFill>
              </a:rPr>
              <a:t>x in A  </a:t>
            </a:r>
            <a:r>
              <a:rPr lang="en-US" altLang="pl-PL" dirty="0">
                <a:solidFill>
                  <a:srgbClr val="FF0000"/>
                </a:solidFill>
                <a:sym typeface="Wingdings" pitchFamily="2" charset="2"/>
              </a:rPr>
              <a:t> f(x) in B</a:t>
            </a:r>
            <a:endParaRPr lang="en-US" altLang="pl-PL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pl-PL" altLang="pl-PL" sz="2800" dirty="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671348" y="3855791"/>
            <a:ext cx="1295400" cy="1600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804948" y="3855791"/>
            <a:ext cx="1295400" cy="1600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899948" y="4312991"/>
            <a:ext cx="838200" cy="762000"/>
          </a:xfrm>
          <a:prstGeom prst="ellipse">
            <a:avLst/>
          </a:prstGeom>
          <a:solidFill>
            <a:srgbClr val="FFFF99">
              <a:alpha val="8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3033548" y="4312991"/>
            <a:ext cx="838200" cy="762000"/>
          </a:xfrm>
          <a:prstGeom prst="ellipse">
            <a:avLst/>
          </a:prstGeom>
          <a:solidFill>
            <a:srgbClr val="FFFF99">
              <a:alpha val="8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1357148" y="4008191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3414548" y="4084391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1280948" y="4693991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3490748" y="4693991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899948" y="4465391"/>
            <a:ext cx="33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/>
              <a:t>A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033548" y="4465391"/>
            <a:ext cx="341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/>
              <a:t>B</a:t>
            </a:r>
          </a:p>
        </p:txBody>
      </p:sp>
      <p:sp>
        <p:nvSpPr>
          <p:cNvPr id="15" name="Freeform 21"/>
          <p:cNvSpPr>
            <a:spLocks/>
          </p:cNvSpPr>
          <p:nvPr/>
        </p:nvSpPr>
        <p:spPr bwMode="auto">
          <a:xfrm>
            <a:off x="1433348" y="3704979"/>
            <a:ext cx="1997075" cy="382587"/>
          </a:xfrm>
          <a:custGeom>
            <a:avLst/>
            <a:gdLst>
              <a:gd name="T0" fmla="*/ 0 w 1258"/>
              <a:gd name="T1" fmla="*/ 2147483647 h 241"/>
              <a:gd name="T2" fmla="*/ 2147483647 w 1258"/>
              <a:gd name="T3" fmla="*/ 2147483647 h 241"/>
              <a:gd name="T4" fmla="*/ 2147483647 w 1258"/>
              <a:gd name="T5" fmla="*/ 2147483647 h 241"/>
              <a:gd name="T6" fmla="*/ 0 60000 65536"/>
              <a:gd name="T7" fmla="*/ 0 60000 65536"/>
              <a:gd name="T8" fmla="*/ 0 60000 65536"/>
              <a:gd name="T9" fmla="*/ 0 w 1258"/>
              <a:gd name="T10" fmla="*/ 0 h 241"/>
              <a:gd name="T11" fmla="*/ 1258 w 1258"/>
              <a:gd name="T12" fmla="*/ 241 h 2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8" h="241">
                <a:moveTo>
                  <a:pt x="0" y="199"/>
                </a:moveTo>
                <a:cubicBezTo>
                  <a:pt x="204" y="99"/>
                  <a:pt x="414" y="0"/>
                  <a:pt x="624" y="7"/>
                </a:cubicBezTo>
                <a:cubicBezTo>
                  <a:pt x="834" y="14"/>
                  <a:pt x="1126" y="192"/>
                  <a:pt x="1258" y="241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headEnd type="none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>
            <a:off x="1350798" y="4749554"/>
            <a:ext cx="2112963" cy="381000"/>
          </a:xfrm>
          <a:custGeom>
            <a:avLst/>
            <a:gdLst>
              <a:gd name="T0" fmla="*/ 0 w 1331"/>
              <a:gd name="T1" fmla="*/ 0 h 240"/>
              <a:gd name="T2" fmla="*/ 2147483647 w 1331"/>
              <a:gd name="T3" fmla="*/ 2147483647 h 240"/>
              <a:gd name="T4" fmla="*/ 2147483647 w 1331"/>
              <a:gd name="T5" fmla="*/ 2147483647 h 240"/>
              <a:gd name="T6" fmla="*/ 0 60000 65536"/>
              <a:gd name="T7" fmla="*/ 0 60000 65536"/>
              <a:gd name="T8" fmla="*/ 0 60000 65536"/>
              <a:gd name="T9" fmla="*/ 0 w 1331"/>
              <a:gd name="T10" fmla="*/ 0 h 240"/>
              <a:gd name="T11" fmla="*/ 1331 w 1331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1" h="240">
                <a:moveTo>
                  <a:pt x="0" y="0"/>
                </a:moveTo>
                <a:cubicBezTo>
                  <a:pt x="95" y="40"/>
                  <a:pt x="358" y="236"/>
                  <a:pt x="580" y="238"/>
                </a:cubicBezTo>
                <a:cubicBezTo>
                  <a:pt x="802" y="240"/>
                  <a:pt x="1175" y="60"/>
                  <a:pt x="1331" y="13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headEnd type="none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2271548" y="3398591"/>
            <a:ext cx="265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2119148" y="4770191"/>
            <a:ext cx="265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5067301" y="1047564"/>
            <a:ext cx="3405351" cy="2281562"/>
          </a:xfrm>
          <a:prstGeom prst="roundRect">
            <a:avLst>
              <a:gd name="adj" fmla="val 8496"/>
            </a:avLst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400" dirty="0" err="1">
                <a:solidFill>
                  <a:schemeClr val="tx1"/>
                </a:solidFill>
              </a:rPr>
              <a:t>If</a:t>
            </a:r>
            <a:r>
              <a:rPr lang="pl-PL" sz="2400" dirty="0">
                <a:solidFill>
                  <a:schemeClr val="tx1"/>
                </a:solidFill>
              </a:rPr>
              <a:t> A </a:t>
            </a:r>
            <a:r>
              <a:rPr lang="pl-PL" sz="2400" dirty="0" err="1">
                <a:solidFill>
                  <a:schemeClr val="tx1"/>
                </a:solidFill>
              </a:rPr>
              <a:t>reduces</a:t>
            </a:r>
            <a:r>
              <a:rPr lang="pl-PL" sz="2400" dirty="0">
                <a:solidFill>
                  <a:schemeClr val="tx1"/>
                </a:solidFill>
              </a:rPr>
              <a:t> to B, </a:t>
            </a:r>
            <a:r>
              <a:rPr lang="pl-PL" sz="2400" dirty="0" err="1">
                <a:solidFill>
                  <a:schemeClr val="tx1"/>
                </a:solidFill>
              </a:rPr>
              <a:t>then</a:t>
            </a:r>
            <a:r>
              <a:rPr lang="pl-PL" sz="2400" dirty="0">
                <a:solidFill>
                  <a:schemeClr val="tx1"/>
                </a:solidFill>
              </a:rPr>
              <a:t> A </a:t>
            </a:r>
            <a:r>
              <a:rPr lang="pl-PL" sz="2400" dirty="0" err="1">
                <a:solidFill>
                  <a:schemeClr val="tx1"/>
                </a:solidFill>
              </a:rPr>
              <a:t>is</a:t>
            </a:r>
            <a:r>
              <a:rPr lang="pl-PL" sz="2400" dirty="0">
                <a:solidFill>
                  <a:schemeClr val="tx1"/>
                </a:solidFill>
              </a:rPr>
              <a:t> no </a:t>
            </a:r>
            <a:r>
              <a:rPr lang="pl-PL" sz="2400" dirty="0" err="1">
                <a:solidFill>
                  <a:schemeClr val="tx1"/>
                </a:solidFill>
              </a:rPr>
              <a:t>harder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than</a:t>
            </a:r>
            <a:r>
              <a:rPr lang="pl-PL" sz="2400" dirty="0">
                <a:solidFill>
                  <a:schemeClr val="tx1"/>
                </a:solidFill>
              </a:rPr>
              <a:t> B 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If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 we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could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solve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 B, we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could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solve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 A as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well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20" name="Trójkąt równoramienny 19">
            <a:extLst>
              <a:ext uri="{FF2B5EF4-FFF2-40B4-BE49-F238E27FC236}">
                <a16:creationId xmlns:a16="http://schemas.microsoft.com/office/drawing/2014/main" id="{FEB92456-FBD7-4679-9E06-0AFC95EE0943}"/>
              </a:ext>
            </a:extLst>
          </p:cNvPr>
          <p:cNvSpPr/>
          <p:nvPr/>
        </p:nvSpPr>
        <p:spPr>
          <a:xfrm flipV="1">
            <a:off x="0" y="-1"/>
            <a:ext cx="1145219" cy="1047565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zaokrąglony 18">
            <a:extLst>
              <a:ext uri="{FF2B5EF4-FFF2-40B4-BE49-F238E27FC236}">
                <a16:creationId xmlns:a16="http://schemas.microsoft.com/office/drawing/2014/main" id="{F3E5E75E-7202-45D5-A8E9-40332ADBB6D7}"/>
              </a:ext>
            </a:extLst>
          </p:cNvPr>
          <p:cNvSpPr/>
          <p:nvPr/>
        </p:nvSpPr>
        <p:spPr>
          <a:xfrm>
            <a:off x="5067301" y="3542193"/>
            <a:ext cx="3405351" cy="130322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400" b="1" dirty="0">
                <a:solidFill>
                  <a:schemeClr val="tx1"/>
                </a:solidFill>
              </a:rPr>
              <a:t>NP-</a:t>
            </a:r>
            <a:r>
              <a:rPr lang="pl-PL" sz="2400" b="1" dirty="0" err="1">
                <a:solidFill>
                  <a:schemeClr val="tx1"/>
                </a:solidFill>
              </a:rPr>
              <a:t>complete</a:t>
            </a:r>
            <a:r>
              <a:rPr lang="pl-PL" sz="2400" b="1" dirty="0">
                <a:solidFill>
                  <a:schemeClr val="tx1"/>
                </a:solidFill>
              </a:rPr>
              <a:t> problem: </a:t>
            </a:r>
            <a:r>
              <a:rPr lang="pl-PL" sz="2400" dirty="0" err="1">
                <a:solidFill>
                  <a:schemeClr val="tx1"/>
                </a:solidFill>
              </a:rPr>
              <a:t>All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problems</a:t>
            </a:r>
            <a:r>
              <a:rPr lang="pl-PL" sz="2400" dirty="0">
                <a:solidFill>
                  <a:schemeClr val="tx1"/>
                </a:solidFill>
              </a:rPr>
              <a:t> in NP </a:t>
            </a:r>
            <a:r>
              <a:rPr lang="pl-PL" sz="2400" dirty="0" err="1">
                <a:solidFill>
                  <a:schemeClr val="tx1"/>
                </a:solidFill>
              </a:rPr>
              <a:t>reduce</a:t>
            </a:r>
            <a:r>
              <a:rPr lang="pl-PL" sz="2400" dirty="0">
                <a:solidFill>
                  <a:schemeClr val="tx1"/>
                </a:solidFill>
              </a:rPr>
              <a:t> to </a:t>
            </a:r>
            <a:r>
              <a:rPr lang="pl-PL" sz="2400" dirty="0" err="1">
                <a:solidFill>
                  <a:schemeClr val="tx1"/>
                </a:solidFill>
              </a:rPr>
              <a:t>it</a:t>
            </a:r>
            <a:r>
              <a:rPr lang="pl-PL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3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Why Are Elections Important?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181600" cy="4989513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pl-PL" sz="2400" dirty="0"/>
              <a:t>Politics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l-PL" sz="2000" dirty="0"/>
              <a:t>Electing leaders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l-PL" sz="2000" dirty="0"/>
              <a:t>Deciding policies, laws</a:t>
            </a:r>
            <a:endParaRPr lang="pl-PL" altLang="pl-PL" sz="2000" dirty="0"/>
          </a:p>
          <a:p>
            <a:pPr lvl="2" eaLnBrk="1" hangingPunct="1">
              <a:lnSpc>
                <a:spcPct val="90000"/>
              </a:lnSpc>
            </a:pPr>
            <a:r>
              <a:rPr lang="pl-PL" altLang="pl-PL" sz="2000" dirty="0"/>
              <a:t>…</a:t>
            </a:r>
            <a:endParaRPr lang="en-US" altLang="pl-PL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pl-PL" sz="2400" dirty="0"/>
              <a:t>Business settings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l-PL" sz="2000" dirty="0"/>
              <a:t>Stock holders make decisions in companies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l-PL" sz="2000" dirty="0"/>
              <a:t>University Senate</a:t>
            </a:r>
            <a:r>
              <a:rPr lang="pl-PL" altLang="pl-PL" sz="2000" dirty="0"/>
              <a:t>s, </a:t>
            </a:r>
            <a:r>
              <a:rPr lang="pl-PL" altLang="pl-PL" sz="2000" dirty="0" err="1"/>
              <a:t>hiring</a:t>
            </a:r>
            <a:r>
              <a:rPr lang="pl-PL" altLang="pl-PL" sz="2000" dirty="0"/>
              <a:t> </a:t>
            </a:r>
            <a:r>
              <a:rPr lang="pl-PL" altLang="pl-PL" sz="2000" dirty="0" err="1"/>
              <a:t>decisions</a:t>
            </a:r>
            <a:endParaRPr lang="pl-PL" altLang="pl-PL" sz="2000" dirty="0"/>
          </a:p>
          <a:p>
            <a:pPr lvl="2" eaLnBrk="1" hangingPunct="1">
              <a:lnSpc>
                <a:spcPct val="90000"/>
              </a:lnSpc>
            </a:pPr>
            <a:r>
              <a:rPr lang="pl-PL" altLang="pl-PL" sz="2000" dirty="0" err="1"/>
              <a:t>Competitions</a:t>
            </a:r>
            <a:r>
              <a:rPr lang="pl-PL" altLang="pl-PL" sz="2000" dirty="0"/>
              <a:t> (</a:t>
            </a:r>
            <a:r>
              <a:rPr lang="pl-PL" altLang="pl-PL" sz="2000" dirty="0" err="1"/>
              <a:t>e.g</a:t>
            </a:r>
            <a:r>
              <a:rPr lang="pl-PL" altLang="pl-PL" sz="2000" dirty="0"/>
              <a:t>., </a:t>
            </a:r>
            <a:r>
              <a:rPr lang="pl-PL" altLang="pl-PL" sz="2000" dirty="0" err="1"/>
              <a:t>racing</a:t>
            </a:r>
            <a:r>
              <a:rPr lang="pl-PL" altLang="pl-PL" sz="2000" dirty="0"/>
              <a:t>, </a:t>
            </a:r>
            <a:r>
              <a:rPr lang="pl-PL" altLang="pl-PL" sz="2000" dirty="0" err="1"/>
              <a:t>Eurovision</a:t>
            </a:r>
            <a:r>
              <a:rPr lang="pl-PL" altLang="pl-PL" sz="20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 err="1"/>
              <a:t>Multiagent</a:t>
            </a:r>
            <a:r>
              <a:rPr lang="pl-PL" altLang="pl-PL" sz="2400" dirty="0"/>
              <a:t> </a:t>
            </a:r>
            <a:r>
              <a:rPr lang="pl-PL" altLang="pl-PL" sz="2400" dirty="0" err="1"/>
              <a:t>systems</a:t>
            </a:r>
            <a:endParaRPr lang="pl-PL" altLang="pl-PL" sz="2400" dirty="0"/>
          </a:p>
          <a:p>
            <a:pPr lvl="2" eaLnBrk="1" hangingPunct="1">
              <a:lnSpc>
                <a:spcPct val="90000"/>
              </a:lnSpc>
            </a:pPr>
            <a:r>
              <a:rPr lang="pl-PL" altLang="pl-PL" sz="2000" dirty="0"/>
              <a:t>Meta-</a:t>
            </a:r>
            <a:r>
              <a:rPr lang="pl-PL" altLang="pl-PL" sz="2000" dirty="0" err="1"/>
              <a:t>search</a:t>
            </a:r>
            <a:r>
              <a:rPr lang="pl-PL" altLang="pl-PL" sz="2000" dirty="0"/>
              <a:t> </a:t>
            </a:r>
            <a:r>
              <a:rPr lang="pl-PL" altLang="pl-PL" sz="2000" dirty="0" err="1"/>
              <a:t>engines</a:t>
            </a:r>
            <a:endParaRPr lang="pl-PL" altLang="pl-PL" sz="2000" dirty="0"/>
          </a:p>
          <a:p>
            <a:pPr lvl="2" eaLnBrk="1" hangingPunct="1">
              <a:lnSpc>
                <a:spcPct val="90000"/>
              </a:lnSpc>
            </a:pPr>
            <a:r>
              <a:rPr lang="pl-PL" altLang="pl-PL" sz="2000" dirty="0"/>
              <a:t>Planning</a:t>
            </a:r>
          </a:p>
          <a:p>
            <a:pPr lvl="2" eaLnBrk="1" hangingPunct="1">
              <a:lnSpc>
                <a:spcPct val="90000"/>
              </a:lnSpc>
            </a:pPr>
            <a:r>
              <a:rPr lang="pl-PL" altLang="pl-PL" sz="2000" dirty="0" err="1"/>
              <a:t>Recommendation</a:t>
            </a:r>
            <a:r>
              <a:rPr lang="pl-PL" altLang="pl-PL" sz="2000" dirty="0"/>
              <a:t>  </a:t>
            </a:r>
            <a:r>
              <a:rPr lang="pl-PL" altLang="pl-PL" sz="2000" dirty="0" err="1"/>
              <a:t>systems</a:t>
            </a:r>
            <a:endParaRPr lang="pl-PL" altLang="pl-PL" sz="2000" dirty="0"/>
          </a:p>
          <a:p>
            <a:pPr lvl="2" eaLnBrk="1" hangingPunct="1">
              <a:lnSpc>
                <a:spcPct val="90000"/>
              </a:lnSpc>
            </a:pPr>
            <a:r>
              <a:rPr lang="pl-PL" altLang="pl-PL" dirty="0" err="1"/>
              <a:t>Genetic</a:t>
            </a:r>
            <a:r>
              <a:rPr lang="pl-PL" altLang="pl-PL" dirty="0"/>
              <a:t> </a:t>
            </a:r>
            <a:r>
              <a:rPr lang="pl-PL" altLang="pl-PL" dirty="0" err="1"/>
              <a:t>algorithms</a:t>
            </a:r>
            <a:endParaRPr lang="pl-PL" altLang="pl-PL" sz="2000" dirty="0"/>
          </a:p>
          <a:p>
            <a:pPr lvl="2" eaLnBrk="1" hangingPunct="1">
              <a:lnSpc>
                <a:spcPct val="90000"/>
              </a:lnSpc>
            </a:pPr>
            <a:r>
              <a:rPr lang="pl-PL" altLang="pl-PL" sz="2000" dirty="0"/>
              <a:t>…</a:t>
            </a:r>
            <a:endParaRPr lang="en-US" altLang="pl-PL" sz="2000" dirty="0"/>
          </a:p>
        </p:txBody>
      </p:sp>
      <p:sp>
        <p:nvSpPr>
          <p:cNvPr id="78853" name="AutoShape 5"/>
          <p:cNvSpPr>
            <a:spLocks/>
          </p:cNvSpPr>
          <p:nvPr/>
        </p:nvSpPr>
        <p:spPr bwMode="auto">
          <a:xfrm>
            <a:off x="5334000" y="1219200"/>
            <a:ext cx="533400" cy="5257800"/>
          </a:xfrm>
          <a:prstGeom prst="rightBrace">
            <a:avLst>
              <a:gd name="adj1" fmla="val 72605"/>
              <a:gd name="adj2" fmla="val 8075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6019800" y="5105400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/>
              <a:t>Elections aggregate the opinions of the voters</a:t>
            </a:r>
          </a:p>
        </p:txBody>
      </p:sp>
      <p:pic>
        <p:nvPicPr>
          <p:cNvPr id="8" name="Picture 9" descr="united-nations-security-council-v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4400"/>
            <a:ext cx="2203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image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20780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6" name="Picture 2" descr="Zobacz obraz w pełnych rozmiar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839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g1-promoted-on-goo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1947863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4184E1C-5216-4FC9-9018-AA90CBB56B5A}"/>
              </a:ext>
            </a:extLst>
          </p:cNvPr>
          <p:cNvSpPr/>
          <p:nvPr/>
        </p:nvSpPr>
        <p:spPr>
          <a:xfrm>
            <a:off x="1678390" y="63709"/>
            <a:ext cx="2179379" cy="1139156"/>
          </a:xfrm>
          <a:custGeom>
            <a:avLst/>
            <a:gdLst>
              <a:gd name="connsiteX0" fmla="*/ 420233 w 2179379"/>
              <a:gd name="connsiteY0" fmla="*/ 71202 h 1139156"/>
              <a:gd name="connsiteX1" fmla="*/ 508 w 2179379"/>
              <a:gd name="connsiteY1" fmla="*/ 670809 h 1139156"/>
              <a:gd name="connsiteX2" fmla="*/ 495184 w 2179379"/>
              <a:gd name="connsiteY2" fmla="*/ 1120514 h 1139156"/>
              <a:gd name="connsiteX3" fmla="*/ 1859289 w 2179379"/>
              <a:gd name="connsiteY3" fmla="*/ 985602 h 1139156"/>
              <a:gd name="connsiteX4" fmla="*/ 2144102 w 2179379"/>
              <a:gd name="connsiteY4" fmla="*/ 371006 h 1139156"/>
              <a:gd name="connsiteX5" fmla="*/ 1274672 w 2179379"/>
              <a:gd name="connsiteY5" fmla="*/ 41222 h 1139156"/>
              <a:gd name="connsiteX6" fmla="*/ 420233 w 2179379"/>
              <a:gd name="connsiteY6" fmla="*/ 71202 h 113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379" h="1139156">
                <a:moveTo>
                  <a:pt x="420233" y="71202"/>
                </a:moveTo>
                <a:cubicBezTo>
                  <a:pt x="207873" y="176133"/>
                  <a:pt x="-11984" y="495924"/>
                  <a:pt x="508" y="670809"/>
                </a:cubicBezTo>
                <a:cubicBezTo>
                  <a:pt x="13000" y="845694"/>
                  <a:pt x="185387" y="1068049"/>
                  <a:pt x="495184" y="1120514"/>
                </a:cubicBezTo>
                <a:cubicBezTo>
                  <a:pt x="804981" y="1172980"/>
                  <a:pt x="1584469" y="1110520"/>
                  <a:pt x="1859289" y="985602"/>
                </a:cubicBezTo>
                <a:cubicBezTo>
                  <a:pt x="2134109" y="860684"/>
                  <a:pt x="2241538" y="528403"/>
                  <a:pt x="2144102" y="371006"/>
                </a:cubicBezTo>
                <a:cubicBezTo>
                  <a:pt x="2046666" y="213609"/>
                  <a:pt x="1556987" y="86192"/>
                  <a:pt x="1274672" y="41222"/>
                </a:cubicBezTo>
                <a:cubicBezTo>
                  <a:pt x="992357" y="-3748"/>
                  <a:pt x="632593" y="-33729"/>
                  <a:pt x="420233" y="71202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14000"/>
                </a:srgbClr>
              </a:gs>
              <a:gs pos="30000">
                <a:srgbClr val="FF0000">
                  <a:alpha val="14000"/>
                </a:srgbClr>
              </a:gs>
              <a:gs pos="100000">
                <a:srgbClr val="00B050">
                  <a:alpha val="14000"/>
                </a:srgbClr>
              </a:gs>
            </a:gsLst>
            <a:lin ang="78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0" name="Picture 10" descr="demon">
            <a:extLst>
              <a:ext uri="{FF2B5EF4-FFF2-40B4-BE49-F238E27FC236}">
                <a16:creationId xmlns:a16="http://schemas.microsoft.com/office/drawing/2014/main" id="{DBB958DD-C56E-4271-AC8D-45E345BD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6" y="-1"/>
            <a:ext cx="1664139" cy="12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706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68BC-7372-4404-9D89-1C06026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837043" cy="7200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Dodgson </a:t>
            </a:r>
            <a:r>
              <a:rPr lang="pl-PL" dirty="0" err="1"/>
              <a:t>Score</a:t>
            </a:r>
            <a:endParaRPr lang="pl-PL" dirty="0"/>
          </a:p>
        </p:txBody>
      </p:sp>
      <p:sp>
        <p:nvSpPr>
          <p:cNvPr id="23" name="pole tekstowe 6">
            <a:extLst>
              <a:ext uri="{FF2B5EF4-FFF2-40B4-BE49-F238E27FC236}">
                <a16:creationId xmlns:a16="http://schemas.microsoft.com/office/drawing/2014/main" id="{E77727DA-BC3A-4D33-8208-7A4AC95355B1}"/>
              </a:ext>
            </a:extLst>
          </p:cNvPr>
          <p:cNvSpPr txBox="1"/>
          <p:nvPr/>
        </p:nvSpPr>
        <p:spPr>
          <a:xfrm>
            <a:off x="5624387" y="12281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24" name="pole tekstowe 7">
            <a:extLst>
              <a:ext uri="{FF2B5EF4-FFF2-40B4-BE49-F238E27FC236}">
                <a16:creationId xmlns:a16="http://schemas.microsoft.com/office/drawing/2014/main" id="{3B5E5347-A8B1-4E16-A9FA-B16FBB87F000}"/>
              </a:ext>
            </a:extLst>
          </p:cNvPr>
          <p:cNvSpPr txBox="1"/>
          <p:nvPr/>
        </p:nvSpPr>
        <p:spPr>
          <a:xfrm>
            <a:off x="5624576" y="243892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5" name="pole tekstowe 8">
            <a:extLst>
              <a:ext uri="{FF2B5EF4-FFF2-40B4-BE49-F238E27FC236}">
                <a16:creationId xmlns:a16="http://schemas.microsoft.com/office/drawing/2014/main" id="{5E4164AC-5179-4CA1-A2DA-8AF180F2E215}"/>
              </a:ext>
            </a:extLst>
          </p:cNvPr>
          <p:cNvSpPr txBox="1"/>
          <p:nvPr/>
        </p:nvSpPr>
        <p:spPr>
          <a:xfrm>
            <a:off x="5624387" y="7003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6" name="pole tekstowe 9">
            <a:extLst>
              <a:ext uri="{FF2B5EF4-FFF2-40B4-BE49-F238E27FC236}">
                <a16:creationId xmlns:a16="http://schemas.microsoft.com/office/drawing/2014/main" id="{346EC164-9359-44FF-B6C0-F19189EAF0D6}"/>
              </a:ext>
            </a:extLst>
          </p:cNvPr>
          <p:cNvSpPr txBox="1"/>
          <p:nvPr/>
        </p:nvSpPr>
        <p:spPr>
          <a:xfrm>
            <a:off x="5624387" y="131643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7" name="pole tekstowe 10">
            <a:extLst>
              <a:ext uri="{FF2B5EF4-FFF2-40B4-BE49-F238E27FC236}">
                <a16:creationId xmlns:a16="http://schemas.microsoft.com/office/drawing/2014/main" id="{21E8DC59-6D44-41FE-AF85-AC0411D48E09}"/>
              </a:ext>
            </a:extLst>
          </p:cNvPr>
          <p:cNvSpPr txBox="1"/>
          <p:nvPr/>
        </p:nvSpPr>
        <p:spPr>
          <a:xfrm>
            <a:off x="5624387" y="297686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8" name="pole tekstowe 11">
            <a:extLst>
              <a:ext uri="{FF2B5EF4-FFF2-40B4-BE49-F238E27FC236}">
                <a16:creationId xmlns:a16="http://schemas.microsoft.com/office/drawing/2014/main" id="{D108993F-D150-48ED-9BE2-D7D42D55CC94}"/>
              </a:ext>
            </a:extLst>
          </p:cNvPr>
          <p:cNvSpPr txBox="1"/>
          <p:nvPr/>
        </p:nvSpPr>
        <p:spPr>
          <a:xfrm>
            <a:off x="5624576" y="181785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38EFEF6F-A08B-4C07-9F9F-8568391D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63" y="91948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3" descr="hvd1-c">
            <a:extLst>
              <a:ext uri="{FF2B5EF4-FFF2-40B4-BE49-F238E27FC236}">
                <a16:creationId xmlns:a16="http://schemas.microsoft.com/office/drawing/2014/main" id="{54478CF8-EFC4-4C95-BA83-F4AE5396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30" y="3631191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money3-c">
            <a:extLst>
              <a:ext uri="{FF2B5EF4-FFF2-40B4-BE49-F238E27FC236}">
                <a16:creationId xmlns:a16="http://schemas.microsoft.com/office/drawing/2014/main" id="{303537CA-9BEE-46F1-84B1-2247D685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59" y="4676844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1" descr="hvd4-c">
            <a:extLst>
              <a:ext uri="{FF2B5EF4-FFF2-40B4-BE49-F238E27FC236}">
                <a16:creationId xmlns:a16="http://schemas.microsoft.com/office/drawing/2014/main" id="{9D3A85C2-0B3F-4B2D-AA18-E998CCA1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859" y="5939872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5" descr="hvd3-c">
            <a:extLst>
              <a:ext uri="{FF2B5EF4-FFF2-40B4-BE49-F238E27FC236}">
                <a16:creationId xmlns:a16="http://schemas.microsoft.com/office/drawing/2014/main" id="{6B61E900-91EF-4440-B2A4-E9850738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09" y="4501657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9" descr="money1-c">
            <a:extLst>
              <a:ext uri="{FF2B5EF4-FFF2-40B4-BE49-F238E27FC236}">
                <a16:creationId xmlns:a16="http://schemas.microsoft.com/office/drawing/2014/main" id="{A2AEAC06-0846-49E3-A864-C1F0CD66D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63" y="5977419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Łącznik prosty ze strzałką 20">
            <a:extLst>
              <a:ext uri="{FF2B5EF4-FFF2-40B4-BE49-F238E27FC236}">
                <a16:creationId xmlns:a16="http://schemas.microsoft.com/office/drawing/2014/main" id="{B691DDF1-7006-489E-8948-32C91A14D7E9}"/>
              </a:ext>
            </a:extLst>
          </p:cNvPr>
          <p:cNvCxnSpPr/>
          <p:nvPr/>
        </p:nvCxnSpPr>
        <p:spPr>
          <a:xfrm flipV="1">
            <a:off x="5698941" y="4182557"/>
            <a:ext cx="886678" cy="57160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21">
            <a:extLst>
              <a:ext uri="{FF2B5EF4-FFF2-40B4-BE49-F238E27FC236}">
                <a16:creationId xmlns:a16="http://schemas.microsoft.com/office/drawing/2014/main" id="{1289E2EC-1C77-4664-BCEC-810F10A220BE}"/>
              </a:ext>
            </a:extLst>
          </p:cNvPr>
          <p:cNvCxnSpPr>
            <a:stCxn id="45" idx="6"/>
          </p:cNvCxnSpPr>
          <p:nvPr/>
        </p:nvCxnSpPr>
        <p:spPr>
          <a:xfrm flipV="1">
            <a:off x="5728883" y="5003076"/>
            <a:ext cx="2582838" cy="4007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23">
            <a:extLst>
              <a:ext uri="{FF2B5EF4-FFF2-40B4-BE49-F238E27FC236}">
                <a16:creationId xmlns:a16="http://schemas.microsoft.com/office/drawing/2014/main" id="{B07F0773-D33C-4A59-B258-EDA63C7C1651}"/>
              </a:ext>
            </a:extLst>
          </p:cNvPr>
          <p:cNvCxnSpPr/>
          <p:nvPr/>
        </p:nvCxnSpPr>
        <p:spPr>
          <a:xfrm>
            <a:off x="5537572" y="5624148"/>
            <a:ext cx="382622" cy="53793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27">
            <a:extLst>
              <a:ext uri="{FF2B5EF4-FFF2-40B4-BE49-F238E27FC236}">
                <a16:creationId xmlns:a16="http://schemas.microsoft.com/office/drawing/2014/main" id="{ED1C1CF1-B2C2-41A1-9B0B-13511BABB5E5}"/>
              </a:ext>
            </a:extLst>
          </p:cNvPr>
          <p:cNvCxnSpPr/>
          <p:nvPr/>
        </p:nvCxnSpPr>
        <p:spPr>
          <a:xfrm>
            <a:off x="5728883" y="5329307"/>
            <a:ext cx="1720832" cy="83277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5">
            <a:extLst>
              <a:ext uri="{FF2B5EF4-FFF2-40B4-BE49-F238E27FC236}">
                <a16:creationId xmlns:a16="http://schemas.microsoft.com/office/drawing/2014/main" id="{D9D00E32-B8C7-42B5-94DC-FF5380D857B5}"/>
              </a:ext>
            </a:extLst>
          </p:cNvPr>
          <p:cNvCxnSpPr/>
          <p:nvPr/>
        </p:nvCxnSpPr>
        <p:spPr>
          <a:xfrm>
            <a:off x="7161683" y="4182557"/>
            <a:ext cx="1150038" cy="64533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58543622-168C-40D0-A114-B8271B1BF538}"/>
              </a:ext>
            </a:extLst>
          </p:cNvPr>
          <p:cNvCxnSpPr/>
          <p:nvPr/>
        </p:nvCxnSpPr>
        <p:spPr>
          <a:xfrm>
            <a:off x="7008840" y="4431493"/>
            <a:ext cx="727862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1">
            <a:extLst>
              <a:ext uri="{FF2B5EF4-FFF2-40B4-BE49-F238E27FC236}">
                <a16:creationId xmlns:a16="http://schemas.microsoft.com/office/drawing/2014/main" id="{B56A7AE1-C543-48BB-BFA5-6F6CC1C449D9}"/>
              </a:ext>
            </a:extLst>
          </p:cNvPr>
          <p:cNvCxnSpPr/>
          <p:nvPr/>
        </p:nvCxnSpPr>
        <p:spPr>
          <a:xfrm flipH="1">
            <a:off x="6413351" y="4461008"/>
            <a:ext cx="394236" cy="14616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3">
            <a:extLst>
              <a:ext uri="{FF2B5EF4-FFF2-40B4-BE49-F238E27FC236}">
                <a16:creationId xmlns:a16="http://schemas.microsoft.com/office/drawing/2014/main" id="{D6E45800-799D-4E10-9ECB-B332D9773ECF}"/>
              </a:ext>
            </a:extLst>
          </p:cNvPr>
          <p:cNvCxnSpPr/>
          <p:nvPr/>
        </p:nvCxnSpPr>
        <p:spPr>
          <a:xfrm flipH="1">
            <a:off x="8041059" y="5255832"/>
            <a:ext cx="517679" cy="1026940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5">
            <a:extLst>
              <a:ext uri="{FF2B5EF4-FFF2-40B4-BE49-F238E27FC236}">
                <a16:creationId xmlns:a16="http://schemas.microsoft.com/office/drawing/2014/main" id="{5F7C327F-FECD-4E4F-8ADD-07625312D9F6}"/>
              </a:ext>
            </a:extLst>
          </p:cNvPr>
          <p:cNvCxnSpPr/>
          <p:nvPr/>
        </p:nvCxnSpPr>
        <p:spPr>
          <a:xfrm flipH="1">
            <a:off x="6413351" y="5110678"/>
            <a:ext cx="1916788" cy="1051407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7">
            <a:extLst>
              <a:ext uri="{FF2B5EF4-FFF2-40B4-BE49-F238E27FC236}">
                <a16:creationId xmlns:a16="http://schemas.microsoft.com/office/drawing/2014/main" id="{B2D34612-3EFD-4C48-91AB-260CE8BAB84F}"/>
              </a:ext>
            </a:extLst>
          </p:cNvPr>
          <p:cNvCxnSpPr/>
          <p:nvPr/>
        </p:nvCxnSpPr>
        <p:spPr>
          <a:xfrm flipH="1">
            <a:off x="6499786" y="6415814"/>
            <a:ext cx="1018108" cy="31713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a 49">
            <a:extLst>
              <a:ext uri="{FF2B5EF4-FFF2-40B4-BE49-F238E27FC236}">
                <a16:creationId xmlns:a16="http://schemas.microsoft.com/office/drawing/2014/main" id="{8D9AF4AD-E0A1-4CAB-9C67-E0391218F95B}"/>
              </a:ext>
            </a:extLst>
          </p:cNvPr>
          <p:cNvSpPr/>
          <p:nvPr/>
        </p:nvSpPr>
        <p:spPr>
          <a:xfrm>
            <a:off x="4857427" y="4316991"/>
            <a:ext cx="871456" cy="1452311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zaokrąglony 3">
            <a:extLst>
              <a:ext uri="{FF2B5EF4-FFF2-40B4-BE49-F238E27FC236}">
                <a16:creationId xmlns:a16="http://schemas.microsoft.com/office/drawing/2014/main" id="{F03740F0-023C-4239-B13C-9B90B28A800D}"/>
              </a:ext>
            </a:extLst>
          </p:cNvPr>
          <p:cNvSpPr/>
          <p:nvPr/>
        </p:nvSpPr>
        <p:spPr>
          <a:xfrm>
            <a:off x="766812" y="765299"/>
            <a:ext cx="3488631" cy="1835078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chemeClr val="tx1"/>
                </a:solidFill>
              </a:rPr>
              <a:t>Dodgson </a:t>
            </a:r>
            <a:r>
              <a:rPr lang="pl-PL" sz="2000" b="1" dirty="0" err="1">
                <a:solidFill>
                  <a:schemeClr val="tx1"/>
                </a:solidFill>
              </a:rPr>
              <a:t>Score</a:t>
            </a:r>
            <a:r>
              <a:rPr lang="pl-PL" sz="2000" b="1" dirty="0">
                <a:solidFill>
                  <a:schemeClr val="tx1"/>
                </a:solidFill>
              </a:rPr>
              <a:t> of </a:t>
            </a:r>
            <a:r>
              <a:rPr lang="pl-PL" sz="2000" b="1" dirty="0" err="1">
                <a:solidFill>
                  <a:schemeClr val="tx1"/>
                </a:solidFill>
              </a:rPr>
              <a:t>candidate</a:t>
            </a:r>
            <a:r>
              <a:rPr lang="pl-PL" sz="2000" b="1" dirty="0">
                <a:solidFill>
                  <a:schemeClr val="tx1"/>
                </a:solidFill>
              </a:rPr>
              <a:t> c: </a:t>
            </a:r>
            <a:r>
              <a:rPr lang="pl-PL" sz="2000" dirty="0" err="1">
                <a:solidFill>
                  <a:schemeClr val="tx1"/>
                </a:solidFill>
              </a:rPr>
              <a:t>Smallest</a:t>
            </a:r>
            <a:r>
              <a:rPr lang="pl-PL" sz="2000" dirty="0">
                <a:solidFill>
                  <a:schemeClr val="tx1"/>
                </a:solidFill>
              </a:rPr>
              <a:t> numer of </a:t>
            </a:r>
            <a:r>
              <a:rPr lang="pl-PL" sz="2000" dirty="0" err="1">
                <a:solidFill>
                  <a:schemeClr val="tx1"/>
                </a:solidFill>
              </a:rPr>
              <a:t>swaps</a:t>
            </a:r>
            <a:r>
              <a:rPr lang="pl-PL" sz="2000" dirty="0">
                <a:solidFill>
                  <a:schemeClr val="tx1"/>
                </a:solidFill>
              </a:rPr>
              <a:t> of </a:t>
            </a:r>
            <a:r>
              <a:rPr lang="pl-PL" sz="2000" dirty="0" err="1">
                <a:solidFill>
                  <a:schemeClr val="tx1"/>
                </a:solidFill>
              </a:rPr>
              <a:t>adjacent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candidates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ensures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cancidate</a:t>
            </a:r>
            <a:r>
              <a:rPr lang="pl-PL" sz="2000" dirty="0">
                <a:solidFill>
                  <a:schemeClr val="tx1"/>
                </a:solidFill>
              </a:rPr>
              <a:t> c </a:t>
            </a:r>
            <a:r>
              <a:rPr lang="pl-PL" sz="2000" dirty="0" err="1">
                <a:solidFill>
                  <a:schemeClr val="tx1"/>
                </a:solidFill>
              </a:rPr>
              <a:t>is</a:t>
            </a:r>
            <a:r>
              <a:rPr lang="pl-PL" sz="2000" dirty="0">
                <a:solidFill>
                  <a:schemeClr val="tx1"/>
                </a:solidFill>
              </a:rPr>
              <a:t> a </a:t>
            </a:r>
            <a:r>
              <a:rPr lang="pl-PL" sz="2000" dirty="0" err="1">
                <a:solidFill>
                  <a:schemeClr val="tx1"/>
                </a:solidFill>
              </a:rPr>
              <a:t>Condorcet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winner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835D8-1886-4FB6-8B86-6E7224A150A5}"/>
              </a:ext>
            </a:extLst>
          </p:cNvPr>
          <p:cNvSpPr txBox="1"/>
          <p:nvPr/>
        </p:nvSpPr>
        <p:spPr>
          <a:xfrm>
            <a:off x="248093" y="3420442"/>
            <a:ext cx="512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Dodgson </a:t>
            </a:r>
            <a:r>
              <a:rPr lang="pl-PL" dirty="0" err="1"/>
              <a:t>score</a:t>
            </a:r>
            <a:r>
              <a:rPr lang="pl-PL" dirty="0"/>
              <a:t> of        </a:t>
            </a:r>
            <a:r>
              <a:rPr lang="pl-PL" dirty="0" err="1"/>
              <a:t>is</a:t>
            </a:r>
            <a:r>
              <a:rPr lang="pl-PL" dirty="0"/>
              <a:t> 0   (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Dodgson </a:t>
            </a:r>
            <a:r>
              <a:rPr lang="pl-PL" dirty="0" err="1"/>
              <a:t>winner</a:t>
            </a:r>
            <a:r>
              <a:rPr lang="pl-PL" dirty="0"/>
              <a:t>)</a:t>
            </a:r>
          </a:p>
        </p:txBody>
      </p:sp>
      <p:pic>
        <p:nvPicPr>
          <p:cNvPr id="47" name="Picture 17" descr="money3-c">
            <a:extLst>
              <a:ext uri="{FF2B5EF4-FFF2-40B4-BE49-F238E27FC236}">
                <a16:creationId xmlns:a16="http://schemas.microsoft.com/office/drawing/2014/main" id="{597CC524-FA2D-4423-AFE3-6C2520C2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87" y="3402664"/>
            <a:ext cx="243327" cy="4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0753767-F298-4980-97A5-673C6BCA8568}"/>
              </a:ext>
            </a:extLst>
          </p:cNvPr>
          <p:cNvSpPr txBox="1"/>
          <p:nvPr/>
        </p:nvSpPr>
        <p:spPr>
          <a:xfrm>
            <a:off x="248093" y="4099395"/>
            <a:ext cx="234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Dodgson </a:t>
            </a:r>
            <a:r>
              <a:rPr lang="pl-PL" dirty="0" err="1"/>
              <a:t>score</a:t>
            </a:r>
            <a:r>
              <a:rPr lang="pl-PL" dirty="0"/>
              <a:t> of        ?</a:t>
            </a:r>
          </a:p>
        </p:txBody>
      </p:sp>
      <p:pic>
        <p:nvPicPr>
          <p:cNvPr id="50" name="Picture 13" descr="hvd1-c">
            <a:extLst>
              <a:ext uri="{FF2B5EF4-FFF2-40B4-BE49-F238E27FC236}">
                <a16:creationId xmlns:a16="http://schemas.microsoft.com/office/drawing/2014/main" id="{FBDA738D-178A-47A7-A6C4-5A77E31E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87" y="4042289"/>
            <a:ext cx="241772" cy="4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A23621-874A-4ECA-8FAA-924D639D8398}"/>
              </a:ext>
            </a:extLst>
          </p:cNvPr>
          <p:cNvSpPr/>
          <p:nvPr/>
        </p:nvSpPr>
        <p:spPr>
          <a:xfrm>
            <a:off x="6608405" y="653716"/>
            <a:ext cx="841310" cy="1102895"/>
          </a:xfrm>
          <a:prstGeom prst="rect">
            <a:avLst/>
          </a:prstGeom>
          <a:solidFill>
            <a:srgbClr val="FF0000">
              <a:alpha val="1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9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45" grpId="0" animBg="1"/>
      <p:bldP spid="46" grpId="0" animBg="1"/>
      <p:bldP spid="5" grpId="0"/>
      <p:bldP spid="48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FB3EE-1DC1-4E67-B2D9-5F7D2FD9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563" y="94497"/>
            <a:ext cx="2516400" cy="332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068BC-7372-4404-9D89-1C06026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837043" cy="7200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Dodgson </a:t>
            </a:r>
            <a:r>
              <a:rPr lang="pl-PL" dirty="0" err="1"/>
              <a:t>Score</a:t>
            </a:r>
            <a:endParaRPr lang="pl-PL" dirty="0"/>
          </a:p>
        </p:txBody>
      </p:sp>
      <p:sp>
        <p:nvSpPr>
          <p:cNvPr id="23" name="pole tekstowe 6">
            <a:extLst>
              <a:ext uri="{FF2B5EF4-FFF2-40B4-BE49-F238E27FC236}">
                <a16:creationId xmlns:a16="http://schemas.microsoft.com/office/drawing/2014/main" id="{E77727DA-BC3A-4D33-8208-7A4AC95355B1}"/>
              </a:ext>
            </a:extLst>
          </p:cNvPr>
          <p:cNvSpPr txBox="1"/>
          <p:nvPr/>
        </p:nvSpPr>
        <p:spPr>
          <a:xfrm>
            <a:off x="5624387" y="12281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24" name="pole tekstowe 7">
            <a:extLst>
              <a:ext uri="{FF2B5EF4-FFF2-40B4-BE49-F238E27FC236}">
                <a16:creationId xmlns:a16="http://schemas.microsoft.com/office/drawing/2014/main" id="{3B5E5347-A8B1-4E16-A9FA-B16FBB87F000}"/>
              </a:ext>
            </a:extLst>
          </p:cNvPr>
          <p:cNvSpPr txBox="1"/>
          <p:nvPr/>
        </p:nvSpPr>
        <p:spPr>
          <a:xfrm>
            <a:off x="5624576" y="243892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5" name="pole tekstowe 8">
            <a:extLst>
              <a:ext uri="{FF2B5EF4-FFF2-40B4-BE49-F238E27FC236}">
                <a16:creationId xmlns:a16="http://schemas.microsoft.com/office/drawing/2014/main" id="{5E4164AC-5179-4CA1-A2DA-8AF180F2E215}"/>
              </a:ext>
            </a:extLst>
          </p:cNvPr>
          <p:cNvSpPr txBox="1"/>
          <p:nvPr/>
        </p:nvSpPr>
        <p:spPr>
          <a:xfrm>
            <a:off x="5624387" y="7003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6" name="pole tekstowe 9">
            <a:extLst>
              <a:ext uri="{FF2B5EF4-FFF2-40B4-BE49-F238E27FC236}">
                <a16:creationId xmlns:a16="http://schemas.microsoft.com/office/drawing/2014/main" id="{346EC164-9359-44FF-B6C0-F19189EAF0D6}"/>
              </a:ext>
            </a:extLst>
          </p:cNvPr>
          <p:cNvSpPr txBox="1"/>
          <p:nvPr/>
        </p:nvSpPr>
        <p:spPr>
          <a:xfrm>
            <a:off x="5624387" y="131643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7" name="pole tekstowe 10">
            <a:extLst>
              <a:ext uri="{FF2B5EF4-FFF2-40B4-BE49-F238E27FC236}">
                <a16:creationId xmlns:a16="http://schemas.microsoft.com/office/drawing/2014/main" id="{21E8DC59-6D44-41FE-AF85-AC0411D48E09}"/>
              </a:ext>
            </a:extLst>
          </p:cNvPr>
          <p:cNvSpPr txBox="1"/>
          <p:nvPr/>
        </p:nvSpPr>
        <p:spPr>
          <a:xfrm>
            <a:off x="5624387" y="297686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8" name="pole tekstowe 11">
            <a:extLst>
              <a:ext uri="{FF2B5EF4-FFF2-40B4-BE49-F238E27FC236}">
                <a16:creationId xmlns:a16="http://schemas.microsoft.com/office/drawing/2014/main" id="{D108993F-D150-48ED-9BE2-D7D42D55CC94}"/>
              </a:ext>
            </a:extLst>
          </p:cNvPr>
          <p:cNvSpPr txBox="1"/>
          <p:nvPr/>
        </p:nvSpPr>
        <p:spPr>
          <a:xfrm>
            <a:off x="5624576" y="181785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30" name="Picture 13" descr="hvd1-c">
            <a:extLst>
              <a:ext uri="{FF2B5EF4-FFF2-40B4-BE49-F238E27FC236}">
                <a16:creationId xmlns:a16="http://schemas.microsoft.com/office/drawing/2014/main" id="{54478CF8-EFC4-4C95-BA83-F4AE5396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30" y="3631191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money3-c">
            <a:extLst>
              <a:ext uri="{FF2B5EF4-FFF2-40B4-BE49-F238E27FC236}">
                <a16:creationId xmlns:a16="http://schemas.microsoft.com/office/drawing/2014/main" id="{303537CA-9BEE-46F1-84B1-2247D685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59" y="4676844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1" descr="hvd4-c">
            <a:extLst>
              <a:ext uri="{FF2B5EF4-FFF2-40B4-BE49-F238E27FC236}">
                <a16:creationId xmlns:a16="http://schemas.microsoft.com/office/drawing/2014/main" id="{9D3A85C2-0B3F-4B2D-AA18-E998CCA1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859" y="5939872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5" descr="hvd3-c">
            <a:extLst>
              <a:ext uri="{FF2B5EF4-FFF2-40B4-BE49-F238E27FC236}">
                <a16:creationId xmlns:a16="http://schemas.microsoft.com/office/drawing/2014/main" id="{6B61E900-91EF-4440-B2A4-E9850738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09" y="4501657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9" descr="money1-c">
            <a:extLst>
              <a:ext uri="{FF2B5EF4-FFF2-40B4-BE49-F238E27FC236}">
                <a16:creationId xmlns:a16="http://schemas.microsoft.com/office/drawing/2014/main" id="{A2AEAC06-0846-49E3-A864-C1F0CD66D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63" y="5977419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Łącznik prosty ze strzałką 20">
            <a:extLst>
              <a:ext uri="{FF2B5EF4-FFF2-40B4-BE49-F238E27FC236}">
                <a16:creationId xmlns:a16="http://schemas.microsoft.com/office/drawing/2014/main" id="{B691DDF1-7006-489E-8948-32C91A14D7E9}"/>
              </a:ext>
            </a:extLst>
          </p:cNvPr>
          <p:cNvCxnSpPr>
            <a:cxnSpLocks/>
          </p:cNvCxnSpPr>
          <p:nvPr/>
        </p:nvCxnSpPr>
        <p:spPr>
          <a:xfrm flipH="1">
            <a:off x="5707400" y="4316991"/>
            <a:ext cx="726421" cy="34812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21">
            <a:extLst>
              <a:ext uri="{FF2B5EF4-FFF2-40B4-BE49-F238E27FC236}">
                <a16:creationId xmlns:a16="http://schemas.microsoft.com/office/drawing/2014/main" id="{1289E2EC-1C77-4664-BCEC-810F10A220BE}"/>
              </a:ext>
            </a:extLst>
          </p:cNvPr>
          <p:cNvCxnSpPr>
            <a:cxnSpLocks/>
          </p:cNvCxnSpPr>
          <p:nvPr/>
        </p:nvCxnSpPr>
        <p:spPr>
          <a:xfrm flipV="1">
            <a:off x="5747301" y="5028356"/>
            <a:ext cx="2582838" cy="4007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23">
            <a:extLst>
              <a:ext uri="{FF2B5EF4-FFF2-40B4-BE49-F238E27FC236}">
                <a16:creationId xmlns:a16="http://schemas.microsoft.com/office/drawing/2014/main" id="{B07F0773-D33C-4A59-B258-EDA63C7C1651}"/>
              </a:ext>
            </a:extLst>
          </p:cNvPr>
          <p:cNvCxnSpPr/>
          <p:nvPr/>
        </p:nvCxnSpPr>
        <p:spPr>
          <a:xfrm>
            <a:off x="5537572" y="5624148"/>
            <a:ext cx="382622" cy="537937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27">
            <a:extLst>
              <a:ext uri="{FF2B5EF4-FFF2-40B4-BE49-F238E27FC236}">
                <a16:creationId xmlns:a16="http://schemas.microsoft.com/office/drawing/2014/main" id="{ED1C1CF1-B2C2-41A1-9B0B-13511BABB5E5}"/>
              </a:ext>
            </a:extLst>
          </p:cNvPr>
          <p:cNvCxnSpPr/>
          <p:nvPr/>
        </p:nvCxnSpPr>
        <p:spPr>
          <a:xfrm>
            <a:off x="5728883" y="5329307"/>
            <a:ext cx="1720832" cy="83277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5">
            <a:extLst>
              <a:ext uri="{FF2B5EF4-FFF2-40B4-BE49-F238E27FC236}">
                <a16:creationId xmlns:a16="http://schemas.microsoft.com/office/drawing/2014/main" id="{D9D00E32-B8C7-42B5-94DC-FF5380D857B5}"/>
              </a:ext>
            </a:extLst>
          </p:cNvPr>
          <p:cNvCxnSpPr>
            <a:cxnSpLocks/>
          </p:cNvCxnSpPr>
          <p:nvPr/>
        </p:nvCxnSpPr>
        <p:spPr>
          <a:xfrm>
            <a:off x="7396035" y="4363671"/>
            <a:ext cx="915686" cy="46421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58543622-168C-40D0-A114-B8271B1BF538}"/>
              </a:ext>
            </a:extLst>
          </p:cNvPr>
          <p:cNvCxnSpPr>
            <a:cxnSpLocks/>
          </p:cNvCxnSpPr>
          <p:nvPr/>
        </p:nvCxnSpPr>
        <p:spPr>
          <a:xfrm>
            <a:off x="7209224" y="4827888"/>
            <a:ext cx="527478" cy="106522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1">
            <a:extLst>
              <a:ext uri="{FF2B5EF4-FFF2-40B4-BE49-F238E27FC236}">
                <a16:creationId xmlns:a16="http://schemas.microsoft.com/office/drawing/2014/main" id="{B56A7AE1-C543-48BB-BFA5-6F6CC1C449D9}"/>
              </a:ext>
            </a:extLst>
          </p:cNvPr>
          <p:cNvCxnSpPr>
            <a:cxnSpLocks/>
          </p:cNvCxnSpPr>
          <p:nvPr/>
        </p:nvCxnSpPr>
        <p:spPr>
          <a:xfrm flipH="1">
            <a:off x="6413351" y="4856949"/>
            <a:ext cx="302716" cy="10656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3">
            <a:extLst>
              <a:ext uri="{FF2B5EF4-FFF2-40B4-BE49-F238E27FC236}">
                <a16:creationId xmlns:a16="http://schemas.microsoft.com/office/drawing/2014/main" id="{D6E45800-799D-4E10-9ECB-B332D9773ECF}"/>
              </a:ext>
            </a:extLst>
          </p:cNvPr>
          <p:cNvCxnSpPr/>
          <p:nvPr/>
        </p:nvCxnSpPr>
        <p:spPr>
          <a:xfrm flipH="1">
            <a:off x="8041059" y="5255832"/>
            <a:ext cx="517679" cy="1026940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5">
            <a:extLst>
              <a:ext uri="{FF2B5EF4-FFF2-40B4-BE49-F238E27FC236}">
                <a16:creationId xmlns:a16="http://schemas.microsoft.com/office/drawing/2014/main" id="{5F7C327F-FECD-4E4F-8ADD-07625312D9F6}"/>
              </a:ext>
            </a:extLst>
          </p:cNvPr>
          <p:cNvCxnSpPr/>
          <p:nvPr/>
        </p:nvCxnSpPr>
        <p:spPr>
          <a:xfrm flipH="1">
            <a:off x="6413351" y="5110678"/>
            <a:ext cx="1916788" cy="1051407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7">
            <a:extLst>
              <a:ext uri="{FF2B5EF4-FFF2-40B4-BE49-F238E27FC236}">
                <a16:creationId xmlns:a16="http://schemas.microsoft.com/office/drawing/2014/main" id="{B2D34612-3EFD-4C48-91AB-260CE8BAB84F}"/>
              </a:ext>
            </a:extLst>
          </p:cNvPr>
          <p:cNvCxnSpPr/>
          <p:nvPr/>
        </p:nvCxnSpPr>
        <p:spPr>
          <a:xfrm flipH="1">
            <a:off x="6499786" y="6415814"/>
            <a:ext cx="1018108" cy="31713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a 49">
            <a:extLst>
              <a:ext uri="{FF2B5EF4-FFF2-40B4-BE49-F238E27FC236}">
                <a16:creationId xmlns:a16="http://schemas.microsoft.com/office/drawing/2014/main" id="{8D9AF4AD-E0A1-4CAB-9C67-E0391218F95B}"/>
              </a:ext>
            </a:extLst>
          </p:cNvPr>
          <p:cNvSpPr/>
          <p:nvPr/>
        </p:nvSpPr>
        <p:spPr>
          <a:xfrm>
            <a:off x="6499786" y="3454686"/>
            <a:ext cx="871456" cy="1452311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zaokrąglony 3">
            <a:extLst>
              <a:ext uri="{FF2B5EF4-FFF2-40B4-BE49-F238E27FC236}">
                <a16:creationId xmlns:a16="http://schemas.microsoft.com/office/drawing/2014/main" id="{F03740F0-023C-4239-B13C-9B90B28A800D}"/>
              </a:ext>
            </a:extLst>
          </p:cNvPr>
          <p:cNvSpPr/>
          <p:nvPr/>
        </p:nvSpPr>
        <p:spPr>
          <a:xfrm>
            <a:off x="766812" y="765299"/>
            <a:ext cx="3488631" cy="1835078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chemeClr val="tx1"/>
                </a:solidFill>
              </a:rPr>
              <a:t>Dodgson </a:t>
            </a:r>
            <a:r>
              <a:rPr lang="pl-PL" sz="2000" b="1" dirty="0" err="1">
                <a:solidFill>
                  <a:schemeClr val="tx1"/>
                </a:solidFill>
              </a:rPr>
              <a:t>Score</a:t>
            </a:r>
            <a:r>
              <a:rPr lang="pl-PL" sz="2000" b="1" dirty="0">
                <a:solidFill>
                  <a:schemeClr val="tx1"/>
                </a:solidFill>
              </a:rPr>
              <a:t> of </a:t>
            </a:r>
            <a:r>
              <a:rPr lang="pl-PL" sz="2000" b="1" dirty="0" err="1">
                <a:solidFill>
                  <a:schemeClr val="tx1"/>
                </a:solidFill>
              </a:rPr>
              <a:t>candidate</a:t>
            </a:r>
            <a:r>
              <a:rPr lang="pl-PL" sz="2000" b="1" dirty="0">
                <a:solidFill>
                  <a:schemeClr val="tx1"/>
                </a:solidFill>
              </a:rPr>
              <a:t> c: </a:t>
            </a:r>
            <a:r>
              <a:rPr lang="pl-PL" sz="2000" dirty="0" err="1">
                <a:solidFill>
                  <a:schemeClr val="tx1"/>
                </a:solidFill>
              </a:rPr>
              <a:t>Smallest</a:t>
            </a:r>
            <a:r>
              <a:rPr lang="pl-PL" sz="2000" dirty="0">
                <a:solidFill>
                  <a:schemeClr val="tx1"/>
                </a:solidFill>
              </a:rPr>
              <a:t> numer of </a:t>
            </a:r>
            <a:r>
              <a:rPr lang="pl-PL" sz="2000" dirty="0" err="1">
                <a:solidFill>
                  <a:schemeClr val="tx1"/>
                </a:solidFill>
              </a:rPr>
              <a:t>swaps</a:t>
            </a:r>
            <a:r>
              <a:rPr lang="pl-PL" sz="2000" dirty="0">
                <a:solidFill>
                  <a:schemeClr val="tx1"/>
                </a:solidFill>
              </a:rPr>
              <a:t> of </a:t>
            </a:r>
            <a:r>
              <a:rPr lang="pl-PL" sz="2000" dirty="0" err="1">
                <a:solidFill>
                  <a:schemeClr val="tx1"/>
                </a:solidFill>
              </a:rPr>
              <a:t>adjacent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candidates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ensures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that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cancidate</a:t>
            </a:r>
            <a:r>
              <a:rPr lang="pl-PL" sz="2000" dirty="0">
                <a:solidFill>
                  <a:schemeClr val="tx1"/>
                </a:solidFill>
              </a:rPr>
              <a:t> c </a:t>
            </a:r>
            <a:r>
              <a:rPr lang="pl-PL" sz="2000" dirty="0" err="1">
                <a:solidFill>
                  <a:schemeClr val="tx1"/>
                </a:solidFill>
              </a:rPr>
              <a:t>is</a:t>
            </a:r>
            <a:r>
              <a:rPr lang="pl-PL" sz="2000" dirty="0">
                <a:solidFill>
                  <a:schemeClr val="tx1"/>
                </a:solidFill>
              </a:rPr>
              <a:t> a </a:t>
            </a:r>
            <a:r>
              <a:rPr lang="pl-PL" sz="2000" dirty="0" err="1">
                <a:solidFill>
                  <a:schemeClr val="tx1"/>
                </a:solidFill>
              </a:rPr>
              <a:t>Condorcet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winner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835D8-1886-4FB6-8B86-6E7224A150A5}"/>
              </a:ext>
            </a:extLst>
          </p:cNvPr>
          <p:cNvSpPr txBox="1"/>
          <p:nvPr/>
        </p:nvSpPr>
        <p:spPr>
          <a:xfrm>
            <a:off x="248093" y="3420442"/>
            <a:ext cx="512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Dodgson </a:t>
            </a:r>
            <a:r>
              <a:rPr lang="pl-PL" dirty="0" err="1"/>
              <a:t>score</a:t>
            </a:r>
            <a:r>
              <a:rPr lang="pl-PL" dirty="0"/>
              <a:t> of        </a:t>
            </a:r>
            <a:r>
              <a:rPr lang="pl-PL" dirty="0" err="1"/>
              <a:t>is</a:t>
            </a:r>
            <a:r>
              <a:rPr lang="pl-PL" dirty="0"/>
              <a:t> 0   (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Dodgson </a:t>
            </a:r>
            <a:r>
              <a:rPr lang="pl-PL" dirty="0" err="1"/>
              <a:t>winner</a:t>
            </a:r>
            <a:r>
              <a:rPr lang="pl-PL" dirty="0"/>
              <a:t>)</a:t>
            </a:r>
          </a:p>
        </p:txBody>
      </p:sp>
      <p:pic>
        <p:nvPicPr>
          <p:cNvPr id="47" name="Picture 17" descr="money3-c">
            <a:extLst>
              <a:ext uri="{FF2B5EF4-FFF2-40B4-BE49-F238E27FC236}">
                <a16:creationId xmlns:a16="http://schemas.microsoft.com/office/drawing/2014/main" id="{597CC524-FA2D-4423-AFE3-6C2520C2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87" y="3402664"/>
            <a:ext cx="243327" cy="4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0753767-F298-4980-97A5-673C6BCA8568}"/>
              </a:ext>
            </a:extLst>
          </p:cNvPr>
          <p:cNvSpPr txBox="1"/>
          <p:nvPr/>
        </p:nvSpPr>
        <p:spPr>
          <a:xfrm>
            <a:off x="248093" y="4099395"/>
            <a:ext cx="254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Dodgson </a:t>
            </a:r>
            <a:r>
              <a:rPr lang="pl-PL" dirty="0" err="1"/>
              <a:t>score</a:t>
            </a:r>
            <a:r>
              <a:rPr lang="pl-PL" dirty="0"/>
              <a:t> of        </a:t>
            </a:r>
            <a:r>
              <a:rPr lang="pl-PL" dirty="0" err="1"/>
              <a:t>is</a:t>
            </a:r>
            <a:r>
              <a:rPr lang="pl-PL" dirty="0"/>
              <a:t> 2</a:t>
            </a:r>
          </a:p>
        </p:txBody>
      </p:sp>
      <p:pic>
        <p:nvPicPr>
          <p:cNvPr id="50" name="Picture 13" descr="hvd1-c">
            <a:extLst>
              <a:ext uri="{FF2B5EF4-FFF2-40B4-BE49-F238E27FC236}">
                <a16:creationId xmlns:a16="http://schemas.microsoft.com/office/drawing/2014/main" id="{FBDA738D-178A-47A7-A6C4-5A77E31E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87" y="4042289"/>
            <a:ext cx="241772" cy="4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A23621-874A-4ECA-8FAA-924D639D8398}"/>
              </a:ext>
            </a:extLst>
          </p:cNvPr>
          <p:cNvSpPr/>
          <p:nvPr/>
        </p:nvSpPr>
        <p:spPr>
          <a:xfrm>
            <a:off x="6608405" y="653716"/>
            <a:ext cx="841310" cy="1102895"/>
          </a:xfrm>
          <a:prstGeom prst="rect">
            <a:avLst/>
          </a:prstGeom>
          <a:solidFill>
            <a:srgbClr val="FF0000">
              <a:alpha val="1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rostokąt zaokrąglony 3">
            <a:extLst>
              <a:ext uri="{FF2B5EF4-FFF2-40B4-BE49-F238E27FC236}">
                <a16:creationId xmlns:a16="http://schemas.microsoft.com/office/drawing/2014/main" id="{D3ABFCE3-B9FC-4F7F-B6E4-3B8B45162B9D}"/>
              </a:ext>
            </a:extLst>
          </p:cNvPr>
          <p:cNvSpPr/>
          <p:nvPr/>
        </p:nvSpPr>
        <p:spPr>
          <a:xfrm>
            <a:off x="127575" y="3169991"/>
            <a:ext cx="5691640" cy="3277536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solidFill>
              <a:srgbClr val="FFD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chemeClr val="tx1"/>
                </a:solidFill>
              </a:rPr>
              <a:t>J. </a:t>
            </a:r>
            <a:r>
              <a:rPr lang="pl-PL" sz="1400" dirty="0" err="1">
                <a:solidFill>
                  <a:schemeClr val="tx1"/>
                </a:solidFill>
              </a:rPr>
              <a:t>Bartholdi</a:t>
            </a:r>
            <a:r>
              <a:rPr lang="pl-PL" sz="1400" dirty="0">
                <a:solidFill>
                  <a:schemeClr val="tx1"/>
                </a:solidFill>
              </a:rPr>
              <a:t>, C. </a:t>
            </a:r>
            <a:r>
              <a:rPr lang="pl-PL" sz="1400" dirty="0" err="1">
                <a:solidFill>
                  <a:schemeClr val="tx1"/>
                </a:solidFill>
              </a:rPr>
              <a:t>Tovey</a:t>
            </a:r>
            <a:r>
              <a:rPr lang="pl-PL" sz="1400" dirty="0">
                <a:solidFill>
                  <a:schemeClr val="tx1"/>
                </a:solidFill>
              </a:rPr>
              <a:t>, M. Trick, </a:t>
            </a:r>
            <a:r>
              <a:rPr lang="en-US" sz="1400" dirty="0">
                <a:solidFill>
                  <a:schemeClr val="tx1"/>
                </a:solidFill>
              </a:rPr>
              <a:t>Voting Schemes for which It Can Be Difficult </a:t>
            </a:r>
            <a:endParaRPr lang="pl-PL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to Tell Who Won the Election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dirty="0" err="1">
                <a:solidFill>
                  <a:schemeClr val="tx1"/>
                </a:solidFill>
              </a:rPr>
              <a:t>Social</a:t>
            </a:r>
            <a:r>
              <a:rPr lang="pl-PL" sz="1400" dirty="0">
                <a:solidFill>
                  <a:schemeClr val="tx1"/>
                </a:solidFill>
              </a:rPr>
              <a:t> Choice and </a:t>
            </a:r>
            <a:r>
              <a:rPr lang="pl-PL" sz="1400" dirty="0" err="1">
                <a:solidFill>
                  <a:schemeClr val="tx1"/>
                </a:solidFill>
              </a:rPr>
              <a:t>Welfare</a:t>
            </a:r>
            <a:r>
              <a:rPr lang="pl-PL" sz="1400" dirty="0">
                <a:solidFill>
                  <a:schemeClr val="tx1"/>
                </a:solidFill>
              </a:rPr>
              <a:t>, 1989</a:t>
            </a:r>
          </a:p>
          <a:p>
            <a:endParaRPr lang="pl-PL" sz="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L. </a:t>
            </a:r>
            <a:r>
              <a:rPr lang="pl-PL" sz="1400" dirty="0" err="1">
                <a:solidFill>
                  <a:schemeClr val="tx1"/>
                </a:solidFill>
              </a:rPr>
              <a:t>Hemaspaandra</a:t>
            </a:r>
            <a:r>
              <a:rPr lang="pl-PL" sz="1400" dirty="0">
                <a:solidFill>
                  <a:schemeClr val="tx1"/>
                </a:solidFill>
              </a:rPr>
              <a:t>, E. </a:t>
            </a:r>
            <a:r>
              <a:rPr lang="pl-PL" sz="1400" dirty="0" err="1">
                <a:solidFill>
                  <a:schemeClr val="tx1"/>
                </a:solidFill>
              </a:rPr>
              <a:t>Hemaspaandra</a:t>
            </a:r>
            <a:r>
              <a:rPr lang="pl-PL" sz="1400" dirty="0">
                <a:solidFill>
                  <a:schemeClr val="tx1"/>
                </a:solidFill>
              </a:rPr>
              <a:t>, J. </a:t>
            </a:r>
            <a:r>
              <a:rPr lang="pl-PL" sz="1400" dirty="0" err="1">
                <a:solidFill>
                  <a:schemeClr val="tx1"/>
                </a:solidFill>
              </a:rPr>
              <a:t>Rothe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Exact Analysis of Dodgson Elections: Lewis Carroll's 1876 Voting System is Complete for Parallel Access to NP.</a:t>
            </a:r>
            <a:r>
              <a:rPr lang="pl-PL" sz="1400" dirty="0">
                <a:solidFill>
                  <a:schemeClr val="tx1"/>
                </a:solidFill>
              </a:rPr>
              <a:t>, J. ACM, 1997</a:t>
            </a:r>
          </a:p>
          <a:p>
            <a:endParaRPr lang="pl-PL" sz="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N. </a:t>
            </a:r>
            <a:r>
              <a:rPr lang="pl-PL" sz="1400" dirty="0" err="1">
                <a:solidFill>
                  <a:schemeClr val="tx1"/>
                </a:solidFill>
              </a:rPr>
              <a:t>Betzler</a:t>
            </a:r>
            <a:r>
              <a:rPr lang="pl-PL" sz="1400" dirty="0">
                <a:solidFill>
                  <a:schemeClr val="tx1"/>
                </a:solidFill>
              </a:rPr>
              <a:t>, J. </a:t>
            </a:r>
            <a:r>
              <a:rPr lang="pl-PL" sz="1400" dirty="0" err="1">
                <a:solidFill>
                  <a:schemeClr val="tx1"/>
                </a:solidFill>
              </a:rPr>
              <a:t>Guo</a:t>
            </a:r>
            <a:r>
              <a:rPr lang="pl-PL" sz="1400" dirty="0">
                <a:solidFill>
                  <a:schemeClr val="tx1"/>
                </a:solidFill>
              </a:rPr>
              <a:t>, R. </a:t>
            </a:r>
            <a:r>
              <a:rPr lang="pl-PL" sz="1400" dirty="0" err="1">
                <a:solidFill>
                  <a:schemeClr val="tx1"/>
                </a:solidFill>
              </a:rPr>
              <a:t>Niedermeier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Parameterized computational complexity of Dodgson and Young elections</a:t>
            </a:r>
            <a:r>
              <a:rPr lang="pl-PL" sz="1400" dirty="0">
                <a:solidFill>
                  <a:schemeClr val="tx1"/>
                </a:solidFill>
              </a:rPr>
              <a:t>, Information and </a:t>
            </a:r>
            <a:r>
              <a:rPr lang="pl-PL" sz="1400" dirty="0" err="1">
                <a:solidFill>
                  <a:schemeClr val="tx1"/>
                </a:solidFill>
              </a:rPr>
              <a:t>Computation</a:t>
            </a:r>
            <a:r>
              <a:rPr lang="pl-PL" sz="1400" dirty="0">
                <a:solidFill>
                  <a:schemeClr val="tx1"/>
                </a:solidFill>
              </a:rPr>
              <a:t>, 2010</a:t>
            </a:r>
          </a:p>
          <a:p>
            <a:endParaRPr lang="pl-PL" sz="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M. </a:t>
            </a:r>
            <a:r>
              <a:rPr lang="pl-PL" sz="1400" dirty="0" err="1">
                <a:solidFill>
                  <a:schemeClr val="tx1"/>
                </a:solidFill>
              </a:rPr>
              <a:t>Fellows</a:t>
            </a:r>
            <a:r>
              <a:rPr lang="pl-PL" sz="1400" dirty="0">
                <a:solidFill>
                  <a:schemeClr val="tx1"/>
                </a:solidFill>
              </a:rPr>
              <a:t>, B. Jansen, D. </a:t>
            </a:r>
            <a:r>
              <a:rPr lang="pl-PL" sz="1400" dirty="0" err="1">
                <a:solidFill>
                  <a:schemeClr val="tx1"/>
                </a:solidFill>
              </a:rPr>
              <a:t>Lokshtanov</a:t>
            </a:r>
            <a:r>
              <a:rPr lang="pl-PL" sz="1400" dirty="0">
                <a:solidFill>
                  <a:schemeClr val="tx1"/>
                </a:solidFill>
              </a:rPr>
              <a:t>, F. </a:t>
            </a:r>
            <a:r>
              <a:rPr lang="pl-PL" sz="1400" dirty="0" err="1">
                <a:solidFill>
                  <a:schemeClr val="tx1"/>
                </a:solidFill>
              </a:rPr>
              <a:t>Rosamond</a:t>
            </a:r>
            <a:r>
              <a:rPr lang="pl-PL" sz="1400" dirty="0">
                <a:solidFill>
                  <a:schemeClr val="tx1"/>
                </a:solidFill>
              </a:rPr>
              <a:t>, S. </a:t>
            </a:r>
            <a:r>
              <a:rPr lang="pl-PL" sz="1400" dirty="0" err="1">
                <a:solidFill>
                  <a:schemeClr val="tx1"/>
                </a:solidFill>
              </a:rPr>
              <a:t>Saurabh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dirty="0" err="1">
                <a:solidFill>
                  <a:schemeClr val="tx1"/>
                </a:solidFill>
              </a:rPr>
              <a:t>Determining</a:t>
            </a:r>
            <a:r>
              <a:rPr lang="pl-PL" sz="1400" dirty="0">
                <a:solidFill>
                  <a:schemeClr val="tx1"/>
                </a:solidFill>
              </a:rPr>
              <a:t> the Winner of a Dodgson </a:t>
            </a:r>
            <a:r>
              <a:rPr lang="pl-PL" sz="1400" dirty="0" err="1">
                <a:solidFill>
                  <a:schemeClr val="tx1"/>
                </a:solidFill>
              </a:rPr>
              <a:t>Election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is</a:t>
            </a:r>
            <a:r>
              <a:rPr lang="pl-PL" sz="1400" dirty="0">
                <a:solidFill>
                  <a:schemeClr val="tx1"/>
                </a:solidFill>
              </a:rPr>
              <a:t> Hard, FSTTCS 2010</a:t>
            </a:r>
          </a:p>
          <a:p>
            <a:endParaRPr lang="pl-PL" sz="400" dirty="0">
              <a:solidFill>
                <a:schemeClr val="tx1"/>
              </a:solidFill>
            </a:endParaRPr>
          </a:p>
          <a:p>
            <a:r>
              <a:rPr lang="pl-PL" sz="1400" dirty="0" err="1">
                <a:solidFill>
                  <a:schemeClr val="tx1"/>
                </a:solidFill>
              </a:rPr>
              <a:t>I.Caragiannis</a:t>
            </a:r>
            <a:r>
              <a:rPr lang="pl-PL" sz="1400" dirty="0">
                <a:solidFill>
                  <a:schemeClr val="tx1"/>
                </a:solidFill>
              </a:rPr>
              <a:t>, J. </a:t>
            </a:r>
            <a:r>
              <a:rPr lang="pl-PL" sz="1400" dirty="0" err="1">
                <a:solidFill>
                  <a:schemeClr val="tx1"/>
                </a:solidFill>
              </a:rPr>
              <a:t>Covey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dirty="0" err="1">
                <a:solidFill>
                  <a:schemeClr val="tx1"/>
                </a:solidFill>
              </a:rPr>
              <a:t>M.Feldman</a:t>
            </a:r>
            <a:r>
              <a:rPr lang="pl-PL" sz="1400" dirty="0">
                <a:solidFill>
                  <a:schemeClr val="tx1"/>
                </a:solidFill>
              </a:rPr>
              <a:t>, C. </a:t>
            </a:r>
            <a:r>
              <a:rPr lang="pl-PL" sz="1400" dirty="0" err="1">
                <a:solidFill>
                  <a:schemeClr val="tx1"/>
                </a:solidFill>
              </a:rPr>
              <a:t>Homan</a:t>
            </a:r>
            <a:r>
              <a:rPr lang="pl-PL" sz="1400" dirty="0">
                <a:solidFill>
                  <a:schemeClr val="tx1"/>
                </a:solidFill>
              </a:rPr>
              <a:t>, C. </a:t>
            </a:r>
            <a:r>
              <a:rPr lang="pl-PL" sz="1400" dirty="0" err="1">
                <a:solidFill>
                  <a:schemeClr val="tx1"/>
                </a:solidFill>
              </a:rPr>
              <a:t>Kaklamanis</a:t>
            </a:r>
            <a:r>
              <a:rPr lang="pl-PL" sz="1400" dirty="0">
                <a:solidFill>
                  <a:schemeClr val="tx1"/>
                </a:solidFill>
              </a:rPr>
              <a:t>, N. </a:t>
            </a:r>
            <a:r>
              <a:rPr lang="pl-PL" sz="1400" dirty="0" err="1">
                <a:solidFill>
                  <a:schemeClr val="tx1"/>
                </a:solidFill>
              </a:rPr>
              <a:t>Karanikolas</a:t>
            </a:r>
            <a:r>
              <a:rPr lang="pl-PL" sz="1400" dirty="0">
                <a:solidFill>
                  <a:schemeClr val="tx1"/>
                </a:solidFill>
              </a:rPr>
              <a:t>, A. </a:t>
            </a:r>
            <a:r>
              <a:rPr lang="pl-PL" sz="1400" dirty="0" err="1">
                <a:solidFill>
                  <a:schemeClr val="tx1"/>
                </a:solidFill>
              </a:rPr>
              <a:t>Procaccia</a:t>
            </a:r>
            <a:r>
              <a:rPr lang="pl-PL" sz="1400" dirty="0">
                <a:solidFill>
                  <a:schemeClr val="tx1"/>
                </a:solidFill>
              </a:rPr>
              <a:t>, J. </a:t>
            </a:r>
            <a:r>
              <a:rPr lang="pl-PL" sz="1400" dirty="0" err="1">
                <a:solidFill>
                  <a:schemeClr val="tx1"/>
                </a:solidFill>
              </a:rPr>
              <a:t>Rosenschein</a:t>
            </a:r>
            <a:r>
              <a:rPr lang="pl-PL" sz="1400" dirty="0">
                <a:solidFill>
                  <a:schemeClr val="tx1"/>
                </a:solidFill>
              </a:rPr>
              <a:t>, On the </a:t>
            </a:r>
            <a:r>
              <a:rPr lang="pl-PL" sz="1400" dirty="0" err="1">
                <a:solidFill>
                  <a:schemeClr val="tx1"/>
                </a:solidFill>
              </a:rPr>
              <a:t>approximability</a:t>
            </a:r>
            <a:r>
              <a:rPr lang="pl-PL" sz="1400" dirty="0">
                <a:solidFill>
                  <a:schemeClr val="tx1"/>
                </a:solidFill>
              </a:rPr>
              <a:t> of Dodgson and Young </a:t>
            </a:r>
            <a:r>
              <a:rPr lang="pl-PL" sz="1400" dirty="0" err="1">
                <a:solidFill>
                  <a:schemeClr val="tx1"/>
                </a:solidFill>
              </a:rPr>
              <a:t>elections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dirty="0" err="1">
                <a:solidFill>
                  <a:schemeClr val="tx1"/>
                </a:solidFill>
              </a:rPr>
              <a:t>Artificial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Intelligence</a:t>
            </a:r>
            <a:r>
              <a:rPr lang="pl-PL" sz="1400" dirty="0">
                <a:solidFill>
                  <a:schemeClr val="tx1"/>
                </a:solidFill>
              </a:rPr>
              <a:t>, 2012</a:t>
            </a:r>
          </a:p>
          <a:p>
            <a:endParaRPr lang="pl-PL" sz="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[….]</a:t>
            </a:r>
          </a:p>
        </p:txBody>
      </p:sp>
    </p:spTree>
    <p:extLst>
      <p:ext uri="{BB962C8B-B14F-4D97-AF65-F5344CB8AC3E}">
        <p14:creationId xmlns:p14="http://schemas.microsoft.com/office/powerpoint/2010/main" val="367195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68BC-7372-4404-9D89-1C06026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Dodgson </a:t>
            </a:r>
            <a:r>
              <a:rPr lang="pl-PL" dirty="0" err="1"/>
              <a:t>Score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NP-Complete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879D18-3248-444F-AB4B-A782ACD32A19}"/>
              </a:ext>
            </a:extLst>
          </p:cNvPr>
          <p:cNvSpPr txBox="1">
            <a:spLocks/>
          </p:cNvSpPr>
          <p:nvPr/>
        </p:nvSpPr>
        <p:spPr>
          <a:xfrm>
            <a:off x="251791" y="985503"/>
            <a:ext cx="4691270" cy="51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u="sng" dirty="0" err="1"/>
              <a:t>Reduction</a:t>
            </a:r>
            <a:r>
              <a:rPr lang="pl-PL" sz="2400" u="sng" dirty="0"/>
              <a:t> from X3C</a:t>
            </a:r>
          </a:p>
          <a:p>
            <a:pPr marL="0" indent="0">
              <a:buFont typeface="Arial" pitchFamily="34" charset="0"/>
              <a:buNone/>
            </a:pPr>
            <a:endParaRPr lang="pl-PL" sz="800" dirty="0"/>
          </a:p>
        </p:txBody>
      </p:sp>
      <p:sp>
        <p:nvSpPr>
          <p:cNvPr id="8" name="Dowolny kształt 14">
            <a:extLst>
              <a:ext uri="{FF2B5EF4-FFF2-40B4-BE49-F238E27FC236}">
                <a16:creationId xmlns:a16="http://schemas.microsoft.com/office/drawing/2014/main" id="{2A2A77F4-25FE-4057-856E-A41C5116C7CD}"/>
              </a:ext>
            </a:extLst>
          </p:cNvPr>
          <p:cNvSpPr/>
          <p:nvPr/>
        </p:nvSpPr>
        <p:spPr>
          <a:xfrm>
            <a:off x="561760" y="2980910"/>
            <a:ext cx="2440240" cy="2328818"/>
          </a:xfrm>
          <a:custGeom>
            <a:avLst/>
            <a:gdLst>
              <a:gd name="connsiteX0" fmla="*/ 921794 w 2440240"/>
              <a:gd name="connsiteY0" fmla="*/ 878710 h 2328818"/>
              <a:gd name="connsiteX1" fmla="*/ 130224 w 2440240"/>
              <a:gd name="connsiteY1" fmla="*/ 687641 h 2328818"/>
              <a:gd name="connsiteX2" fmla="*/ 143872 w 2440240"/>
              <a:gd name="connsiteY2" fmla="*/ 1697575 h 2328818"/>
              <a:gd name="connsiteX3" fmla="*/ 1522296 w 2440240"/>
              <a:gd name="connsiteY3" fmla="*/ 2270781 h 2328818"/>
              <a:gd name="connsiteX4" fmla="*/ 2436696 w 2440240"/>
              <a:gd name="connsiteY4" fmla="*/ 278208 h 2328818"/>
              <a:gd name="connsiteX5" fmla="*/ 1822547 w 2440240"/>
              <a:gd name="connsiteY5" fmla="*/ 87140 h 2328818"/>
              <a:gd name="connsiteX6" fmla="*/ 1413114 w 2440240"/>
              <a:gd name="connsiteY6" fmla="*/ 960596 h 2328818"/>
              <a:gd name="connsiteX7" fmla="*/ 921794 w 2440240"/>
              <a:gd name="connsiteY7" fmla="*/ 878710 h 23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0240" h="2328818">
                <a:moveTo>
                  <a:pt x="921794" y="878710"/>
                </a:moveTo>
                <a:cubicBezTo>
                  <a:pt x="707979" y="833217"/>
                  <a:pt x="259878" y="551164"/>
                  <a:pt x="130224" y="687641"/>
                </a:cubicBezTo>
                <a:cubicBezTo>
                  <a:pt x="570" y="824118"/>
                  <a:pt x="-88140" y="1433718"/>
                  <a:pt x="143872" y="1697575"/>
                </a:cubicBezTo>
                <a:cubicBezTo>
                  <a:pt x="375884" y="1961432"/>
                  <a:pt x="1140159" y="2507342"/>
                  <a:pt x="1522296" y="2270781"/>
                </a:cubicBezTo>
                <a:cubicBezTo>
                  <a:pt x="1904433" y="2034220"/>
                  <a:pt x="2386654" y="642148"/>
                  <a:pt x="2436696" y="278208"/>
                </a:cubicBezTo>
                <a:cubicBezTo>
                  <a:pt x="2486738" y="-85732"/>
                  <a:pt x="1993144" y="-26591"/>
                  <a:pt x="1822547" y="87140"/>
                </a:cubicBezTo>
                <a:cubicBezTo>
                  <a:pt x="1651950" y="200871"/>
                  <a:pt x="1560965" y="830942"/>
                  <a:pt x="1413114" y="960596"/>
                </a:cubicBezTo>
                <a:cubicBezTo>
                  <a:pt x="1265263" y="1090250"/>
                  <a:pt x="1135609" y="924203"/>
                  <a:pt x="921794" y="8787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 15">
            <a:extLst>
              <a:ext uri="{FF2B5EF4-FFF2-40B4-BE49-F238E27FC236}">
                <a16:creationId xmlns:a16="http://schemas.microsoft.com/office/drawing/2014/main" id="{8E407600-4BB9-4778-AC19-325E1570231D}"/>
              </a:ext>
            </a:extLst>
          </p:cNvPr>
          <p:cNvSpPr/>
          <p:nvPr/>
        </p:nvSpPr>
        <p:spPr>
          <a:xfrm>
            <a:off x="520573" y="1925363"/>
            <a:ext cx="2165692" cy="1811451"/>
          </a:xfrm>
          <a:custGeom>
            <a:avLst/>
            <a:gdLst>
              <a:gd name="connsiteX0" fmla="*/ 976629 w 2165692"/>
              <a:gd name="connsiteY0" fmla="*/ 9922 h 1811451"/>
              <a:gd name="connsiteX1" fmla="*/ 239650 w 2165692"/>
              <a:gd name="connsiteY1" fmla="*/ 255582 h 1811451"/>
              <a:gd name="connsiteX2" fmla="*/ 62229 w 2165692"/>
              <a:gd name="connsiteY2" fmla="*/ 937970 h 1811451"/>
              <a:gd name="connsiteX3" fmla="*/ 1208641 w 2165692"/>
              <a:gd name="connsiteY3" fmla="*/ 1811427 h 1811451"/>
              <a:gd name="connsiteX4" fmla="*/ 1699961 w 2165692"/>
              <a:gd name="connsiteY4" fmla="*/ 965266 h 1811451"/>
              <a:gd name="connsiteX5" fmla="*/ 2150337 w 2165692"/>
              <a:gd name="connsiteY5" fmla="*/ 501242 h 1811451"/>
              <a:gd name="connsiteX6" fmla="*/ 1959268 w 2165692"/>
              <a:gd name="connsiteY6" fmla="*/ 91809 h 1811451"/>
              <a:gd name="connsiteX7" fmla="*/ 976629 w 2165692"/>
              <a:gd name="connsiteY7" fmla="*/ 9922 h 181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692" h="1811451">
                <a:moveTo>
                  <a:pt x="976629" y="9922"/>
                </a:moveTo>
                <a:cubicBezTo>
                  <a:pt x="690026" y="37217"/>
                  <a:pt x="392050" y="100907"/>
                  <a:pt x="239650" y="255582"/>
                </a:cubicBezTo>
                <a:cubicBezTo>
                  <a:pt x="87250" y="410257"/>
                  <a:pt x="-99269" y="678663"/>
                  <a:pt x="62229" y="937970"/>
                </a:cubicBezTo>
                <a:cubicBezTo>
                  <a:pt x="223727" y="1197277"/>
                  <a:pt x="935686" y="1806878"/>
                  <a:pt x="1208641" y="1811427"/>
                </a:cubicBezTo>
                <a:cubicBezTo>
                  <a:pt x="1481596" y="1815976"/>
                  <a:pt x="1543012" y="1183630"/>
                  <a:pt x="1699961" y="965266"/>
                </a:cubicBezTo>
                <a:cubicBezTo>
                  <a:pt x="1856910" y="746902"/>
                  <a:pt x="2107119" y="646818"/>
                  <a:pt x="2150337" y="501242"/>
                </a:cubicBezTo>
                <a:cubicBezTo>
                  <a:pt x="2193555" y="355666"/>
                  <a:pt x="2150336" y="171421"/>
                  <a:pt x="1959268" y="91809"/>
                </a:cubicBezTo>
                <a:cubicBezTo>
                  <a:pt x="1768200" y="12197"/>
                  <a:pt x="1263232" y="-17373"/>
                  <a:pt x="976629" y="992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7">
            <a:extLst>
              <a:ext uri="{FF2B5EF4-FFF2-40B4-BE49-F238E27FC236}">
                <a16:creationId xmlns:a16="http://schemas.microsoft.com/office/drawing/2014/main" id="{D2152D4F-4952-4F92-9E11-8EB5DC45D653}"/>
              </a:ext>
            </a:extLst>
          </p:cNvPr>
          <p:cNvSpPr txBox="1"/>
          <p:nvPr/>
        </p:nvSpPr>
        <p:spPr>
          <a:xfrm>
            <a:off x="678337" y="219459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3" name="pole tekstowe 8">
            <a:extLst>
              <a:ext uri="{FF2B5EF4-FFF2-40B4-BE49-F238E27FC236}">
                <a16:creationId xmlns:a16="http://schemas.microsoft.com/office/drawing/2014/main" id="{A834F1CB-C2BE-43E1-8EFC-623669FAFF7C}"/>
              </a:ext>
            </a:extLst>
          </p:cNvPr>
          <p:cNvSpPr txBox="1"/>
          <p:nvPr/>
        </p:nvSpPr>
        <p:spPr>
          <a:xfrm>
            <a:off x="678337" y="384159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pole tekstowe 9">
            <a:extLst>
              <a:ext uri="{FF2B5EF4-FFF2-40B4-BE49-F238E27FC236}">
                <a16:creationId xmlns:a16="http://schemas.microsoft.com/office/drawing/2014/main" id="{188E18F7-E4E0-40DF-B4CE-AFC20E772D15}"/>
              </a:ext>
            </a:extLst>
          </p:cNvPr>
          <p:cNvSpPr txBox="1"/>
          <p:nvPr/>
        </p:nvSpPr>
        <p:spPr>
          <a:xfrm>
            <a:off x="2084056" y="19762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" name="pole tekstowe 10">
            <a:extLst>
              <a:ext uri="{FF2B5EF4-FFF2-40B4-BE49-F238E27FC236}">
                <a16:creationId xmlns:a16="http://schemas.microsoft.com/office/drawing/2014/main" id="{90B6B7F3-7058-4B1F-BABB-15979C7AB501}"/>
              </a:ext>
            </a:extLst>
          </p:cNvPr>
          <p:cNvSpPr txBox="1"/>
          <p:nvPr/>
        </p:nvSpPr>
        <p:spPr>
          <a:xfrm>
            <a:off x="1410474" y="305440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C878"/>
                </a:solidFill>
              </a:rPr>
              <a:t>4</a:t>
            </a:r>
          </a:p>
        </p:txBody>
      </p:sp>
      <p:sp>
        <p:nvSpPr>
          <p:cNvPr id="16" name="pole tekstowe 11">
            <a:extLst>
              <a:ext uri="{FF2B5EF4-FFF2-40B4-BE49-F238E27FC236}">
                <a16:creationId xmlns:a16="http://schemas.microsoft.com/office/drawing/2014/main" id="{4F510569-BB89-4FCE-A899-406713CA5960}"/>
              </a:ext>
            </a:extLst>
          </p:cNvPr>
          <p:cNvSpPr txBox="1"/>
          <p:nvPr/>
        </p:nvSpPr>
        <p:spPr>
          <a:xfrm>
            <a:off x="1665352" y="454960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D900EA"/>
                </a:solidFill>
              </a:rPr>
              <a:t>5</a:t>
            </a:r>
          </a:p>
        </p:txBody>
      </p:sp>
      <p:sp>
        <p:nvSpPr>
          <p:cNvPr id="17" name="pole tekstowe 12">
            <a:extLst>
              <a:ext uri="{FF2B5EF4-FFF2-40B4-BE49-F238E27FC236}">
                <a16:creationId xmlns:a16="http://schemas.microsoft.com/office/drawing/2014/main" id="{3C2DF99F-DE35-4243-A784-E86A81F13641}"/>
              </a:ext>
            </a:extLst>
          </p:cNvPr>
          <p:cNvSpPr txBox="1"/>
          <p:nvPr/>
        </p:nvSpPr>
        <p:spPr>
          <a:xfrm>
            <a:off x="2385742" y="30544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8" name="Dowolny kształt 16">
            <a:extLst>
              <a:ext uri="{FF2B5EF4-FFF2-40B4-BE49-F238E27FC236}">
                <a16:creationId xmlns:a16="http://schemas.microsoft.com/office/drawing/2014/main" id="{F5C325D5-5BE8-4060-A427-21D468728569}"/>
              </a:ext>
            </a:extLst>
          </p:cNvPr>
          <p:cNvSpPr/>
          <p:nvPr/>
        </p:nvSpPr>
        <p:spPr>
          <a:xfrm>
            <a:off x="627007" y="1800274"/>
            <a:ext cx="2258057" cy="1846190"/>
          </a:xfrm>
          <a:custGeom>
            <a:avLst/>
            <a:gdLst>
              <a:gd name="connsiteX0" fmla="*/ 901419 w 2613273"/>
              <a:gd name="connsiteY0" fmla="*/ 422078 h 1787298"/>
              <a:gd name="connsiteX1" fmla="*/ 205383 w 2613273"/>
              <a:gd name="connsiteY1" fmla="*/ 149123 h 1787298"/>
              <a:gd name="connsiteX2" fmla="*/ 178088 w 2613273"/>
              <a:gd name="connsiteY2" fmla="*/ 831511 h 1787298"/>
              <a:gd name="connsiteX3" fmla="*/ 2320786 w 2613273"/>
              <a:gd name="connsiteY3" fmla="*/ 1773207 h 1787298"/>
              <a:gd name="connsiteX4" fmla="*/ 2443616 w 2613273"/>
              <a:gd name="connsiteY4" fmla="*/ 53589 h 1787298"/>
              <a:gd name="connsiteX5" fmla="*/ 901419 w 2613273"/>
              <a:gd name="connsiteY5" fmla="*/ 422078 h 1787298"/>
              <a:gd name="connsiteX0" fmla="*/ 839829 w 2507295"/>
              <a:gd name="connsiteY0" fmla="*/ 422078 h 1820137"/>
              <a:gd name="connsiteX1" fmla="*/ 143793 w 2507295"/>
              <a:gd name="connsiteY1" fmla="*/ 149123 h 1820137"/>
              <a:gd name="connsiteX2" fmla="*/ 116498 w 2507295"/>
              <a:gd name="connsiteY2" fmla="*/ 831511 h 1820137"/>
              <a:gd name="connsiteX3" fmla="*/ 1413035 w 2507295"/>
              <a:gd name="connsiteY3" fmla="*/ 1240944 h 1820137"/>
              <a:gd name="connsiteX4" fmla="*/ 2259196 w 2507295"/>
              <a:gd name="connsiteY4" fmla="*/ 1773207 h 1820137"/>
              <a:gd name="connsiteX5" fmla="*/ 2382026 w 2507295"/>
              <a:gd name="connsiteY5" fmla="*/ 53589 h 1820137"/>
              <a:gd name="connsiteX6" fmla="*/ 839829 w 2507295"/>
              <a:gd name="connsiteY6" fmla="*/ 422078 h 1820137"/>
              <a:gd name="connsiteX0" fmla="*/ 2474735 w 2652146"/>
              <a:gd name="connsiteY0" fmla="*/ 124348 h 1890896"/>
              <a:gd name="connsiteX1" fmla="*/ 236502 w 2652146"/>
              <a:gd name="connsiteY1" fmla="*/ 219882 h 1890896"/>
              <a:gd name="connsiteX2" fmla="*/ 209207 w 2652146"/>
              <a:gd name="connsiteY2" fmla="*/ 902270 h 1890896"/>
              <a:gd name="connsiteX3" fmla="*/ 1505744 w 2652146"/>
              <a:gd name="connsiteY3" fmla="*/ 1311703 h 1890896"/>
              <a:gd name="connsiteX4" fmla="*/ 2351905 w 2652146"/>
              <a:gd name="connsiteY4" fmla="*/ 1843966 h 1890896"/>
              <a:gd name="connsiteX5" fmla="*/ 2474735 w 2652146"/>
              <a:gd name="connsiteY5" fmla="*/ 124348 h 1890896"/>
              <a:gd name="connsiteX0" fmla="*/ 2415585 w 2592996"/>
              <a:gd name="connsiteY0" fmla="*/ 121842 h 1888390"/>
              <a:gd name="connsiteX1" fmla="*/ 177352 w 2592996"/>
              <a:gd name="connsiteY1" fmla="*/ 217376 h 1888390"/>
              <a:gd name="connsiteX2" fmla="*/ 286535 w 2592996"/>
              <a:gd name="connsiteY2" fmla="*/ 831525 h 1888390"/>
              <a:gd name="connsiteX3" fmla="*/ 1446594 w 2592996"/>
              <a:gd name="connsiteY3" fmla="*/ 1309197 h 1888390"/>
              <a:gd name="connsiteX4" fmla="*/ 2292755 w 2592996"/>
              <a:gd name="connsiteY4" fmla="*/ 1841460 h 1888390"/>
              <a:gd name="connsiteX5" fmla="*/ 2415585 w 2592996"/>
              <a:gd name="connsiteY5" fmla="*/ 121842 h 1888390"/>
              <a:gd name="connsiteX0" fmla="*/ 2415585 w 2592996"/>
              <a:gd name="connsiteY0" fmla="*/ 121842 h 1876417"/>
              <a:gd name="connsiteX1" fmla="*/ 177352 w 2592996"/>
              <a:gd name="connsiteY1" fmla="*/ 217376 h 1876417"/>
              <a:gd name="connsiteX2" fmla="*/ 286535 w 2592996"/>
              <a:gd name="connsiteY2" fmla="*/ 831525 h 1876417"/>
              <a:gd name="connsiteX3" fmla="*/ 1446594 w 2592996"/>
              <a:gd name="connsiteY3" fmla="*/ 1309197 h 1876417"/>
              <a:gd name="connsiteX4" fmla="*/ 1187287 w 2592996"/>
              <a:gd name="connsiteY4" fmla="*/ 1200015 h 1876417"/>
              <a:gd name="connsiteX5" fmla="*/ 2292755 w 2592996"/>
              <a:gd name="connsiteY5" fmla="*/ 1841460 h 1876417"/>
              <a:gd name="connsiteX6" fmla="*/ 2415585 w 2592996"/>
              <a:gd name="connsiteY6" fmla="*/ 121842 h 1876417"/>
              <a:gd name="connsiteX0" fmla="*/ 2154283 w 2286551"/>
              <a:gd name="connsiteY0" fmla="*/ 91274 h 1845849"/>
              <a:gd name="connsiteX1" fmla="*/ 530199 w 2286551"/>
              <a:gd name="connsiteY1" fmla="*/ 295990 h 1845849"/>
              <a:gd name="connsiteX2" fmla="*/ 25233 w 2286551"/>
              <a:gd name="connsiteY2" fmla="*/ 800957 h 1845849"/>
              <a:gd name="connsiteX3" fmla="*/ 1185292 w 2286551"/>
              <a:gd name="connsiteY3" fmla="*/ 1278629 h 1845849"/>
              <a:gd name="connsiteX4" fmla="*/ 925985 w 2286551"/>
              <a:gd name="connsiteY4" fmla="*/ 1169447 h 1845849"/>
              <a:gd name="connsiteX5" fmla="*/ 2031453 w 2286551"/>
              <a:gd name="connsiteY5" fmla="*/ 1810892 h 1845849"/>
              <a:gd name="connsiteX6" fmla="*/ 2154283 w 2286551"/>
              <a:gd name="connsiteY6" fmla="*/ 91274 h 1845849"/>
              <a:gd name="connsiteX0" fmla="*/ 2154283 w 2286551"/>
              <a:gd name="connsiteY0" fmla="*/ 91274 h 1839749"/>
              <a:gd name="connsiteX1" fmla="*/ 530199 w 2286551"/>
              <a:gd name="connsiteY1" fmla="*/ 295990 h 1839749"/>
              <a:gd name="connsiteX2" fmla="*/ 25233 w 2286551"/>
              <a:gd name="connsiteY2" fmla="*/ 800957 h 1839749"/>
              <a:gd name="connsiteX3" fmla="*/ 1185292 w 2286551"/>
              <a:gd name="connsiteY3" fmla="*/ 1278629 h 1839749"/>
              <a:gd name="connsiteX4" fmla="*/ 1376361 w 2286551"/>
              <a:gd name="connsiteY4" fmla="*/ 978379 h 1839749"/>
              <a:gd name="connsiteX5" fmla="*/ 2031453 w 2286551"/>
              <a:gd name="connsiteY5" fmla="*/ 1810892 h 1839749"/>
              <a:gd name="connsiteX6" fmla="*/ 2154283 w 2286551"/>
              <a:gd name="connsiteY6" fmla="*/ 91274 h 1839749"/>
              <a:gd name="connsiteX0" fmla="*/ 2165359 w 2297627"/>
              <a:gd name="connsiteY0" fmla="*/ 91274 h 1839749"/>
              <a:gd name="connsiteX1" fmla="*/ 541275 w 2297627"/>
              <a:gd name="connsiteY1" fmla="*/ 295990 h 1839749"/>
              <a:gd name="connsiteX2" fmla="*/ 36309 w 2297627"/>
              <a:gd name="connsiteY2" fmla="*/ 800957 h 1839749"/>
              <a:gd name="connsiteX3" fmla="*/ 1387437 w 2297627"/>
              <a:gd name="connsiteY3" fmla="*/ 978379 h 1839749"/>
              <a:gd name="connsiteX4" fmla="*/ 2042529 w 2297627"/>
              <a:gd name="connsiteY4" fmla="*/ 1810892 h 1839749"/>
              <a:gd name="connsiteX5" fmla="*/ 2165359 w 2297627"/>
              <a:gd name="connsiteY5" fmla="*/ 91274 h 1839749"/>
              <a:gd name="connsiteX0" fmla="*/ 2163734 w 2296002"/>
              <a:gd name="connsiteY0" fmla="*/ 91274 h 1843397"/>
              <a:gd name="connsiteX1" fmla="*/ 539650 w 2296002"/>
              <a:gd name="connsiteY1" fmla="*/ 295990 h 1843397"/>
              <a:gd name="connsiteX2" fmla="*/ 34684 w 2296002"/>
              <a:gd name="connsiteY2" fmla="*/ 800957 h 1843397"/>
              <a:gd name="connsiteX3" fmla="*/ 1358517 w 2296002"/>
              <a:gd name="connsiteY3" fmla="*/ 1101209 h 1843397"/>
              <a:gd name="connsiteX4" fmla="*/ 2040904 w 2296002"/>
              <a:gd name="connsiteY4" fmla="*/ 1810892 h 1843397"/>
              <a:gd name="connsiteX5" fmla="*/ 2163734 w 2296002"/>
              <a:gd name="connsiteY5" fmla="*/ 91274 h 1843397"/>
              <a:gd name="connsiteX0" fmla="*/ 2125789 w 2258057"/>
              <a:gd name="connsiteY0" fmla="*/ 94067 h 1846190"/>
              <a:gd name="connsiteX1" fmla="*/ 501705 w 2258057"/>
              <a:gd name="connsiteY1" fmla="*/ 298783 h 1846190"/>
              <a:gd name="connsiteX2" fmla="*/ 37682 w 2258057"/>
              <a:gd name="connsiteY2" fmla="*/ 912932 h 1846190"/>
              <a:gd name="connsiteX3" fmla="*/ 1320572 w 2258057"/>
              <a:gd name="connsiteY3" fmla="*/ 1104002 h 1846190"/>
              <a:gd name="connsiteX4" fmla="*/ 2002959 w 2258057"/>
              <a:gd name="connsiteY4" fmla="*/ 1813685 h 1846190"/>
              <a:gd name="connsiteX5" fmla="*/ 2125789 w 2258057"/>
              <a:gd name="connsiteY5" fmla="*/ 94067 h 184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057" h="1846190">
                <a:moveTo>
                  <a:pt x="2125789" y="94067"/>
                </a:moveTo>
                <a:cubicBezTo>
                  <a:pt x="1875580" y="-158417"/>
                  <a:pt x="849723" y="162306"/>
                  <a:pt x="501705" y="298783"/>
                </a:cubicBezTo>
                <a:cubicBezTo>
                  <a:pt x="153687" y="435260"/>
                  <a:pt x="-98796" y="778729"/>
                  <a:pt x="37682" y="912932"/>
                </a:cubicBezTo>
                <a:cubicBezTo>
                  <a:pt x="174160" y="1047135"/>
                  <a:pt x="986202" y="935679"/>
                  <a:pt x="1320572" y="1104002"/>
                </a:cubicBezTo>
                <a:cubicBezTo>
                  <a:pt x="1461599" y="1192712"/>
                  <a:pt x="1843735" y="2018401"/>
                  <a:pt x="2002959" y="1813685"/>
                </a:cubicBezTo>
                <a:cubicBezTo>
                  <a:pt x="2234971" y="1597596"/>
                  <a:pt x="2375998" y="346551"/>
                  <a:pt x="2125789" y="94067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 17">
            <a:extLst>
              <a:ext uri="{FF2B5EF4-FFF2-40B4-BE49-F238E27FC236}">
                <a16:creationId xmlns:a16="http://schemas.microsoft.com/office/drawing/2014/main" id="{EA7F212A-E51A-4891-9BA7-23530683091F}"/>
              </a:ext>
            </a:extLst>
          </p:cNvPr>
          <p:cNvSpPr/>
          <p:nvPr/>
        </p:nvSpPr>
        <p:spPr>
          <a:xfrm>
            <a:off x="632355" y="2960884"/>
            <a:ext cx="1643301" cy="2176927"/>
          </a:xfrm>
          <a:custGeom>
            <a:avLst/>
            <a:gdLst>
              <a:gd name="connsiteX0" fmla="*/ 182459 w 1643301"/>
              <a:gd name="connsiteY0" fmla="*/ 857792 h 2176927"/>
              <a:gd name="connsiteX1" fmla="*/ 755665 w 1643301"/>
              <a:gd name="connsiteY1" fmla="*/ 216348 h 2176927"/>
              <a:gd name="connsiteX2" fmla="*/ 1165098 w 1643301"/>
              <a:gd name="connsiteY2" fmla="*/ 120813 h 2176927"/>
              <a:gd name="connsiteX3" fmla="*/ 1642770 w 1643301"/>
              <a:gd name="connsiteY3" fmla="*/ 1813136 h 2176927"/>
              <a:gd name="connsiteX4" fmla="*/ 1069564 w 1643301"/>
              <a:gd name="connsiteY4" fmla="*/ 2154330 h 2176927"/>
              <a:gd name="connsiteX5" fmla="*/ 59629 w 1643301"/>
              <a:gd name="connsiteY5" fmla="*/ 1417351 h 2176927"/>
              <a:gd name="connsiteX6" fmla="*/ 182459 w 1643301"/>
              <a:gd name="connsiteY6" fmla="*/ 857792 h 21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301" h="2176927">
                <a:moveTo>
                  <a:pt x="182459" y="857792"/>
                </a:moveTo>
                <a:cubicBezTo>
                  <a:pt x="298465" y="657625"/>
                  <a:pt x="591892" y="339178"/>
                  <a:pt x="755665" y="216348"/>
                </a:cubicBezTo>
                <a:cubicBezTo>
                  <a:pt x="919438" y="93518"/>
                  <a:pt x="1017247" y="-145318"/>
                  <a:pt x="1165098" y="120813"/>
                </a:cubicBezTo>
                <a:cubicBezTo>
                  <a:pt x="1312949" y="386944"/>
                  <a:pt x="1658692" y="1474217"/>
                  <a:pt x="1642770" y="1813136"/>
                </a:cubicBezTo>
                <a:cubicBezTo>
                  <a:pt x="1626848" y="2152055"/>
                  <a:pt x="1333421" y="2220294"/>
                  <a:pt x="1069564" y="2154330"/>
                </a:cubicBezTo>
                <a:cubicBezTo>
                  <a:pt x="805707" y="2088366"/>
                  <a:pt x="205205" y="1635715"/>
                  <a:pt x="59629" y="1417351"/>
                </a:cubicBezTo>
                <a:cubicBezTo>
                  <a:pt x="-85947" y="1198987"/>
                  <a:pt x="66453" y="1057959"/>
                  <a:pt x="182459" y="857792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olny kształt 18">
            <a:extLst>
              <a:ext uri="{FF2B5EF4-FFF2-40B4-BE49-F238E27FC236}">
                <a16:creationId xmlns:a16="http://schemas.microsoft.com/office/drawing/2014/main" id="{DE9EA50F-2238-4C04-A455-513B4643A1BC}"/>
              </a:ext>
            </a:extLst>
          </p:cNvPr>
          <p:cNvSpPr/>
          <p:nvPr/>
        </p:nvSpPr>
        <p:spPr>
          <a:xfrm>
            <a:off x="214491" y="2906991"/>
            <a:ext cx="3128686" cy="1709491"/>
          </a:xfrm>
          <a:custGeom>
            <a:avLst/>
            <a:gdLst>
              <a:gd name="connsiteX0" fmla="*/ 149947 w 3128686"/>
              <a:gd name="connsiteY0" fmla="*/ 1703256 h 1709491"/>
              <a:gd name="connsiteX1" fmla="*/ 1855917 w 3128686"/>
              <a:gd name="connsiteY1" fmla="*/ 1362062 h 1709491"/>
              <a:gd name="connsiteX2" fmla="*/ 3015977 w 3128686"/>
              <a:gd name="connsiteY2" fmla="*/ 406718 h 1709491"/>
              <a:gd name="connsiteX3" fmla="*/ 2852204 w 3128686"/>
              <a:gd name="connsiteY3" fmla="*/ 10933 h 1709491"/>
              <a:gd name="connsiteX4" fmla="*/ 968813 w 3128686"/>
              <a:gd name="connsiteY4" fmla="*/ 202002 h 1709491"/>
              <a:gd name="connsiteX5" fmla="*/ 177243 w 3128686"/>
              <a:gd name="connsiteY5" fmla="*/ 1116402 h 1709491"/>
              <a:gd name="connsiteX6" fmla="*/ 149947 w 3128686"/>
              <a:gd name="connsiteY6" fmla="*/ 1703256 h 170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686" h="1709491">
                <a:moveTo>
                  <a:pt x="149947" y="1703256"/>
                </a:moveTo>
                <a:cubicBezTo>
                  <a:pt x="429726" y="1744199"/>
                  <a:pt x="1378245" y="1578152"/>
                  <a:pt x="1855917" y="1362062"/>
                </a:cubicBezTo>
                <a:cubicBezTo>
                  <a:pt x="2333589" y="1145972"/>
                  <a:pt x="2849929" y="631906"/>
                  <a:pt x="3015977" y="406718"/>
                </a:cubicBezTo>
                <a:cubicBezTo>
                  <a:pt x="3182025" y="181530"/>
                  <a:pt x="3193398" y="45052"/>
                  <a:pt x="2852204" y="10933"/>
                </a:cubicBezTo>
                <a:cubicBezTo>
                  <a:pt x="2511010" y="-23186"/>
                  <a:pt x="1414640" y="17757"/>
                  <a:pt x="968813" y="202002"/>
                </a:cubicBezTo>
                <a:cubicBezTo>
                  <a:pt x="522986" y="386247"/>
                  <a:pt x="311446" y="863919"/>
                  <a:pt x="177243" y="1116402"/>
                </a:cubicBezTo>
                <a:cubicBezTo>
                  <a:pt x="43040" y="1368885"/>
                  <a:pt x="-129832" y="1662313"/>
                  <a:pt x="149947" y="1703256"/>
                </a:cubicBezTo>
                <a:close/>
              </a:path>
            </a:pathLst>
          </a:custGeom>
          <a:noFill/>
          <a:ln w="38100">
            <a:solidFill>
              <a:srgbClr val="D900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46B9F0-448A-4BA1-9FAF-4B35B24EA967}"/>
              </a:ext>
            </a:extLst>
          </p:cNvPr>
          <p:cNvSpPr txBox="1">
            <a:spLocks/>
          </p:cNvSpPr>
          <p:nvPr/>
        </p:nvSpPr>
        <p:spPr>
          <a:xfrm>
            <a:off x="3918060" y="985502"/>
            <a:ext cx="5106669" cy="3724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u="sng" dirty="0" err="1"/>
              <a:t>Election</a:t>
            </a:r>
            <a:endParaRPr lang="pl-PL" sz="2400" u="sng" dirty="0"/>
          </a:p>
          <a:p>
            <a:pPr marL="0" indent="0">
              <a:buFont typeface="Arial" pitchFamily="34" charset="0"/>
              <a:buNone/>
            </a:pPr>
            <a:endParaRPr lang="pl-PL" sz="800" dirty="0"/>
          </a:p>
          <a:p>
            <a:pPr marL="0" indent="0">
              <a:buFont typeface="Arial" pitchFamily="34" charset="0"/>
              <a:buNone/>
            </a:pPr>
            <a:r>
              <a:rPr lang="pl-PL" sz="2400" dirty="0"/>
              <a:t>C = {</a:t>
            </a:r>
            <a:r>
              <a:rPr lang="pl-PL" sz="2400" dirty="0">
                <a:solidFill>
                  <a:srgbClr val="008000"/>
                </a:solidFill>
              </a:rPr>
              <a:t>1</a:t>
            </a:r>
            <a:r>
              <a:rPr lang="pl-PL" sz="2400" dirty="0"/>
              <a:t>,</a:t>
            </a:r>
            <a:r>
              <a:rPr lang="pl-PL" sz="2400" dirty="0">
                <a:solidFill>
                  <a:srgbClr val="FF0000"/>
                </a:solidFill>
              </a:rPr>
              <a:t>2</a:t>
            </a:r>
            <a:r>
              <a:rPr lang="pl-PL" sz="2400" dirty="0"/>
              <a:t>, …, </a:t>
            </a:r>
            <a:r>
              <a:rPr lang="pl-PL" sz="2400" dirty="0">
                <a:solidFill>
                  <a:srgbClr val="7030A0"/>
                </a:solidFill>
              </a:rPr>
              <a:t>3k</a:t>
            </a:r>
            <a:r>
              <a:rPr lang="pl-PL" sz="2400" dirty="0"/>
              <a:t>,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1’, 2’, … 3k’</a:t>
            </a:r>
            <a:r>
              <a:rPr lang="pl-PL" sz="2400" dirty="0"/>
              <a:t>, </a:t>
            </a:r>
            <a:r>
              <a:rPr lang="pl-PL" sz="2400" dirty="0">
                <a:solidFill>
                  <a:srgbClr val="0070C0"/>
                </a:solidFill>
              </a:rPr>
              <a:t>S</a:t>
            </a:r>
            <a:r>
              <a:rPr lang="pl-PL" sz="2400" baseline="-25000" dirty="0">
                <a:solidFill>
                  <a:srgbClr val="0070C0"/>
                </a:solidFill>
              </a:rPr>
              <a:t>1</a:t>
            </a:r>
            <a:r>
              <a:rPr lang="pl-PL" sz="2400" dirty="0"/>
              <a:t>, …, </a:t>
            </a:r>
            <a:r>
              <a:rPr lang="pl-PL" sz="2400" dirty="0">
                <a:solidFill>
                  <a:srgbClr val="FF0000"/>
                </a:solidFill>
              </a:rPr>
              <a:t>S</a:t>
            </a:r>
            <a:r>
              <a:rPr lang="pl-PL" sz="2400" baseline="-25000" dirty="0">
                <a:solidFill>
                  <a:srgbClr val="FF0000"/>
                </a:solidFill>
              </a:rPr>
              <a:t>n</a:t>
            </a:r>
            <a:r>
              <a:rPr lang="pl-PL" sz="2400" dirty="0"/>
              <a:t>, p}</a:t>
            </a:r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  <a:p>
            <a:pPr marL="0" indent="0">
              <a:buFont typeface="Arial" pitchFamily="34" charset="0"/>
              <a:buNone/>
            </a:pPr>
            <a:r>
              <a:rPr lang="pl-PL" sz="2400" dirty="0"/>
              <a:t>X3C </a:t>
            </a:r>
            <a:r>
              <a:rPr lang="pl-PL" sz="2400" dirty="0" err="1"/>
              <a:t>votes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2060"/>
                </a:solidFill>
              </a:rPr>
              <a:t>3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C878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70C0"/>
                </a:solidFill>
              </a:rPr>
              <a:t>S</a:t>
            </a:r>
            <a:r>
              <a:rPr lang="pl-PL" sz="2000" b="1" baseline="-25000" dirty="0">
                <a:solidFill>
                  <a:srgbClr val="0070C0"/>
                </a:solidFill>
              </a:rPr>
              <a:t>1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2060"/>
                </a:solidFill>
              </a:rPr>
              <a:t>3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FFC000"/>
                </a:solidFill>
              </a:rPr>
              <a:t>6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FFC000"/>
                </a:solidFill>
              </a:rPr>
              <a:t>S</a:t>
            </a:r>
            <a:r>
              <a:rPr lang="pl-PL" sz="2000" b="1" baseline="-25000" dirty="0">
                <a:solidFill>
                  <a:srgbClr val="FFC000"/>
                </a:solidFill>
              </a:rPr>
              <a:t>2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C878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EF1DFF"/>
                </a:solidFill>
              </a:rPr>
              <a:t>5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8000"/>
                </a:solidFill>
              </a:rPr>
              <a:t>S</a:t>
            </a:r>
            <a:r>
              <a:rPr lang="pl-PL" sz="2000" b="1" baseline="-25000" dirty="0">
                <a:solidFill>
                  <a:srgbClr val="008000"/>
                </a:solidFill>
              </a:rPr>
              <a:t>3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dirty="0"/>
              <a:t>…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27260B6-DEC5-40CA-A129-64C5DF5A41D4}"/>
              </a:ext>
            </a:extLst>
          </p:cNvPr>
          <p:cNvSpPr txBox="1">
            <a:spLocks/>
          </p:cNvSpPr>
          <p:nvPr/>
        </p:nvSpPr>
        <p:spPr>
          <a:xfrm>
            <a:off x="6470715" y="2485986"/>
            <a:ext cx="2461166" cy="51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 err="1"/>
              <a:t>Equalizing</a:t>
            </a:r>
            <a:r>
              <a:rPr lang="pl-PL" sz="2400" dirty="0"/>
              <a:t> </a:t>
            </a:r>
            <a:r>
              <a:rPr lang="pl-PL" sz="2400" dirty="0" err="1"/>
              <a:t>votes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1’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1’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4’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dirty="0"/>
              <a:t>…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5A2F636A-F73F-40A9-8971-19301234FCB8}"/>
              </a:ext>
            </a:extLst>
          </p:cNvPr>
          <p:cNvSpPr/>
          <p:nvPr/>
        </p:nvSpPr>
        <p:spPr>
          <a:xfrm rot="16200000">
            <a:off x="7435985" y="3522651"/>
            <a:ext cx="208073" cy="21386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2D3EA-898C-405B-916E-B357F4F06335}"/>
              </a:ext>
            </a:extLst>
          </p:cNvPr>
          <p:cNvSpPr txBox="1"/>
          <p:nvPr/>
        </p:nvSpPr>
        <p:spPr>
          <a:xfrm>
            <a:off x="6377867" y="4709563"/>
            <a:ext cx="2437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ensure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every</a:t>
            </a:r>
            <a:r>
              <a:rPr lang="pl-PL" dirty="0"/>
              <a:t> set element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preferred</a:t>
            </a:r>
            <a:r>
              <a:rPr lang="pl-PL" dirty="0"/>
              <a:t> to p in the same numer of </a:t>
            </a:r>
            <a:r>
              <a:rPr lang="pl-PL" dirty="0" err="1"/>
              <a:t>votes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24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3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68BC-7372-4404-9D89-1C06026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Dodgson </a:t>
            </a:r>
            <a:r>
              <a:rPr lang="pl-PL" dirty="0" err="1"/>
              <a:t>Score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NP-Complete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879D18-3248-444F-AB4B-A782ACD32A19}"/>
              </a:ext>
            </a:extLst>
          </p:cNvPr>
          <p:cNvSpPr txBox="1">
            <a:spLocks/>
          </p:cNvSpPr>
          <p:nvPr/>
        </p:nvSpPr>
        <p:spPr>
          <a:xfrm>
            <a:off x="251791" y="985503"/>
            <a:ext cx="4691270" cy="51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u="sng" dirty="0" err="1"/>
              <a:t>Reduction</a:t>
            </a:r>
            <a:r>
              <a:rPr lang="pl-PL" sz="2400" u="sng" dirty="0"/>
              <a:t> from X3C</a:t>
            </a:r>
          </a:p>
          <a:p>
            <a:pPr marL="0" indent="0">
              <a:buFont typeface="Arial" pitchFamily="34" charset="0"/>
              <a:buNone/>
            </a:pPr>
            <a:endParaRPr lang="pl-PL" sz="800" dirty="0"/>
          </a:p>
        </p:txBody>
      </p:sp>
      <p:sp>
        <p:nvSpPr>
          <p:cNvPr id="8" name="Dowolny kształt 14">
            <a:extLst>
              <a:ext uri="{FF2B5EF4-FFF2-40B4-BE49-F238E27FC236}">
                <a16:creationId xmlns:a16="http://schemas.microsoft.com/office/drawing/2014/main" id="{2A2A77F4-25FE-4057-856E-A41C5116C7CD}"/>
              </a:ext>
            </a:extLst>
          </p:cNvPr>
          <p:cNvSpPr/>
          <p:nvPr/>
        </p:nvSpPr>
        <p:spPr>
          <a:xfrm>
            <a:off x="561760" y="2980910"/>
            <a:ext cx="2440240" cy="2328818"/>
          </a:xfrm>
          <a:custGeom>
            <a:avLst/>
            <a:gdLst>
              <a:gd name="connsiteX0" fmla="*/ 921794 w 2440240"/>
              <a:gd name="connsiteY0" fmla="*/ 878710 h 2328818"/>
              <a:gd name="connsiteX1" fmla="*/ 130224 w 2440240"/>
              <a:gd name="connsiteY1" fmla="*/ 687641 h 2328818"/>
              <a:gd name="connsiteX2" fmla="*/ 143872 w 2440240"/>
              <a:gd name="connsiteY2" fmla="*/ 1697575 h 2328818"/>
              <a:gd name="connsiteX3" fmla="*/ 1522296 w 2440240"/>
              <a:gd name="connsiteY3" fmla="*/ 2270781 h 2328818"/>
              <a:gd name="connsiteX4" fmla="*/ 2436696 w 2440240"/>
              <a:gd name="connsiteY4" fmla="*/ 278208 h 2328818"/>
              <a:gd name="connsiteX5" fmla="*/ 1822547 w 2440240"/>
              <a:gd name="connsiteY5" fmla="*/ 87140 h 2328818"/>
              <a:gd name="connsiteX6" fmla="*/ 1413114 w 2440240"/>
              <a:gd name="connsiteY6" fmla="*/ 960596 h 2328818"/>
              <a:gd name="connsiteX7" fmla="*/ 921794 w 2440240"/>
              <a:gd name="connsiteY7" fmla="*/ 878710 h 23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0240" h="2328818">
                <a:moveTo>
                  <a:pt x="921794" y="878710"/>
                </a:moveTo>
                <a:cubicBezTo>
                  <a:pt x="707979" y="833217"/>
                  <a:pt x="259878" y="551164"/>
                  <a:pt x="130224" y="687641"/>
                </a:cubicBezTo>
                <a:cubicBezTo>
                  <a:pt x="570" y="824118"/>
                  <a:pt x="-88140" y="1433718"/>
                  <a:pt x="143872" y="1697575"/>
                </a:cubicBezTo>
                <a:cubicBezTo>
                  <a:pt x="375884" y="1961432"/>
                  <a:pt x="1140159" y="2507342"/>
                  <a:pt x="1522296" y="2270781"/>
                </a:cubicBezTo>
                <a:cubicBezTo>
                  <a:pt x="1904433" y="2034220"/>
                  <a:pt x="2386654" y="642148"/>
                  <a:pt x="2436696" y="278208"/>
                </a:cubicBezTo>
                <a:cubicBezTo>
                  <a:pt x="2486738" y="-85732"/>
                  <a:pt x="1993144" y="-26591"/>
                  <a:pt x="1822547" y="87140"/>
                </a:cubicBezTo>
                <a:cubicBezTo>
                  <a:pt x="1651950" y="200871"/>
                  <a:pt x="1560965" y="830942"/>
                  <a:pt x="1413114" y="960596"/>
                </a:cubicBezTo>
                <a:cubicBezTo>
                  <a:pt x="1265263" y="1090250"/>
                  <a:pt x="1135609" y="924203"/>
                  <a:pt x="921794" y="8787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 15">
            <a:extLst>
              <a:ext uri="{FF2B5EF4-FFF2-40B4-BE49-F238E27FC236}">
                <a16:creationId xmlns:a16="http://schemas.microsoft.com/office/drawing/2014/main" id="{8E407600-4BB9-4778-AC19-325E1570231D}"/>
              </a:ext>
            </a:extLst>
          </p:cNvPr>
          <p:cNvSpPr/>
          <p:nvPr/>
        </p:nvSpPr>
        <p:spPr>
          <a:xfrm>
            <a:off x="520573" y="1925363"/>
            <a:ext cx="2165692" cy="1811451"/>
          </a:xfrm>
          <a:custGeom>
            <a:avLst/>
            <a:gdLst>
              <a:gd name="connsiteX0" fmla="*/ 976629 w 2165692"/>
              <a:gd name="connsiteY0" fmla="*/ 9922 h 1811451"/>
              <a:gd name="connsiteX1" fmla="*/ 239650 w 2165692"/>
              <a:gd name="connsiteY1" fmla="*/ 255582 h 1811451"/>
              <a:gd name="connsiteX2" fmla="*/ 62229 w 2165692"/>
              <a:gd name="connsiteY2" fmla="*/ 937970 h 1811451"/>
              <a:gd name="connsiteX3" fmla="*/ 1208641 w 2165692"/>
              <a:gd name="connsiteY3" fmla="*/ 1811427 h 1811451"/>
              <a:gd name="connsiteX4" fmla="*/ 1699961 w 2165692"/>
              <a:gd name="connsiteY4" fmla="*/ 965266 h 1811451"/>
              <a:gd name="connsiteX5" fmla="*/ 2150337 w 2165692"/>
              <a:gd name="connsiteY5" fmla="*/ 501242 h 1811451"/>
              <a:gd name="connsiteX6" fmla="*/ 1959268 w 2165692"/>
              <a:gd name="connsiteY6" fmla="*/ 91809 h 1811451"/>
              <a:gd name="connsiteX7" fmla="*/ 976629 w 2165692"/>
              <a:gd name="connsiteY7" fmla="*/ 9922 h 181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692" h="1811451">
                <a:moveTo>
                  <a:pt x="976629" y="9922"/>
                </a:moveTo>
                <a:cubicBezTo>
                  <a:pt x="690026" y="37217"/>
                  <a:pt x="392050" y="100907"/>
                  <a:pt x="239650" y="255582"/>
                </a:cubicBezTo>
                <a:cubicBezTo>
                  <a:pt x="87250" y="410257"/>
                  <a:pt x="-99269" y="678663"/>
                  <a:pt x="62229" y="937970"/>
                </a:cubicBezTo>
                <a:cubicBezTo>
                  <a:pt x="223727" y="1197277"/>
                  <a:pt x="935686" y="1806878"/>
                  <a:pt x="1208641" y="1811427"/>
                </a:cubicBezTo>
                <a:cubicBezTo>
                  <a:pt x="1481596" y="1815976"/>
                  <a:pt x="1543012" y="1183630"/>
                  <a:pt x="1699961" y="965266"/>
                </a:cubicBezTo>
                <a:cubicBezTo>
                  <a:pt x="1856910" y="746902"/>
                  <a:pt x="2107119" y="646818"/>
                  <a:pt x="2150337" y="501242"/>
                </a:cubicBezTo>
                <a:cubicBezTo>
                  <a:pt x="2193555" y="355666"/>
                  <a:pt x="2150336" y="171421"/>
                  <a:pt x="1959268" y="91809"/>
                </a:cubicBezTo>
                <a:cubicBezTo>
                  <a:pt x="1768200" y="12197"/>
                  <a:pt x="1263232" y="-17373"/>
                  <a:pt x="976629" y="992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7">
            <a:extLst>
              <a:ext uri="{FF2B5EF4-FFF2-40B4-BE49-F238E27FC236}">
                <a16:creationId xmlns:a16="http://schemas.microsoft.com/office/drawing/2014/main" id="{D2152D4F-4952-4F92-9E11-8EB5DC45D653}"/>
              </a:ext>
            </a:extLst>
          </p:cNvPr>
          <p:cNvSpPr txBox="1"/>
          <p:nvPr/>
        </p:nvSpPr>
        <p:spPr>
          <a:xfrm>
            <a:off x="678337" y="219459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3" name="pole tekstowe 8">
            <a:extLst>
              <a:ext uri="{FF2B5EF4-FFF2-40B4-BE49-F238E27FC236}">
                <a16:creationId xmlns:a16="http://schemas.microsoft.com/office/drawing/2014/main" id="{A834F1CB-C2BE-43E1-8EFC-623669FAFF7C}"/>
              </a:ext>
            </a:extLst>
          </p:cNvPr>
          <p:cNvSpPr txBox="1"/>
          <p:nvPr/>
        </p:nvSpPr>
        <p:spPr>
          <a:xfrm>
            <a:off x="678337" y="384159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pole tekstowe 9">
            <a:extLst>
              <a:ext uri="{FF2B5EF4-FFF2-40B4-BE49-F238E27FC236}">
                <a16:creationId xmlns:a16="http://schemas.microsoft.com/office/drawing/2014/main" id="{188E18F7-E4E0-40DF-B4CE-AFC20E772D15}"/>
              </a:ext>
            </a:extLst>
          </p:cNvPr>
          <p:cNvSpPr txBox="1"/>
          <p:nvPr/>
        </p:nvSpPr>
        <p:spPr>
          <a:xfrm>
            <a:off x="2084056" y="19762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" name="pole tekstowe 10">
            <a:extLst>
              <a:ext uri="{FF2B5EF4-FFF2-40B4-BE49-F238E27FC236}">
                <a16:creationId xmlns:a16="http://schemas.microsoft.com/office/drawing/2014/main" id="{90B6B7F3-7058-4B1F-BABB-15979C7AB501}"/>
              </a:ext>
            </a:extLst>
          </p:cNvPr>
          <p:cNvSpPr txBox="1"/>
          <p:nvPr/>
        </p:nvSpPr>
        <p:spPr>
          <a:xfrm>
            <a:off x="1410474" y="305440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C878"/>
                </a:solidFill>
              </a:rPr>
              <a:t>4</a:t>
            </a:r>
          </a:p>
        </p:txBody>
      </p:sp>
      <p:sp>
        <p:nvSpPr>
          <p:cNvPr id="16" name="pole tekstowe 11">
            <a:extLst>
              <a:ext uri="{FF2B5EF4-FFF2-40B4-BE49-F238E27FC236}">
                <a16:creationId xmlns:a16="http://schemas.microsoft.com/office/drawing/2014/main" id="{4F510569-BB89-4FCE-A899-406713CA5960}"/>
              </a:ext>
            </a:extLst>
          </p:cNvPr>
          <p:cNvSpPr txBox="1"/>
          <p:nvPr/>
        </p:nvSpPr>
        <p:spPr>
          <a:xfrm>
            <a:off x="1665352" y="454960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D900EA"/>
                </a:solidFill>
              </a:rPr>
              <a:t>5</a:t>
            </a:r>
          </a:p>
        </p:txBody>
      </p:sp>
      <p:sp>
        <p:nvSpPr>
          <p:cNvPr id="17" name="pole tekstowe 12">
            <a:extLst>
              <a:ext uri="{FF2B5EF4-FFF2-40B4-BE49-F238E27FC236}">
                <a16:creationId xmlns:a16="http://schemas.microsoft.com/office/drawing/2014/main" id="{3C2DF99F-DE35-4243-A784-E86A81F13641}"/>
              </a:ext>
            </a:extLst>
          </p:cNvPr>
          <p:cNvSpPr txBox="1"/>
          <p:nvPr/>
        </p:nvSpPr>
        <p:spPr>
          <a:xfrm>
            <a:off x="2385742" y="30544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8" name="Dowolny kształt 16">
            <a:extLst>
              <a:ext uri="{FF2B5EF4-FFF2-40B4-BE49-F238E27FC236}">
                <a16:creationId xmlns:a16="http://schemas.microsoft.com/office/drawing/2014/main" id="{F5C325D5-5BE8-4060-A427-21D468728569}"/>
              </a:ext>
            </a:extLst>
          </p:cNvPr>
          <p:cNvSpPr/>
          <p:nvPr/>
        </p:nvSpPr>
        <p:spPr>
          <a:xfrm>
            <a:off x="627007" y="1800274"/>
            <a:ext cx="2258057" cy="1846190"/>
          </a:xfrm>
          <a:custGeom>
            <a:avLst/>
            <a:gdLst>
              <a:gd name="connsiteX0" fmla="*/ 901419 w 2613273"/>
              <a:gd name="connsiteY0" fmla="*/ 422078 h 1787298"/>
              <a:gd name="connsiteX1" fmla="*/ 205383 w 2613273"/>
              <a:gd name="connsiteY1" fmla="*/ 149123 h 1787298"/>
              <a:gd name="connsiteX2" fmla="*/ 178088 w 2613273"/>
              <a:gd name="connsiteY2" fmla="*/ 831511 h 1787298"/>
              <a:gd name="connsiteX3" fmla="*/ 2320786 w 2613273"/>
              <a:gd name="connsiteY3" fmla="*/ 1773207 h 1787298"/>
              <a:gd name="connsiteX4" fmla="*/ 2443616 w 2613273"/>
              <a:gd name="connsiteY4" fmla="*/ 53589 h 1787298"/>
              <a:gd name="connsiteX5" fmla="*/ 901419 w 2613273"/>
              <a:gd name="connsiteY5" fmla="*/ 422078 h 1787298"/>
              <a:gd name="connsiteX0" fmla="*/ 839829 w 2507295"/>
              <a:gd name="connsiteY0" fmla="*/ 422078 h 1820137"/>
              <a:gd name="connsiteX1" fmla="*/ 143793 w 2507295"/>
              <a:gd name="connsiteY1" fmla="*/ 149123 h 1820137"/>
              <a:gd name="connsiteX2" fmla="*/ 116498 w 2507295"/>
              <a:gd name="connsiteY2" fmla="*/ 831511 h 1820137"/>
              <a:gd name="connsiteX3" fmla="*/ 1413035 w 2507295"/>
              <a:gd name="connsiteY3" fmla="*/ 1240944 h 1820137"/>
              <a:gd name="connsiteX4" fmla="*/ 2259196 w 2507295"/>
              <a:gd name="connsiteY4" fmla="*/ 1773207 h 1820137"/>
              <a:gd name="connsiteX5" fmla="*/ 2382026 w 2507295"/>
              <a:gd name="connsiteY5" fmla="*/ 53589 h 1820137"/>
              <a:gd name="connsiteX6" fmla="*/ 839829 w 2507295"/>
              <a:gd name="connsiteY6" fmla="*/ 422078 h 1820137"/>
              <a:gd name="connsiteX0" fmla="*/ 2474735 w 2652146"/>
              <a:gd name="connsiteY0" fmla="*/ 124348 h 1890896"/>
              <a:gd name="connsiteX1" fmla="*/ 236502 w 2652146"/>
              <a:gd name="connsiteY1" fmla="*/ 219882 h 1890896"/>
              <a:gd name="connsiteX2" fmla="*/ 209207 w 2652146"/>
              <a:gd name="connsiteY2" fmla="*/ 902270 h 1890896"/>
              <a:gd name="connsiteX3" fmla="*/ 1505744 w 2652146"/>
              <a:gd name="connsiteY3" fmla="*/ 1311703 h 1890896"/>
              <a:gd name="connsiteX4" fmla="*/ 2351905 w 2652146"/>
              <a:gd name="connsiteY4" fmla="*/ 1843966 h 1890896"/>
              <a:gd name="connsiteX5" fmla="*/ 2474735 w 2652146"/>
              <a:gd name="connsiteY5" fmla="*/ 124348 h 1890896"/>
              <a:gd name="connsiteX0" fmla="*/ 2415585 w 2592996"/>
              <a:gd name="connsiteY0" fmla="*/ 121842 h 1888390"/>
              <a:gd name="connsiteX1" fmla="*/ 177352 w 2592996"/>
              <a:gd name="connsiteY1" fmla="*/ 217376 h 1888390"/>
              <a:gd name="connsiteX2" fmla="*/ 286535 w 2592996"/>
              <a:gd name="connsiteY2" fmla="*/ 831525 h 1888390"/>
              <a:gd name="connsiteX3" fmla="*/ 1446594 w 2592996"/>
              <a:gd name="connsiteY3" fmla="*/ 1309197 h 1888390"/>
              <a:gd name="connsiteX4" fmla="*/ 2292755 w 2592996"/>
              <a:gd name="connsiteY4" fmla="*/ 1841460 h 1888390"/>
              <a:gd name="connsiteX5" fmla="*/ 2415585 w 2592996"/>
              <a:gd name="connsiteY5" fmla="*/ 121842 h 1888390"/>
              <a:gd name="connsiteX0" fmla="*/ 2415585 w 2592996"/>
              <a:gd name="connsiteY0" fmla="*/ 121842 h 1876417"/>
              <a:gd name="connsiteX1" fmla="*/ 177352 w 2592996"/>
              <a:gd name="connsiteY1" fmla="*/ 217376 h 1876417"/>
              <a:gd name="connsiteX2" fmla="*/ 286535 w 2592996"/>
              <a:gd name="connsiteY2" fmla="*/ 831525 h 1876417"/>
              <a:gd name="connsiteX3" fmla="*/ 1446594 w 2592996"/>
              <a:gd name="connsiteY3" fmla="*/ 1309197 h 1876417"/>
              <a:gd name="connsiteX4" fmla="*/ 1187287 w 2592996"/>
              <a:gd name="connsiteY4" fmla="*/ 1200015 h 1876417"/>
              <a:gd name="connsiteX5" fmla="*/ 2292755 w 2592996"/>
              <a:gd name="connsiteY5" fmla="*/ 1841460 h 1876417"/>
              <a:gd name="connsiteX6" fmla="*/ 2415585 w 2592996"/>
              <a:gd name="connsiteY6" fmla="*/ 121842 h 1876417"/>
              <a:gd name="connsiteX0" fmla="*/ 2154283 w 2286551"/>
              <a:gd name="connsiteY0" fmla="*/ 91274 h 1845849"/>
              <a:gd name="connsiteX1" fmla="*/ 530199 w 2286551"/>
              <a:gd name="connsiteY1" fmla="*/ 295990 h 1845849"/>
              <a:gd name="connsiteX2" fmla="*/ 25233 w 2286551"/>
              <a:gd name="connsiteY2" fmla="*/ 800957 h 1845849"/>
              <a:gd name="connsiteX3" fmla="*/ 1185292 w 2286551"/>
              <a:gd name="connsiteY3" fmla="*/ 1278629 h 1845849"/>
              <a:gd name="connsiteX4" fmla="*/ 925985 w 2286551"/>
              <a:gd name="connsiteY4" fmla="*/ 1169447 h 1845849"/>
              <a:gd name="connsiteX5" fmla="*/ 2031453 w 2286551"/>
              <a:gd name="connsiteY5" fmla="*/ 1810892 h 1845849"/>
              <a:gd name="connsiteX6" fmla="*/ 2154283 w 2286551"/>
              <a:gd name="connsiteY6" fmla="*/ 91274 h 1845849"/>
              <a:gd name="connsiteX0" fmla="*/ 2154283 w 2286551"/>
              <a:gd name="connsiteY0" fmla="*/ 91274 h 1839749"/>
              <a:gd name="connsiteX1" fmla="*/ 530199 w 2286551"/>
              <a:gd name="connsiteY1" fmla="*/ 295990 h 1839749"/>
              <a:gd name="connsiteX2" fmla="*/ 25233 w 2286551"/>
              <a:gd name="connsiteY2" fmla="*/ 800957 h 1839749"/>
              <a:gd name="connsiteX3" fmla="*/ 1185292 w 2286551"/>
              <a:gd name="connsiteY3" fmla="*/ 1278629 h 1839749"/>
              <a:gd name="connsiteX4" fmla="*/ 1376361 w 2286551"/>
              <a:gd name="connsiteY4" fmla="*/ 978379 h 1839749"/>
              <a:gd name="connsiteX5" fmla="*/ 2031453 w 2286551"/>
              <a:gd name="connsiteY5" fmla="*/ 1810892 h 1839749"/>
              <a:gd name="connsiteX6" fmla="*/ 2154283 w 2286551"/>
              <a:gd name="connsiteY6" fmla="*/ 91274 h 1839749"/>
              <a:gd name="connsiteX0" fmla="*/ 2165359 w 2297627"/>
              <a:gd name="connsiteY0" fmla="*/ 91274 h 1839749"/>
              <a:gd name="connsiteX1" fmla="*/ 541275 w 2297627"/>
              <a:gd name="connsiteY1" fmla="*/ 295990 h 1839749"/>
              <a:gd name="connsiteX2" fmla="*/ 36309 w 2297627"/>
              <a:gd name="connsiteY2" fmla="*/ 800957 h 1839749"/>
              <a:gd name="connsiteX3" fmla="*/ 1387437 w 2297627"/>
              <a:gd name="connsiteY3" fmla="*/ 978379 h 1839749"/>
              <a:gd name="connsiteX4" fmla="*/ 2042529 w 2297627"/>
              <a:gd name="connsiteY4" fmla="*/ 1810892 h 1839749"/>
              <a:gd name="connsiteX5" fmla="*/ 2165359 w 2297627"/>
              <a:gd name="connsiteY5" fmla="*/ 91274 h 1839749"/>
              <a:gd name="connsiteX0" fmla="*/ 2163734 w 2296002"/>
              <a:gd name="connsiteY0" fmla="*/ 91274 h 1843397"/>
              <a:gd name="connsiteX1" fmla="*/ 539650 w 2296002"/>
              <a:gd name="connsiteY1" fmla="*/ 295990 h 1843397"/>
              <a:gd name="connsiteX2" fmla="*/ 34684 w 2296002"/>
              <a:gd name="connsiteY2" fmla="*/ 800957 h 1843397"/>
              <a:gd name="connsiteX3" fmla="*/ 1358517 w 2296002"/>
              <a:gd name="connsiteY3" fmla="*/ 1101209 h 1843397"/>
              <a:gd name="connsiteX4" fmla="*/ 2040904 w 2296002"/>
              <a:gd name="connsiteY4" fmla="*/ 1810892 h 1843397"/>
              <a:gd name="connsiteX5" fmla="*/ 2163734 w 2296002"/>
              <a:gd name="connsiteY5" fmla="*/ 91274 h 1843397"/>
              <a:gd name="connsiteX0" fmla="*/ 2125789 w 2258057"/>
              <a:gd name="connsiteY0" fmla="*/ 94067 h 1846190"/>
              <a:gd name="connsiteX1" fmla="*/ 501705 w 2258057"/>
              <a:gd name="connsiteY1" fmla="*/ 298783 h 1846190"/>
              <a:gd name="connsiteX2" fmla="*/ 37682 w 2258057"/>
              <a:gd name="connsiteY2" fmla="*/ 912932 h 1846190"/>
              <a:gd name="connsiteX3" fmla="*/ 1320572 w 2258057"/>
              <a:gd name="connsiteY3" fmla="*/ 1104002 h 1846190"/>
              <a:gd name="connsiteX4" fmla="*/ 2002959 w 2258057"/>
              <a:gd name="connsiteY4" fmla="*/ 1813685 h 1846190"/>
              <a:gd name="connsiteX5" fmla="*/ 2125789 w 2258057"/>
              <a:gd name="connsiteY5" fmla="*/ 94067 h 184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057" h="1846190">
                <a:moveTo>
                  <a:pt x="2125789" y="94067"/>
                </a:moveTo>
                <a:cubicBezTo>
                  <a:pt x="1875580" y="-158417"/>
                  <a:pt x="849723" y="162306"/>
                  <a:pt x="501705" y="298783"/>
                </a:cubicBezTo>
                <a:cubicBezTo>
                  <a:pt x="153687" y="435260"/>
                  <a:pt x="-98796" y="778729"/>
                  <a:pt x="37682" y="912932"/>
                </a:cubicBezTo>
                <a:cubicBezTo>
                  <a:pt x="174160" y="1047135"/>
                  <a:pt x="986202" y="935679"/>
                  <a:pt x="1320572" y="1104002"/>
                </a:cubicBezTo>
                <a:cubicBezTo>
                  <a:pt x="1461599" y="1192712"/>
                  <a:pt x="1843735" y="2018401"/>
                  <a:pt x="2002959" y="1813685"/>
                </a:cubicBezTo>
                <a:cubicBezTo>
                  <a:pt x="2234971" y="1597596"/>
                  <a:pt x="2375998" y="346551"/>
                  <a:pt x="2125789" y="94067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 17">
            <a:extLst>
              <a:ext uri="{FF2B5EF4-FFF2-40B4-BE49-F238E27FC236}">
                <a16:creationId xmlns:a16="http://schemas.microsoft.com/office/drawing/2014/main" id="{EA7F212A-E51A-4891-9BA7-23530683091F}"/>
              </a:ext>
            </a:extLst>
          </p:cNvPr>
          <p:cNvSpPr/>
          <p:nvPr/>
        </p:nvSpPr>
        <p:spPr>
          <a:xfrm>
            <a:off x="632355" y="2960884"/>
            <a:ext cx="1643301" cy="2176927"/>
          </a:xfrm>
          <a:custGeom>
            <a:avLst/>
            <a:gdLst>
              <a:gd name="connsiteX0" fmla="*/ 182459 w 1643301"/>
              <a:gd name="connsiteY0" fmla="*/ 857792 h 2176927"/>
              <a:gd name="connsiteX1" fmla="*/ 755665 w 1643301"/>
              <a:gd name="connsiteY1" fmla="*/ 216348 h 2176927"/>
              <a:gd name="connsiteX2" fmla="*/ 1165098 w 1643301"/>
              <a:gd name="connsiteY2" fmla="*/ 120813 h 2176927"/>
              <a:gd name="connsiteX3" fmla="*/ 1642770 w 1643301"/>
              <a:gd name="connsiteY3" fmla="*/ 1813136 h 2176927"/>
              <a:gd name="connsiteX4" fmla="*/ 1069564 w 1643301"/>
              <a:gd name="connsiteY4" fmla="*/ 2154330 h 2176927"/>
              <a:gd name="connsiteX5" fmla="*/ 59629 w 1643301"/>
              <a:gd name="connsiteY5" fmla="*/ 1417351 h 2176927"/>
              <a:gd name="connsiteX6" fmla="*/ 182459 w 1643301"/>
              <a:gd name="connsiteY6" fmla="*/ 857792 h 21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301" h="2176927">
                <a:moveTo>
                  <a:pt x="182459" y="857792"/>
                </a:moveTo>
                <a:cubicBezTo>
                  <a:pt x="298465" y="657625"/>
                  <a:pt x="591892" y="339178"/>
                  <a:pt x="755665" y="216348"/>
                </a:cubicBezTo>
                <a:cubicBezTo>
                  <a:pt x="919438" y="93518"/>
                  <a:pt x="1017247" y="-145318"/>
                  <a:pt x="1165098" y="120813"/>
                </a:cubicBezTo>
                <a:cubicBezTo>
                  <a:pt x="1312949" y="386944"/>
                  <a:pt x="1658692" y="1474217"/>
                  <a:pt x="1642770" y="1813136"/>
                </a:cubicBezTo>
                <a:cubicBezTo>
                  <a:pt x="1626848" y="2152055"/>
                  <a:pt x="1333421" y="2220294"/>
                  <a:pt x="1069564" y="2154330"/>
                </a:cubicBezTo>
                <a:cubicBezTo>
                  <a:pt x="805707" y="2088366"/>
                  <a:pt x="205205" y="1635715"/>
                  <a:pt x="59629" y="1417351"/>
                </a:cubicBezTo>
                <a:cubicBezTo>
                  <a:pt x="-85947" y="1198987"/>
                  <a:pt x="66453" y="1057959"/>
                  <a:pt x="182459" y="857792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olny kształt 18">
            <a:extLst>
              <a:ext uri="{FF2B5EF4-FFF2-40B4-BE49-F238E27FC236}">
                <a16:creationId xmlns:a16="http://schemas.microsoft.com/office/drawing/2014/main" id="{DE9EA50F-2238-4C04-A455-513B4643A1BC}"/>
              </a:ext>
            </a:extLst>
          </p:cNvPr>
          <p:cNvSpPr/>
          <p:nvPr/>
        </p:nvSpPr>
        <p:spPr>
          <a:xfrm>
            <a:off x="214491" y="2906991"/>
            <a:ext cx="3128686" cy="1709491"/>
          </a:xfrm>
          <a:custGeom>
            <a:avLst/>
            <a:gdLst>
              <a:gd name="connsiteX0" fmla="*/ 149947 w 3128686"/>
              <a:gd name="connsiteY0" fmla="*/ 1703256 h 1709491"/>
              <a:gd name="connsiteX1" fmla="*/ 1855917 w 3128686"/>
              <a:gd name="connsiteY1" fmla="*/ 1362062 h 1709491"/>
              <a:gd name="connsiteX2" fmla="*/ 3015977 w 3128686"/>
              <a:gd name="connsiteY2" fmla="*/ 406718 h 1709491"/>
              <a:gd name="connsiteX3" fmla="*/ 2852204 w 3128686"/>
              <a:gd name="connsiteY3" fmla="*/ 10933 h 1709491"/>
              <a:gd name="connsiteX4" fmla="*/ 968813 w 3128686"/>
              <a:gd name="connsiteY4" fmla="*/ 202002 h 1709491"/>
              <a:gd name="connsiteX5" fmla="*/ 177243 w 3128686"/>
              <a:gd name="connsiteY5" fmla="*/ 1116402 h 1709491"/>
              <a:gd name="connsiteX6" fmla="*/ 149947 w 3128686"/>
              <a:gd name="connsiteY6" fmla="*/ 1703256 h 170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686" h="1709491">
                <a:moveTo>
                  <a:pt x="149947" y="1703256"/>
                </a:moveTo>
                <a:cubicBezTo>
                  <a:pt x="429726" y="1744199"/>
                  <a:pt x="1378245" y="1578152"/>
                  <a:pt x="1855917" y="1362062"/>
                </a:cubicBezTo>
                <a:cubicBezTo>
                  <a:pt x="2333589" y="1145972"/>
                  <a:pt x="2849929" y="631906"/>
                  <a:pt x="3015977" y="406718"/>
                </a:cubicBezTo>
                <a:cubicBezTo>
                  <a:pt x="3182025" y="181530"/>
                  <a:pt x="3193398" y="45052"/>
                  <a:pt x="2852204" y="10933"/>
                </a:cubicBezTo>
                <a:cubicBezTo>
                  <a:pt x="2511010" y="-23186"/>
                  <a:pt x="1414640" y="17757"/>
                  <a:pt x="968813" y="202002"/>
                </a:cubicBezTo>
                <a:cubicBezTo>
                  <a:pt x="522986" y="386247"/>
                  <a:pt x="311446" y="863919"/>
                  <a:pt x="177243" y="1116402"/>
                </a:cubicBezTo>
                <a:cubicBezTo>
                  <a:pt x="43040" y="1368885"/>
                  <a:pt x="-129832" y="1662313"/>
                  <a:pt x="149947" y="1703256"/>
                </a:cubicBezTo>
                <a:close/>
              </a:path>
            </a:pathLst>
          </a:custGeom>
          <a:noFill/>
          <a:ln w="38100">
            <a:solidFill>
              <a:srgbClr val="D900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46B9F0-448A-4BA1-9FAF-4B35B24EA967}"/>
              </a:ext>
            </a:extLst>
          </p:cNvPr>
          <p:cNvSpPr txBox="1">
            <a:spLocks/>
          </p:cNvSpPr>
          <p:nvPr/>
        </p:nvSpPr>
        <p:spPr>
          <a:xfrm>
            <a:off x="3918060" y="985502"/>
            <a:ext cx="5106669" cy="3724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u="sng" dirty="0" err="1"/>
              <a:t>Election</a:t>
            </a:r>
            <a:endParaRPr lang="pl-PL" sz="2400" u="sng" dirty="0"/>
          </a:p>
          <a:p>
            <a:pPr marL="0" indent="0">
              <a:buFont typeface="Arial" pitchFamily="34" charset="0"/>
              <a:buNone/>
            </a:pPr>
            <a:endParaRPr lang="pl-PL" sz="800" dirty="0"/>
          </a:p>
          <a:p>
            <a:pPr marL="0" indent="0">
              <a:buFont typeface="Arial" pitchFamily="34" charset="0"/>
              <a:buNone/>
            </a:pPr>
            <a:r>
              <a:rPr lang="pl-PL" sz="2400" dirty="0"/>
              <a:t>C = {</a:t>
            </a:r>
            <a:r>
              <a:rPr lang="pl-PL" sz="2400" dirty="0">
                <a:solidFill>
                  <a:srgbClr val="008000"/>
                </a:solidFill>
              </a:rPr>
              <a:t>1</a:t>
            </a:r>
            <a:r>
              <a:rPr lang="pl-PL" sz="2400" dirty="0"/>
              <a:t>,</a:t>
            </a:r>
            <a:r>
              <a:rPr lang="pl-PL" sz="2400" dirty="0">
                <a:solidFill>
                  <a:srgbClr val="FF0000"/>
                </a:solidFill>
              </a:rPr>
              <a:t>2</a:t>
            </a:r>
            <a:r>
              <a:rPr lang="pl-PL" sz="2400" dirty="0"/>
              <a:t>, …, </a:t>
            </a:r>
            <a:r>
              <a:rPr lang="pl-PL" sz="2400" dirty="0">
                <a:solidFill>
                  <a:srgbClr val="7030A0"/>
                </a:solidFill>
              </a:rPr>
              <a:t>3k</a:t>
            </a:r>
            <a:r>
              <a:rPr lang="pl-PL" sz="2400" dirty="0"/>
              <a:t>,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1’, 2’, … 3k’</a:t>
            </a:r>
            <a:r>
              <a:rPr lang="pl-PL" sz="2400" dirty="0"/>
              <a:t>, </a:t>
            </a:r>
            <a:r>
              <a:rPr lang="pl-PL" sz="2400" dirty="0">
                <a:solidFill>
                  <a:srgbClr val="0070C0"/>
                </a:solidFill>
              </a:rPr>
              <a:t>S</a:t>
            </a:r>
            <a:r>
              <a:rPr lang="pl-PL" sz="2400" baseline="-25000" dirty="0">
                <a:solidFill>
                  <a:srgbClr val="0070C0"/>
                </a:solidFill>
              </a:rPr>
              <a:t>1</a:t>
            </a:r>
            <a:r>
              <a:rPr lang="pl-PL" sz="2400" dirty="0"/>
              <a:t>, …, </a:t>
            </a:r>
            <a:r>
              <a:rPr lang="pl-PL" sz="2400" dirty="0">
                <a:solidFill>
                  <a:srgbClr val="FF0000"/>
                </a:solidFill>
              </a:rPr>
              <a:t>S</a:t>
            </a:r>
            <a:r>
              <a:rPr lang="pl-PL" sz="2400" baseline="-25000" dirty="0">
                <a:solidFill>
                  <a:srgbClr val="FF0000"/>
                </a:solidFill>
              </a:rPr>
              <a:t>n</a:t>
            </a:r>
            <a:r>
              <a:rPr lang="pl-PL" sz="2400" dirty="0"/>
              <a:t>, p}</a:t>
            </a:r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  <a:p>
            <a:pPr marL="0" indent="0">
              <a:buFont typeface="Arial" pitchFamily="34" charset="0"/>
              <a:buNone/>
            </a:pPr>
            <a:r>
              <a:rPr lang="pl-PL" sz="2400" dirty="0"/>
              <a:t>X3C </a:t>
            </a:r>
            <a:r>
              <a:rPr lang="pl-PL" sz="2400" dirty="0" err="1"/>
              <a:t>votes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2060"/>
                </a:solidFill>
              </a:rPr>
              <a:t>3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C878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70C0"/>
                </a:solidFill>
              </a:rPr>
              <a:t>S</a:t>
            </a:r>
            <a:r>
              <a:rPr lang="pl-PL" sz="2000" b="1" baseline="-25000" dirty="0">
                <a:solidFill>
                  <a:srgbClr val="0070C0"/>
                </a:solidFill>
              </a:rPr>
              <a:t>1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2060"/>
                </a:solidFill>
              </a:rPr>
              <a:t>3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FFC000"/>
                </a:solidFill>
              </a:rPr>
              <a:t>6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FFC000"/>
                </a:solidFill>
              </a:rPr>
              <a:t>S</a:t>
            </a:r>
            <a:r>
              <a:rPr lang="pl-PL" sz="2000" b="1" baseline="-25000" dirty="0">
                <a:solidFill>
                  <a:srgbClr val="FFC000"/>
                </a:solidFill>
              </a:rPr>
              <a:t>2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C878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EF1DFF"/>
                </a:solidFill>
              </a:rPr>
              <a:t>5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8000"/>
                </a:solidFill>
              </a:rPr>
              <a:t>S</a:t>
            </a:r>
            <a:r>
              <a:rPr lang="pl-PL" sz="2000" b="1" baseline="-25000" dirty="0">
                <a:solidFill>
                  <a:srgbClr val="008000"/>
                </a:solidFill>
              </a:rPr>
              <a:t>3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dirty="0"/>
              <a:t>…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27260B6-DEC5-40CA-A129-64C5DF5A41D4}"/>
              </a:ext>
            </a:extLst>
          </p:cNvPr>
          <p:cNvSpPr txBox="1">
            <a:spLocks/>
          </p:cNvSpPr>
          <p:nvPr/>
        </p:nvSpPr>
        <p:spPr>
          <a:xfrm>
            <a:off x="6470715" y="2485986"/>
            <a:ext cx="2461166" cy="51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 err="1"/>
              <a:t>Equalizing</a:t>
            </a:r>
            <a:r>
              <a:rPr lang="pl-PL" sz="2400" dirty="0"/>
              <a:t> </a:t>
            </a:r>
            <a:r>
              <a:rPr lang="pl-PL" sz="2400" dirty="0" err="1"/>
              <a:t>votes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</a:t>
            </a:r>
            <a:r>
              <a:rPr lang="pl-PL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1’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1’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4’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dirty="0"/>
              <a:t>…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2BEA6A3-E53F-4B2B-96C4-62882EDD73B1}"/>
              </a:ext>
            </a:extLst>
          </p:cNvPr>
          <p:cNvSpPr txBox="1">
            <a:spLocks/>
          </p:cNvSpPr>
          <p:nvPr/>
        </p:nvSpPr>
        <p:spPr>
          <a:xfrm>
            <a:off x="3883806" y="4631498"/>
            <a:ext cx="5260194" cy="209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 err="1"/>
              <a:t>Defeating</a:t>
            </a:r>
            <a:r>
              <a:rPr lang="pl-PL" sz="2400" dirty="0"/>
              <a:t> </a:t>
            </a:r>
            <a:r>
              <a:rPr lang="pl-PL" sz="2400" dirty="0" err="1"/>
              <a:t>votes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2000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… &gt; </a:t>
            </a:r>
            <a:r>
              <a:rPr lang="pl-PL" sz="2000" dirty="0">
                <a:solidFill>
                  <a:srgbClr val="7030A0"/>
                </a:solidFill>
              </a:rPr>
              <a:t>3k</a:t>
            </a:r>
            <a:r>
              <a:rPr lang="pl-PL" sz="2000" dirty="0"/>
              <a:t> &gt;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1’ &gt; 2’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 …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3k’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… &gt; </a:t>
            </a:r>
            <a:r>
              <a:rPr lang="pl-PL" sz="2000" dirty="0">
                <a:solidFill>
                  <a:srgbClr val="7030A0"/>
                </a:solidFill>
              </a:rPr>
              <a:t>3k</a:t>
            </a:r>
            <a:r>
              <a:rPr lang="pl-PL" sz="2000" dirty="0"/>
              <a:t> &gt;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1’ &gt; 2’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 …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3k’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… &gt; </a:t>
            </a:r>
            <a:r>
              <a:rPr lang="pl-PL" sz="2000" dirty="0">
                <a:solidFill>
                  <a:srgbClr val="7030A0"/>
                </a:solidFill>
              </a:rPr>
              <a:t>3k</a:t>
            </a:r>
            <a:r>
              <a:rPr lang="pl-PL" sz="2000" dirty="0"/>
              <a:t> &gt;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1’ &gt; 2’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 …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3k’ </a:t>
            </a:r>
            <a:r>
              <a:rPr lang="pl-PL" sz="2000" dirty="0"/>
              <a:t>&gt; p &gt; …</a:t>
            </a:r>
            <a:endParaRPr lang="pl-PL" sz="20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pl-PL" sz="2000" dirty="0"/>
              <a:t>…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629B39A1-38C3-48C0-B80F-60576F0ED395}"/>
              </a:ext>
            </a:extLst>
          </p:cNvPr>
          <p:cNvSpPr/>
          <p:nvPr/>
        </p:nvSpPr>
        <p:spPr>
          <a:xfrm>
            <a:off x="3616571" y="4610614"/>
            <a:ext cx="208073" cy="21386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1550F-2F16-4190-B6E8-05D00620FFC8}"/>
              </a:ext>
            </a:extLst>
          </p:cNvPr>
          <p:cNvSpPr txBox="1"/>
          <p:nvPr/>
        </p:nvSpPr>
        <p:spPr>
          <a:xfrm>
            <a:off x="683431" y="5329754"/>
            <a:ext cx="2914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err="1"/>
              <a:t>enough</a:t>
            </a:r>
            <a:r>
              <a:rPr lang="pl-PL" dirty="0"/>
              <a:t> to </a:t>
            </a:r>
            <a:r>
              <a:rPr lang="pl-PL" dirty="0" err="1"/>
              <a:t>ensure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for </a:t>
            </a:r>
            <a:r>
              <a:rPr lang="pl-PL" dirty="0" err="1"/>
              <a:t>each</a:t>
            </a:r>
            <a:r>
              <a:rPr lang="pl-PL" dirty="0"/>
              <a:t> set element i we </a:t>
            </a:r>
            <a:r>
              <a:rPr lang="pl-PL" dirty="0" err="1"/>
              <a:t>have</a:t>
            </a:r>
            <a:r>
              <a:rPr lang="pl-PL" dirty="0"/>
              <a:t> </a:t>
            </a:r>
          </a:p>
          <a:p>
            <a:pPr algn="r"/>
            <a:r>
              <a:rPr lang="pl-PL" dirty="0"/>
              <a:t>N</a:t>
            </a:r>
            <a:r>
              <a:rPr lang="pl-PL" baseline="-25000" dirty="0"/>
              <a:t>E</a:t>
            </a:r>
            <a:r>
              <a:rPr lang="pl-PL" dirty="0"/>
              <a:t>(</a:t>
            </a:r>
            <a:r>
              <a:rPr lang="pl-PL" dirty="0" err="1"/>
              <a:t>i,p</a:t>
            </a:r>
            <a:r>
              <a:rPr lang="pl-PL" dirty="0"/>
              <a:t>) – N</a:t>
            </a:r>
            <a:r>
              <a:rPr lang="pl-PL" baseline="-25000" dirty="0"/>
              <a:t>E</a:t>
            </a:r>
            <a:r>
              <a:rPr lang="pl-PL" dirty="0"/>
              <a:t>(</a:t>
            </a:r>
            <a:r>
              <a:rPr lang="pl-PL" dirty="0" err="1"/>
              <a:t>p,i</a:t>
            </a:r>
            <a:r>
              <a:rPr lang="pl-PL" dirty="0"/>
              <a:t>) = 1</a:t>
            </a:r>
          </a:p>
        </p:txBody>
      </p:sp>
    </p:spTree>
    <p:extLst>
      <p:ext uri="{BB962C8B-B14F-4D97-AF65-F5344CB8AC3E}">
        <p14:creationId xmlns:p14="http://schemas.microsoft.com/office/powerpoint/2010/main" val="67080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68BC-7372-4404-9D89-1C06026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Dodgson </a:t>
            </a:r>
            <a:r>
              <a:rPr lang="pl-PL" dirty="0" err="1"/>
              <a:t>Score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NP-Complete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879D18-3248-444F-AB4B-A782ACD32A19}"/>
              </a:ext>
            </a:extLst>
          </p:cNvPr>
          <p:cNvSpPr txBox="1">
            <a:spLocks/>
          </p:cNvSpPr>
          <p:nvPr/>
        </p:nvSpPr>
        <p:spPr>
          <a:xfrm>
            <a:off x="251791" y="985503"/>
            <a:ext cx="4691270" cy="51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u="sng" dirty="0" err="1"/>
              <a:t>Reduction</a:t>
            </a:r>
            <a:r>
              <a:rPr lang="pl-PL" sz="2400" u="sng" dirty="0"/>
              <a:t> from X3C</a:t>
            </a:r>
          </a:p>
          <a:p>
            <a:pPr marL="0" indent="0">
              <a:buFont typeface="Arial" pitchFamily="34" charset="0"/>
              <a:buNone/>
            </a:pPr>
            <a:endParaRPr lang="pl-PL" sz="800" dirty="0"/>
          </a:p>
        </p:txBody>
      </p:sp>
      <p:sp>
        <p:nvSpPr>
          <p:cNvPr id="8" name="Dowolny kształt 14">
            <a:extLst>
              <a:ext uri="{FF2B5EF4-FFF2-40B4-BE49-F238E27FC236}">
                <a16:creationId xmlns:a16="http://schemas.microsoft.com/office/drawing/2014/main" id="{2A2A77F4-25FE-4057-856E-A41C5116C7CD}"/>
              </a:ext>
            </a:extLst>
          </p:cNvPr>
          <p:cNvSpPr/>
          <p:nvPr/>
        </p:nvSpPr>
        <p:spPr>
          <a:xfrm>
            <a:off x="561760" y="2980910"/>
            <a:ext cx="2440240" cy="2328818"/>
          </a:xfrm>
          <a:custGeom>
            <a:avLst/>
            <a:gdLst>
              <a:gd name="connsiteX0" fmla="*/ 921794 w 2440240"/>
              <a:gd name="connsiteY0" fmla="*/ 878710 h 2328818"/>
              <a:gd name="connsiteX1" fmla="*/ 130224 w 2440240"/>
              <a:gd name="connsiteY1" fmla="*/ 687641 h 2328818"/>
              <a:gd name="connsiteX2" fmla="*/ 143872 w 2440240"/>
              <a:gd name="connsiteY2" fmla="*/ 1697575 h 2328818"/>
              <a:gd name="connsiteX3" fmla="*/ 1522296 w 2440240"/>
              <a:gd name="connsiteY3" fmla="*/ 2270781 h 2328818"/>
              <a:gd name="connsiteX4" fmla="*/ 2436696 w 2440240"/>
              <a:gd name="connsiteY4" fmla="*/ 278208 h 2328818"/>
              <a:gd name="connsiteX5" fmla="*/ 1822547 w 2440240"/>
              <a:gd name="connsiteY5" fmla="*/ 87140 h 2328818"/>
              <a:gd name="connsiteX6" fmla="*/ 1413114 w 2440240"/>
              <a:gd name="connsiteY6" fmla="*/ 960596 h 2328818"/>
              <a:gd name="connsiteX7" fmla="*/ 921794 w 2440240"/>
              <a:gd name="connsiteY7" fmla="*/ 878710 h 23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0240" h="2328818">
                <a:moveTo>
                  <a:pt x="921794" y="878710"/>
                </a:moveTo>
                <a:cubicBezTo>
                  <a:pt x="707979" y="833217"/>
                  <a:pt x="259878" y="551164"/>
                  <a:pt x="130224" y="687641"/>
                </a:cubicBezTo>
                <a:cubicBezTo>
                  <a:pt x="570" y="824118"/>
                  <a:pt x="-88140" y="1433718"/>
                  <a:pt x="143872" y="1697575"/>
                </a:cubicBezTo>
                <a:cubicBezTo>
                  <a:pt x="375884" y="1961432"/>
                  <a:pt x="1140159" y="2507342"/>
                  <a:pt x="1522296" y="2270781"/>
                </a:cubicBezTo>
                <a:cubicBezTo>
                  <a:pt x="1904433" y="2034220"/>
                  <a:pt x="2386654" y="642148"/>
                  <a:pt x="2436696" y="278208"/>
                </a:cubicBezTo>
                <a:cubicBezTo>
                  <a:pt x="2486738" y="-85732"/>
                  <a:pt x="1993144" y="-26591"/>
                  <a:pt x="1822547" y="87140"/>
                </a:cubicBezTo>
                <a:cubicBezTo>
                  <a:pt x="1651950" y="200871"/>
                  <a:pt x="1560965" y="830942"/>
                  <a:pt x="1413114" y="960596"/>
                </a:cubicBezTo>
                <a:cubicBezTo>
                  <a:pt x="1265263" y="1090250"/>
                  <a:pt x="1135609" y="924203"/>
                  <a:pt x="921794" y="8787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 15">
            <a:extLst>
              <a:ext uri="{FF2B5EF4-FFF2-40B4-BE49-F238E27FC236}">
                <a16:creationId xmlns:a16="http://schemas.microsoft.com/office/drawing/2014/main" id="{8E407600-4BB9-4778-AC19-325E1570231D}"/>
              </a:ext>
            </a:extLst>
          </p:cNvPr>
          <p:cNvSpPr/>
          <p:nvPr/>
        </p:nvSpPr>
        <p:spPr>
          <a:xfrm>
            <a:off x="520573" y="1925363"/>
            <a:ext cx="2165692" cy="1811451"/>
          </a:xfrm>
          <a:custGeom>
            <a:avLst/>
            <a:gdLst>
              <a:gd name="connsiteX0" fmla="*/ 976629 w 2165692"/>
              <a:gd name="connsiteY0" fmla="*/ 9922 h 1811451"/>
              <a:gd name="connsiteX1" fmla="*/ 239650 w 2165692"/>
              <a:gd name="connsiteY1" fmla="*/ 255582 h 1811451"/>
              <a:gd name="connsiteX2" fmla="*/ 62229 w 2165692"/>
              <a:gd name="connsiteY2" fmla="*/ 937970 h 1811451"/>
              <a:gd name="connsiteX3" fmla="*/ 1208641 w 2165692"/>
              <a:gd name="connsiteY3" fmla="*/ 1811427 h 1811451"/>
              <a:gd name="connsiteX4" fmla="*/ 1699961 w 2165692"/>
              <a:gd name="connsiteY4" fmla="*/ 965266 h 1811451"/>
              <a:gd name="connsiteX5" fmla="*/ 2150337 w 2165692"/>
              <a:gd name="connsiteY5" fmla="*/ 501242 h 1811451"/>
              <a:gd name="connsiteX6" fmla="*/ 1959268 w 2165692"/>
              <a:gd name="connsiteY6" fmla="*/ 91809 h 1811451"/>
              <a:gd name="connsiteX7" fmla="*/ 976629 w 2165692"/>
              <a:gd name="connsiteY7" fmla="*/ 9922 h 181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692" h="1811451">
                <a:moveTo>
                  <a:pt x="976629" y="9922"/>
                </a:moveTo>
                <a:cubicBezTo>
                  <a:pt x="690026" y="37217"/>
                  <a:pt x="392050" y="100907"/>
                  <a:pt x="239650" y="255582"/>
                </a:cubicBezTo>
                <a:cubicBezTo>
                  <a:pt x="87250" y="410257"/>
                  <a:pt x="-99269" y="678663"/>
                  <a:pt x="62229" y="937970"/>
                </a:cubicBezTo>
                <a:cubicBezTo>
                  <a:pt x="223727" y="1197277"/>
                  <a:pt x="935686" y="1806878"/>
                  <a:pt x="1208641" y="1811427"/>
                </a:cubicBezTo>
                <a:cubicBezTo>
                  <a:pt x="1481596" y="1815976"/>
                  <a:pt x="1543012" y="1183630"/>
                  <a:pt x="1699961" y="965266"/>
                </a:cubicBezTo>
                <a:cubicBezTo>
                  <a:pt x="1856910" y="746902"/>
                  <a:pt x="2107119" y="646818"/>
                  <a:pt x="2150337" y="501242"/>
                </a:cubicBezTo>
                <a:cubicBezTo>
                  <a:pt x="2193555" y="355666"/>
                  <a:pt x="2150336" y="171421"/>
                  <a:pt x="1959268" y="91809"/>
                </a:cubicBezTo>
                <a:cubicBezTo>
                  <a:pt x="1768200" y="12197"/>
                  <a:pt x="1263232" y="-17373"/>
                  <a:pt x="976629" y="992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7">
            <a:extLst>
              <a:ext uri="{FF2B5EF4-FFF2-40B4-BE49-F238E27FC236}">
                <a16:creationId xmlns:a16="http://schemas.microsoft.com/office/drawing/2014/main" id="{D2152D4F-4952-4F92-9E11-8EB5DC45D653}"/>
              </a:ext>
            </a:extLst>
          </p:cNvPr>
          <p:cNvSpPr txBox="1"/>
          <p:nvPr/>
        </p:nvSpPr>
        <p:spPr>
          <a:xfrm>
            <a:off x="678337" y="219459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3" name="pole tekstowe 8">
            <a:extLst>
              <a:ext uri="{FF2B5EF4-FFF2-40B4-BE49-F238E27FC236}">
                <a16:creationId xmlns:a16="http://schemas.microsoft.com/office/drawing/2014/main" id="{A834F1CB-C2BE-43E1-8EFC-623669FAFF7C}"/>
              </a:ext>
            </a:extLst>
          </p:cNvPr>
          <p:cNvSpPr txBox="1"/>
          <p:nvPr/>
        </p:nvSpPr>
        <p:spPr>
          <a:xfrm>
            <a:off x="678337" y="384159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pole tekstowe 9">
            <a:extLst>
              <a:ext uri="{FF2B5EF4-FFF2-40B4-BE49-F238E27FC236}">
                <a16:creationId xmlns:a16="http://schemas.microsoft.com/office/drawing/2014/main" id="{188E18F7-E4E0-40DF-B4CE-AFC20E772D15}"/>
              </a:ext>
            </a:extLst>
          </p:cNvPr>
          <p:cNvSpPr txBox="1"/>
          <p:nvPr/>
        </p:nvSpPr>
        <p:spPr>
          <a:xfrm>
            <a:off x="2084056" y="19762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" name="pole tekstowe 10">
            <a:extLst>
              <a:ext uri="{FF2B5EF4-FFF2-40B4-BE49-F238E27FC236}">
                <a16:creationId xmlns:a16="http://schemas.microsoft.com/office/drawing/2014/main" id="{90B6B7F3-7058-4B1F-BABB-15979C7AB501}"/>
              </a:ext>
            </a:extLst>
          </p:cNvPr>
          <p:cNvSpPr txBox="1"/>
          <p:nvPr/>
        </p:nvSpPr>
        <p:spPr>
          <a:xfrm>
            <a:off x="1410474" y="305440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C878"/>
                </a:solidFill>
              </a:rPr>
              <a:t>4</a:t>
            </a:r>
          </a:p>
        </p:txBody>
      </p:sp>
      <p:sp>
        <p:nvSpPr>
          <p:cNvPr id="16" name="pole tekstowe 11">
            <a:extLst>
              <a:ext uri="{FF2B5EF4-FFF2-40B4-BE49-F238E27FC236}">
                <a16:creationId xmlns:a16="http://schemas.microsoft.com/office/drawing/2014/main" id="{4F510569-BB89-4FCE-A899-406713CA5960}"/>
              </a:ext>
            </a:extLst>
          </p:cNvPr>
          <p:cNvSpPr txBox="1"/>
          <p:nvPr/>
        </p:nvSpPr>
        <p:spPr>
          <a:xfrm>
            <a:off x="1665352" y="454960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D900EA"/>
                </a:solidFill>
              </a:rPr>
              <a:t>5</a:t>
            </a:r>
          </a:p>
        </p:txBody>
      </p:sp>
      <p:sp>
        <p:nvSpPr>
          <p:cNvPr id="17" name="pole tekstowe 12">
            <a:extLst>
              <a:ext uri="{FF2B5EF4-FFF2-40B4-BE49-F238E27FC236}">
                <a16:creationId xmlns:a16="http://schemas.microsoft.com/office/drawing/2014/main" id="{3C2DF99F-DE35-4243-A784-E86A81F13641}"/>
              </a:ext>
            </a:extLst>
          </p:cNvPr>
          <p:cNvSpPr txBox="1"/>
          <p:nvPr/>
        </p:nvSpPr>
        <p:spPr>
          <a:xfrm>
            <a:off x="2385742" y="30544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8" name="Dowolny kształt 16">
            <a:extLst>
              <a:ext uri="{FF2B5EF4-FFF2-40B4-BE49-F238E27FC236}">
                <a16:creationId xmlns:a16="http://schemas.microsoft.com/office/drawing/2014/main" id="{F5C325D5-5BE8-4060-A427-21D468728569}"/>
              </a:ext>
            </a:extLst>
          </p:cNvPr>
          <p:cNvSpPr/>
          <p:nvPr/>
        </p:nvSpPr>
        <p:spPr>
          <a:xfrm>
            <a:off x="627007" y="1800274"/>
            <a:ext cx="2258057" cy="1846190"/>
          </a:xfrm>
          <a:custGeom>
            <a:avLst/>
            <a:gdLst>
              <a:gd name="connsiteX0" fmla="*/ 901419 w 2613273"/>
              <a:gd name="connsiteY0" fmla="*/ 422078 h 1787298"/>
              <a:gd name="connsiteX1" fmla="*/ 205383 w 2613273"/>
              <a:gd name="connsiteY1" fmla="*/ 149123 h 1787298"/>
              <a:gd name="connsiteX2" fmla="*/ 178088 w 2613273"/>
              <a:gd name="connsiteY2" fmla="*/ 831511 h 1787298"/>
              <a:gd name="connsiteX3" fmla="*/ 2320786 w 2613273"/>
              <a:gd name="connsiteY3" fmla="*/ 1773207 h 1787298"/>
              <a:gd name="connsiteX4" fmla="*/ 2443616 w 2613273"/>
              <a:gd name="connsiteY4" fmla="*/ 53589 h 1787298"/>
              <a:gd name="connsiteX5" fmla="*/ 901419 w 2613273"/>
              <a:gd name="connsiteY5" fmla="*/ 422078 h 1787298"/>
              <a:gd name="connsiteX0" fmla="*/ 839829 w 2507295"/>
              <a:gd name="connsiteY0" fmla="*/ 422078 h 1820137"/>
              <a:gd name="connsiteX1" fmla="*/ 143793 w 2507295"/>
              <a:gd name="connsiteY1" fmla="*/ 149123 h 1820137"/>
              <a:gd name="connsiteX2" fmla="*/ 116498 w 2507295"/>
              <a:gd name="connsiteY2" fmla="*/ 831511 h 1820137"/>
              <a:gd name="connsiteX3" fmla="*/ 1413035 w 2507295"/>
              <a:gd name="connsiteY3" fmla="*/ 1240944 h 1820137"/>
              <a:gd name="connsiteX4" fmla="*/ 2259196 w 2507295"/>
              <a:gd name="connsiteY4" fmla="*/ 1773207 h 1820137"/>
              <a:gd name="connsiteX5" fmla="*/ 2382026 w 2507295"/>
              <a:gd name="connsiteY5" fmla="*/ 53589 h 1820137"/>
              <a:gd name="connsiteX6" fmla="*/ 839829 w 2507295"/>
              <a:gd name="connsiteY6" fmla="*/ 422078 h 1820137"/>
              <a:gd name="connsiteX0" fmla="*/ 2474735 w 2652146"/>
              <a:gd name="connsiteY0" fmla="*/ 124348 h 1890896"/>
              <a:gd name="connsiteX1" fmla="*/ 236502 w 2652146"/>
              <a:gd name="connsiteY1" fmla="*/ 219882 h 1890896"/>
              <a:gd name="connsiteX2" fmla="*/ 209207 w 2652146"/>
              <a:gd name="connsiteY2" fmla="*/ 902270 h 1890896"/>
              <a:gd name="connsiteX3" fmla="*/ 1505744 w 2652146"/>
              <a:gd name="connsiteY3" fmla="*/ 1311703 h 1890896"/>
              <a:gd name="connsiteX4" fmla="*/ 2351905 w 2652146"/>
              <a:gd name="connsiteY4" fmla="*/ 1843966 h 1890896"/>
              <a:gd name="connsiteX5" fmla="*/ 2474735 w 2652146"/>
              <a:gd name="connsiteY5" fmla="*/ 124348 h 1890896"/>
              <a:gd name="connsiteX0" fmla="*/ 2415585 w 2592996"/>
              <a:gd name="connsiteY0" fmla="*/ 121842 h 1888390"/>
              <a:gd name="connsiteX1" fmla="*/ 177352 w 2592996"/>
              <a:gd name="connsiteY1" fmla="*/ 217376 h 1888390"/>
              <a:gd name="connsiteX2" fmla="*/ 286535 w 2592996"/>
              <a:gd name="connsiteY2" fmla="*/ 831525 h 1888390"/>
              <a:gd name="connsiteX3" fmla="*/ 1446594 w 2592996"/>
              <a:gd name="connsiteY3" fmla="*/ 1309197 h 1888390"/>
              <a:gd name="connsiteX4" fmla="*/ 2292755 w 2592996"/>
              <a:gd name="connsiteY4" fmla="*/ 1841460 h 1888390"/>
              <a:gd name="connsiteX5" fmla="*/ 2415585 w 2592996"/>
              <a:gd name="connsiteY5" fmla="*/ 121842 h 1888390"/>
              <a:gd name="connsiteX0" fmla="*/ 2415585 w 2592996"/>
              <a:gd name="connsiteY0" fmla="*/ 121842 h 1876417"/>
              <a:gd name="connsiteX1" fmla="*/ 177352 w 2592996"/>
              <a:gd name="connsiteY1" fmla="*/ 217376 h 1876417"/>
              <a:gd name="connsiteX2" fmla="*/ 286535 w 2592996"/>
              <a:gd name="connsiteY2" fmla="*/ 831525 h 1876417"/>
              <a:gd name="connsiteX3" fmla="*/ 1446594 w 2592996"/>
              <a:gd name="connsiteY3" fmla="*/ 1309197 h 1876417"/>
              <a:gd name="connsiteX4" fmla="*/ 1187287 w 2592996"/>
              <a:gd name="connsiteY4" fmla="*/ 1200015 h 1876417"/>
              <a:gd name="connsiteX5" fmla="*/ 2292755 w 2592996"/>
              <a:gd name="connsiteY5" fmla="*/ 1841460 h 1876417"/>
              <a:gd name="connsiteX6" fmla="*/ 2415585 w 2592996"/>
              <a:gd name="connsiteY6" fmla="*/ 121842 h 1876417"/>
              <a:gd name="connsiteX0" fmla="*/ 2154283 w 2286551"/>
              <a:gd name="connsiteY0" fmla="*/ 91274 h 1845849"/>
              <a:gd name="connsiteX1" fmla="*/ 530199 w 2286551"/>
              <a:gd name="connsiteY1" fmla="*/ 295990 h 1845849"/>
              <a:gd name="connsiteX2" fmla="*/ 25233 w 2286551"/>
              <a:gd name="connsiteY2" fmla="*/ 800957 h 1845849"/>
              <a:gd name="connsiteX3" fmla="*/ 1185292 w 2286551"/>
              <a:gd name="connsiteY3" fmla="*/ 1278629 h 1845849"/>
              <a:gd name="connsiteX4" fmla="*/ 925985 w 2286551"/>
              <a:gd name="connsiteY4" fmla="*/ 1169447 h 1845849"/>
              <a:gd name="connsiteX5" fmla="*/ 2031453 w 2286551"/>
              <a:gd name="connsiteY5" fmla="*/ 1810892 h 1845849"/>
              <a:gd name="connsiteX6" fmla="*/ 2154283 w 2286551"/>
              <a:gd name="connsiteY6" fmla="*/ 91274 h 1845849"/>
              <a:gd name="connsiteX0" fmla="*/ 2154283 w 2286551"/>
              <a:gd name="connsiteY0" fmla="*/ 91274 h 1839749"/>
              <a:gd name="connsiteX1" fmla="*/ 530199 w 2286551"/>
              <a:gd name="connsiteY1" fmla="*/ 295990 h 1839749"/>
              <a:gd name="connsiteX2" fmla="*/ 25233 w 2286551"/>
              <a:gd name="connsiteY2" fmla="*/ 800957 h 1839749"/>
              <a:gd name="connsiteX3" fmla="*/ 1185292 w 2286551"/>
              <a:gd name="connsiteY3" fmla="*/ 1278629 h 1839749"/>
              <a:gd name="connsiteX4" fmla="*/ 1376361 w 2286551"/>
              <a:gd name="connsiteY4" fmla="*/ 978379 h 1839749"/>
              <a:gd name="connsiteX5" fmla="*/ 2031453 w 2286551"/>
              <a:gd name="connsiteY5" fmla="*/ 1810892 h 1839749"/>
              <a:gd name="connsiteX6" fmla="*/ 2154283 w 2286551"/>
              <a:gd name="connsiteY6" fmla="*/ 91274 h 1839749"/>
              <a:gd name="connsiteX0" fmla="*/ 2165359 w 2297627"/>
              <a:gd name="connsiteY0" fmla="*/ 91274 h 1839749"/>
              <a:gd name="connsiteX1" fmla="*/ 541275 w 2297627"/>
              <a:gd name="connsiteY1" fmla="*/ 295990 h 1839749"/>
              <a:gd name="connsiteX2" fmla="*/ 36309 w 2297627"/>
              <a:gd name="connsiteY2" fmla="*/ 800957 h 1839749"/>
              <a:gd name="connsiteX3" fmla="*/ 1387437 w 2297627"/>
              <a:gd name="connsiteY3" fmla="*/ 978379 h 1839749"/>
              <a:gd name="connsiteX4" fmla="*/ 2042529 w 2297627"/>
              <a:gd name="connsiteY4" fmla="*/ 1810892 h 1839749"/>
              <a:gd name="connsiteX5" fmla="*/ 2165359 w 2297627"/>
              <a:gd name="connsiteY5" fmla="*/ 91274 h 1839749"/>
              <a:gd name="connsiteX0" fmla="*/ 2163734 w 2296002"/>
              <a:gd name="connsiteY0" fmla="*/ 91274 h 1843397"/>
              <a:gd name="connsiteX1" fmla="*/ 539650 w 2296002"/>
              <a:gd name="connsiteY1" fmla="*/ 295990 h 1843397"/>
              <a:gd name="connsiteX2" fmla="*/ 34684 w 2296002"/>
              <a:gd name="connsiteY2" fmla="*/ 800957 h 1843397"/>
              <a:gd name="connsiteX3" fmla="*/ 1358517 w 2296002"/>
              <a:gd name="connsiteY3" fmla="*/ 1101209 h 1843397"/>
              <a:gd name="connsiteX4" fmla="*/ 2040904 w 2296002"/>
              <a:gd name="connsiteY4" fmla="*/ 1810892 h 1843397"/>
              <a:gd name="connsiteX5" fmla="*/ 2163734 w 2296002"/>
              <a:gd name="connsiteY5" fmla="*/ 91274 h 1843397"/>
              <a:gd name="connsiteX0" fmla="*/ 2125789 w 2258057"/>
              <a:gd name="connsiteY0" fmla="*/ 94067 h 1846190"/>
              <a:gd name="connsiteX1" fmla="*/ 501705 w 2258057"/>
              <a:gd name="connsiteY1" fmla="*/ 298783 h 1846190"/>
              <a:gd name="connsiteX2" fmla="*/ 37682 w 2258057"/>
              <a:gd name="connsiteY2" fmla="*/ 912932 h 1846190"/>
              <a:gd name="connsiteX3" fmla="*/ 1320572 w 2258057"/>
              <a:gd name="connsiteY3" fmla="*/ 1104002 h 1846190"/>
              <a:gd name="connsiteX4" fmla="*/ 2002959 w 2258057"/>
              <a:gd name="connsiteY4" fmla="*/ 1813685 h 1846190"/>
              <a:gd name="connsiteX5" fmla="*/ 2125789 w 2258057"/>
              <a:gd name="connsiteY5" fmla="*/ 94067 h 184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057" h="1846190">
                <a:moveTo>
                  <a:pt x="2125789" y="94067"/>
                </a:moveTo>
                <a:cubicBezTo>
                  <a:pt x="1875580" y="-158417"/>
                  <a:pt x="849723" y="162306"/>
                  <a:pt x="501705" y="298783"/>
                </a:cubicBezTo>
                <a:cubicBezTo>
                  <a:pt x="153687" y="435260"/>
                  <a:pt x="-98796" y="778729"/>
                  <a:pt x="37682" y="912932"/>
                </a:cubicBezTo>
                <a:cubicBezTo>
                  <a:pt x="174160" y="1047135"/>
                  <a:pt x="986202" y="935679"/>
                  <a:pt x="1320572" y="1104002"/>
                </a:cubicBezTo>
                <a:cubicBezTo>
                  <a:pt x="1461599" y="1192712"/>
                  <a:pt x="1843735" y="2018401"/>
                  <a:pt x="2002959" y="1813685"/>
                </a:cubicBezTo>
                <a:cubicBezTo>
                  <a:pt x="2234971" y="1597596"/>
                  <a:pt x="2375998" y="346551"/>
                  <a:pt x="2125789" y="94067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 17">
            <a:extLst>
              <a:ext uri="{FF2B5EF4-FFF2-40B4-BE49-F238E27FC236}">
                <a16:creationId xmlns:a16="http://schemas.microsoft.com/office/drawing/2014/main" id="{EA7F212A-E51A-4891-9BA7-23530683091F}"/>
              </a:ext>
            </a:extLst>
          </p:cNvPr>
          <p:cNvSpPr/>
          <p:nvPr/>
        </p:nvSpPr>
        <p:spPr>
          <a:xfrm>
            <a:off x="632355" y="2960884"/>
            <a:ext cx="1643301" cy="2176927"/>
          </a:xfrm>
          <a:custGeom>
            <a:avLst/>
            <a:gdLst>
              <a:gd name="connsiteX0" fmla="*/ 182459 w 1643301"/>
              <a:gd name="connsiteY0" fmla="*/ 857792 h 2176927"/>
              <a:gd name="connsiteX1" fmla="*/ 755665 w 1643301"/>
              <a:gd name="connsiteY1" fmla="*/ 216348 h 2176927"/>
              <a:gd name="connsiteX2" fmla="*/ 1165098 w 1643301"/>
              <a:gd name="connsiteY2" fmla="*/ 120813 h 2176927"/>
              <a:gd name="connsiteX3" fmla="*/ 1642770 w 1643301"/>
              <a:gd name="connsiteY3" fmla="*/ 1813136 h 2176927"/>
              <a:gd name="connsiteX4" fmla="*/ 1069564 w 1643301"/>
              <a:gd name="connsiteY4" fmla="*/ 2154330 h 2176927"/>
              <a:gd name="connsiteX5" fmla="*/ 59629 w 1643301"/>
              <a:gd name="connsiteY5" fmla="*/ 1417351 h 2176927"/>
              <a:gd name="connsiteX6" fmla="*/ 182459 w 1643301"/>
              <a:gd name="connsiteY6" fmla="*/ 857792 h 21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301" h="2176927">
                <a:moveTo>
                  <a:pt x="182459" y="857792"/>
                </a:moveTo>
                <a:cubicBezTo>
                  <a:pt x="298465" y="657625"/>
                  <a:pt x="591892" y="339178"/>
                  <a:pt x="755665" y="216348"/>
                </a:cubicBezTo>
                <a:cubicBezTo>
                  <a:pt x="919438" y="93518"/>
                  <a:pt x="1017247" y="-145318"/>
                  <a:pt x="1165098" y="120813"/>
                </a:cubicBezTo>
                <a:cubicBezTo>
                  <a:pt x="1312949" y="386944"/>
                  <a:pt x="1658692" y="1474217"/>
                  <a:pt x="1642770" y="1813136"/>
                </a:cubicBezTo>
                <a:cubicBezTo>
                  <a:pt x="1626848" y="2152055"/>
                  <a:pt x="1333421" y="2220294"/>
                  <a:pt x="1069564" y="2154330"/>
                </a:cubicBezTo>
                <a:cubicBezTo>
                  <a:pt x="805707" y="2088366"/>
                  <a:pt x="205205" y="1635715"/>
                  <a:pt x="59629" y="1417351"/>
                </a:cubicBezTo>
                <a:cubicBezTo>
                  <a:pt x="-85947" y="1198987"/>
                  <a:pt x="66453" y="1057959"/>
                  <a:pt x="182459" y="857792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olny kształt 18">
            <a:extLst>
              <a:ext uri="{FF2B5EF4-FFF2-40B4-BE49-F238E27FC236}">
                <a16:creationId xmlns:a16="http://schemas.microsoft.com/office/drawing/2014/main" id="{DE9EA50F-2238-4C04-A455-513B4643A1BC}"/>
              </a:ext>
            </a:extLst>
          </p:cNvPr>
          <p:cNvSpPr/>
          <p:nvPr/>
        </p:nvSpPr>
        <p:spPr>
          <a:xfrm>
            <a:off x="214491" y="2906991"/>
            <a:ext cx="3128686" cy="1709491"/>
          </a:xfrm>
          <a:custGeom>
            <a:avLst/>
            <a:gdLst>
              <a:gd name="connsiteX0" fmla="*/ 149947 w 3128686"/>
              <a:gd name="connsiteY0" fmla="*/ 1703256 h 1709491"/>
              <a:gd name="connsiteX1" fmla="*/ 1855917 w 3128686"/>
              <a:gd name="connsiteY1" fmla="*/ 1362062 h 1709491"/>
              <a:gd name="connsiteX2" fmla="*/ 3015977 w 3128686"/>
              <a:gd name="connsiteY2" fmla="*/ 406718 h 1709491"/>
              <a:gd name="connsiteX3" fmla="*/ 2852204 w 3128686"/>
              <a:gd name="connsiteY3" fmla="*/ 10933 h 1709491"/>
              <a:gd name="connsiteX4" fmla="*/ 968813 w 3128686"/>
              <a:gd name="connsiteY4" fmla="*/ 202002 h 1709491"/>
              <a:gd name="connsiteX5" fmla="*/ 177243 w 3128686"/>
              <a:gd name="connsiteY5" fmla="*/ 1116402 h 1709491"/>
              <a:gd name="connsiteX6" fmla="*/ 149947 w 3128686"/>
              <a:gd name="connsiteY6" fmla="*/ 1703256 h 170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686" h="1709491">
                <a:moveTo>
                  <a:pt x="149947" y="1703256"/>
                </a:moveTo>
                <a:cubicBezTo>
                  <a:pt x="429726" y="1744199"/>
                  <a:pt x="1378245" y="1578152"/>
                  <a:pt x="1855917" y="1362062"/>
                </a:cubicBezTo>
                <a:cubicBezTo>
                  <a:pt x="2333589" y="1145972"/>
                  <a:pt x="2849929" y="631906"/>
                  <a:pt x="3015977" y="406718"/>
                </a:cubicBezTo>
                <a:cubicBezTo>
                  <a:pt x="3182025" y="181530"/>
                  <a:pt x="3193398" y="45052"/>
                  <a:pt x="2852204" y="10933"/>
                </a:cubicBezTo>
                <a:cubicBezTo>
                  <a:pt x="2511010" y="-23186"/>
                  <a:pt x="1414640" y="17757"/>
                  <a:pt x="968813" y="202002"/>
                </a:cubicBezTo>
                <a:cubicBezTo>
                  <a:pt x="522986" y="386247"/>
                  <a:pt x="311446" y="863919"/>
                  <a:pt x="177243" y="1116402"/>
                </a:cubicBezTo>
                <a:cubicBezTo>
                  <a:pt x="43040" y="1368885"/>
                  <a:pt x="-129832" y="1662313"/>
                  <a:pt x="149947" y="1703256"/>
                </a:cubicBezTo>
                <a:close/>
              </a:path>
            </a:pathLst>
          </a:custGeom>
          <a:noFill/>
          <a:ln w="38100">
            <a:solidFill>
              <a:srgbClr val="D900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46B9F0-448A-4BA1-9FAF-4B35B24EA967}"/>
              </a:ext>
            </a:extLst>
          </p:cNvPr>
          <p:cNvSpPr txBox="1">
            <a:spLocks/>
          </p:cNvSpPr>
          <p:nvPr/>
        </p:nvSpPr>
        <p:spPr>
          <a:xfrm>
            <a:off x="3918060" y="985502"/>
            <a:ext cx="5106669" cy="3724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u="sng" dirty="0" err="1"/>
              <a:t>Election</a:t>
            </a:r>
            <a:endParaRPr lang="pl-PL" sz="2400" u="sng" dirty="0"/>
          </a:p>
          <a:p>
            <a:pPr marL="0" indent="0">
              <a:buFont typeface="Arial" pitchFamily="34" charset="0"/>
              <a:buNone/>
            </a:pPr>
            <a:endParaRPr lang="pl-PL" sz="800" dirty="0"/>
          </a:p>
          <a:p>
            <a:pPr marL="0" indent="0">
              <a:buFont typeface="Arial" pitchFamily="34" charset="0"/>
              <a:buNone/>
            </a:pPr>
            <a:r>
              <a:rPr lang="pl-PL" sz="2400" dirty="0"/>
              <a:t>C = {</a:t>
            </a:r>
            <a:r>
              <a:rPr lang="pl-PL" sz="2400" dirty="0">
                <a:solidFill>
                  <a:srgbClr val="008000"/>
                </a:solidFill>
              </a:rPr>
              <a:t>1</a:t>
            </a:r>
            <a:r>
              <a:rPr lang="pl-PL" sz="2400" dirty="0"/>
              <a:t>,</a:t>
            </a:r>
            <a:r>
              <a:rPr lang="pl-PL" sz="2400" dirty="0">
                <a:solidFill>
                  <a:srgbClr val="FF0000"/>
                </a:solidFill>
              </a:rPr>
              <a:t>2</a:t>
            </a:r>
            <a:r>
              <a:rPr lang="pl-PL" sz="2400" dirty="0"/>
              <a:t>, …, </a:t>
            </a:r>
            <a:r>
              <a:rPr lang="pl-PL" sz="2400" dirty="0">
                <a:solidFill>
                  <a:srgbClr val="7030A0"/>
                </a:solidFill>
              </a:rPr>
              <a:t>3k</a:t>
            </a:r>
            <a:r>
              <a:rPr lang="pl-PL" sz="2400" dirty="0"/>
              <a:t>,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1’, 2’, … 3k’</a:t>
            </a:r>
            <a:r>
              <a:rPr lang="pl-PL" sz="2400" dirty="0"/>
              <a:t>, </a:t>
            </a:r>
            <a:r>
              <a:rPr lang="pl-PL" sz="2400" dirty="0">
                <a:solidFill>
                  <a:srgbClr val="0070C0"/>
                </a:solidFill>
              </a:rPr>
              <a:t>S</a:t>
            </a:r>
            <a:r>
              <a:rPr lang="pl-PL" sz="2400" baseline="-25000" dirty="0">
                <a:solidFill>
                  <a:srgbClr val="0070C0"/>
                </a:solidFill>
              </a:rPr>
              <a:t>1</a:t>
            </a:r>
            <a:r>
              <a:rPr lang="pl-PL" sz="2400" dirty="0"/>
              <a:t>, …, </a:t>
            </a:r>
            <a:r>
              <a:rPr lang="pl-PL" sz="2400" dirty="0">
                <a:solidFill>
                  <a:srgbClr val="FF0000"/>
                </a:solidFill>
              </a:rPr>
              <a:t>S</a:t>
            </a:r>
            <a:r>
              <a:rPr lang="pl-PL" sz="2400" baseline="-25000" dirty="0">
                <a:solidFill>
                  <a:srgbClr val="FF0000"/>
                </a:solidFill>
              </a:rPr>
              <a:t>n</a:t>
            </a:r>
            <a:r>
              <a:rPr lang="pl-PL" sz="2400" dirty="0"/>
              <a:t>, p}</a:t>
            </a:r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  <a:p>
            <a:pPr marL="0" indent="0">
              <a:buFont typeface="Arial" pitchFamily="34" charset="0"/>
              <a:buNone/>
            </a:pPr>
            <a:r>
              <a:rPr lang="pl-PL" sz="2400" dirty="0"/>
              <a:t>X3C </a:t>
            </a:r>
            <a:r>
              <a:rPr lang="pl-PL" sz="2400" dirty="0" err="1"/>
              <a:t>votes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2060"/>
                </a:solidFill>
              </a:rPr>
              <a:t>3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C878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70C0"/>
                </a:solidFill>
              </a:rPr>
              <a:t>S</a:t>
            </a:r>
            <a:r>
              <a:rPr lang="pl-PL" sz="2000" b="1" baseline="-25000" dirty="0">
                <a:solidFill>
                  <a:srgbClr val="0070C0"/>
                </a:solidFill>
              </a:rPr>
              <a:t>1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2060"/>
                </a:solidFill>
              </a:rPr>
              <a:t>3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FFC000"/>
                </a:solidFill>
              </a:rPr>
              <a:t>6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FFC000"/>
                </a:solidFill>
              </a:rPr>
              <a:t>S</a:t>
            </a:r>
            <a:r>
              <a:rPr lang="pl-PL" sz="2000" b="1" baseline="-25000" dirty="0">
                <a:solidFill>
                  <a:srgbClr val="FFC000"/>
                </a:solidFill>
              </a:rPr>
              <a:t>2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C878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EF1DFF"/>
                </a:solidFill>
              </a:rPr>
              <a:t>5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rgbClr val="008000"/>
                </a:solidFill>
              </a:rPr>
              <a:t>S</a:t>
            </a:r>
            <a:r>
              <a:rPr lang="pl-PL" sz="2000" b="1" baseline="-25000" dirty="0">
                <a:solidFill>
                  <a:srgbClr val="008000"/>
                </a:solidFill>
              </a:rPr>
              <a:t>3</a:t>
            </a:r>
            <a:r>
              <a:rPr lang="pl-PL" sz="2000" dirty="0"/>
              <a:t> &gt; p &gt; …</a:t>
            </a:r>
          </a:p>
          <a:p>
            <a:pPr marL="0" indent="0">
              <a:buNone/>
            </a:pPr>
            <a:r>
              <a:rPr lang="pl-PL" sz="2000" dirty="0"/>
              <a:t>…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27260B6-DEC5-40CA-A129-64C5DF5A41D4}"/>
              </a:ext>
            </a:extLst>
          </p:cNvPr>
          <p:cNvSpPr txBox="1">
            <a:spLocks/>
          </p:cNvSpPr>
          <p:nvPr/>
        </p:nvSpPr>
        <p:spPr>
          <a:xfrm>
            <a:off x="6470715" y="2485986"/>
            <a:ext cx="2461166" cy="51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 err="1"/>
              <a:t>Equalizing</a:t>
            </a:r>
            <a:r>
              <a:rPr lang="pl-PL" sz="2400" dirty="0"/>
              <a:t> </a:t>
            </a:r>
            <a:r>
              <a:rPr lang="pl-PL" sz="2400" dirty="0" err="1"/>
              <a:t>votes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1’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1’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4</a:t>
            </a:r>
            <a:r>
              <a:rPr lang="pl-PL" sz="2000" dirty="0"/>
              <a:t> &gt; 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4’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dirty="0"/>
              <a:t>…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2BEA6A3-E53F-4B2B-96C4-62882EDD73B1}"/>
              </a:ext>
            </a:extLst>
          </p:cNvPr>
          <p:cNvSpPr txBox="1">
            <a:spLocks/>
          </p:cNvSpPr>
          <p:nvPr/>
        </p:nvSpPr>
        <p:spPr>
          <a:xfrm>
            <a:off x="3883806" y="4631498"/>
            <a:ext cx="5260194" cy="209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 err="1"/>
              <a:t>Defeating</a:t>
            </a:r>
            <a:r>
              <a:rPr lang="pl-PL" sz="2400" dirty="0"/>
              <a:t> </a:t>
            </a:r>
            <a:r>
              <a:rPr lang="pl-PL" sz="2400" dirty="0" err="1"/>
              <a:t>votes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2000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… &gt; </a:t>
            </a:r>
            <a:r>
              <a:rPr lang="pl-PL" sz="2000" dirty="0">
                <a:solidFill>
                  <a:srgbClr val="7030A0"/>
                </a:solidFill>
              </a:rPr>
              <a:t>3k</a:t>
            </a:r>
            <a:r>
              <a:rPr lang="pl-PL" sz="2000" dirty="0"/>
              <a:t> &gt;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1’ &gt; 2’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 …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3k’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… &gt; </a:t>
            </a:r>
            <a:r>
              <a:rPr lang="pl-PL" sz="2000" dirty="0">
                <a:solidFill>
                  <a:srgbClr val="7030A0"/>
                </a:solidFill>
              </a:rPr>
              <a:t>3k</a:t>
            </a:r>
            <a:r>
              <a:rPr lang="pl-PL" sz="2000" dirty="0"/>
              <a:t> &gt;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1’ &gt; 2’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 …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3k’ </a:t>
            </a:r>
            <a:r>
              <a:rPr lang="pl-PL" sz="2000" dirty="0"/>
              <a:t>&gt; p &gt; …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8000"/>
                </a:solidFill>
              </a:rPr>
              <a:t>1</a:t>
            </a:r>
            <a:r>
              <a:rPr lang="pl-PL" sz="2000" dirty="0"/>
              <a:t> &gt; </a:t>
            </a:r>
            <a:r>
              <a:rPr lang="pl-PL" sz="2000" dirty="0">
                <a:solidFill>
                  <a:srgbClr val="FF0000"/>
                </a:solidFill>
              </a:rPr>
              <a:t>2</a:t>
            </a:r>
            <a:r>
              <a:rPr lang="pl-PL" sz="2000" dirty="0"/>
              <a:t> &gt; … &gt; </a:t>
            </a:r>
            <a:r>
              <a:rPr lang="pl-PL" sz="2000" dirty="0">
                <a:solidFill>
                  <a:srgbClr val="7030A0"/>
                </a:solidFill>
              </a:rPr>
              <a:t>3k</a:t>
            </a:r>
            <a:r>
              <a:rPr lang="pl-PL" sz="2000" dirty="0"/>
              <a:t> &gt;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1’ &gt; 2’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 … </a:t>
            </a:r>
            <a:r>
              <a:rPr lang="pl-PL" sz="2000" dirty="0"/>
              <a:t>&gt;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 3k’ </a:t>
            </a:r>
            <a:r>
              <a:rPr lang="pl-PL" sz="2000" dirty="0"/>
              <a:t>&gt; p &gt; …</a:t>
            </a:r>
            <a:endParaRPr lang="pl-PL" sz="20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pl-PL" sz="2000" dirty="0"/>
              <a:t>…</a:t>
            </a:r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E30E6D0-4E51-49D3-9A1B-48049D8B9066}"/>
              </a:ext>
            </a:extLst>
          </p:cNvPr>
          <p:cNvSpPr txBox="1">
            <a:spLocks/>
          </p:cNvSpPr>
          <p:nvPr/>
        </p:nvSpPr>
        <p:spPr>
          <a:xfrm>
            <a:off x="174349" y="5429268"/>
            <a:ext cx="3497338" cy="146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pl-PL" sz="1800" dirty="0"/>
              <a:t>p </a:t>
            </a:r>
            <a:r>
              <a:rPr lang="pl-PL" sz="1800" dirty="0" err="1"/>
              <a:t>defeats</a:t>
            </a:r>
            <a:r>
              <a:rPr lang="pl-PL" sz="1800" dirty="0"/>
              <a:t> </a:t>
            </a:r>
            <a:r>
              <a:rPr lang="pl-PL" sz="1800" dirty="0" err="1"/>
              <a:t>everyone</a:t>
            </a:r>
            <a:r>
              <a:rPr lang="pl-PL" sz="1800" dirty="0"/>
              <a:t> </a:t>
            </a:r>
            <a:r>
              <a:rPr lang="pl-PL" sz="1800" dirty="0" err="1"/>
              <a:t>except</a:t>
            </a:r>
            <a:r>
              <a:rPr lang="pl-PL" sz="1800" dirty="0"/>
              <a:t> for the set </a:t>
            </a:r>
            <a:r>
              <a:rPr lang="pl-PL" sz="1800" dirty="0" err="1"/>
              <a:t>elements</a:t>
            </a:r>
            <a:endParaRPr lang="pl-PL" sz="1800" dirty="0"/>
          </a:p>
          <a:p>
            <a:pPr>
              <a:buFont typeface="+mj-lt"/>
              <a:buAutoNum type="arabicPeriod"/>
            </a:pPr>
            <a:r>
              <a:rPr lang="pl-PL" sz="1800" dirty="0"/>
              <a:t>p </a:t>
            </a:r>
            <a:r>
              <a:rPr lang="pl-PL" sz="1800" dirty="0" err="1"/>
              <a:t>has</a:t>
            </a:r>
            <a:r>
              <a:rPr lang="pl-PL" sz="1800" dirty="0"/>
              <a:t> Dodgson </a:t>
            </a:r>
            <a:r>
              <a:rPr lang="pl-PL" sz="1800" dirty="0" err="1"/>
              <a:t>score</a:t>
            </a:r>
            <a:r>
              <a:rPr lang="pl-PL" sz="1800" dirty="0"/>
              <a:t> 4k </a:t>
            </a:r>
            <a:r>
              <a:rPr lang="pl-PL" sz="1800" dirty="0" err="1"/>
              <a:t>if</a:t>
            </a:r>
            <a:r>
              <a:rPr lang="pl-PL" sz="1800" dirty="0"/>
              <a:t> and </a:t>
            </a:r>
            <a:r>
              <a:rPr lang="pl-PL" sz="1800" dirty="0" err="1"/>
              <a:t>only</a:t>
            </a:r>
            <a:r>
              <a:rPr lang="pl-PL" sz="1800" dirty="0"/>
              <a:t> </a:t>
            </a:r>
            <a:r>
              <a:rPr lang="pl-PL" sz="1800" dirty="0" err="1"/>
              <a:t>if</a:t>
            </a:r>
            <a:r>
              <a:rPr lang="pl-PL" sz="1800" dirty="0"/>
              <a:t> </a:t>
            </a:r>
            <a:r>
              <a:rPr lang="pl-PL" sz="1800" dirty="0" err="1"/>
              <a:t>there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an</a:t>
            </a:r>
            <a:r>
              <a:rPr lang="pl-PL" sz="1800" dirty="0"/>
              <a:t> </a:t>
            </a:r>
            <a:r>
              <a:rPr lang="pl-PL" sz="1800" dirty="0" err="1"/>
              <a:t>exact</a:t>
            </a:r>
            <a:r>
              <a:rPr lang="pl-PL" sz="1800" dirty="0"/>
              <a:t> </a:t>
            </a:r>
            <a:r>
              <a:rPr lang="pl-PL" sz="1800" dirty="0" err="1"/>
              <a:t>cover</a:t>
            </a:r>
            <a:endParaRPr lang="pl-PL" sz="1800" dirty="0"/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  <a:p>
            <a:pPr marL="0" indent="0">
              <a:buFont typeface="Arial" pitchFamily="34" charset="0"/>
              <a:buNone/>
            </a:pP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2263889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6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1" grpId="0"/>
      <p:bldP spid="62" grpId="0"/>
      <p:bldP spid="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5B0D1-9091-4CF6-9F87-F99A9703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Puzzle: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Wins</a:t>
            </a:r>
            <a:r>
              <a:rPr lang="pl-PL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6B0FB-ADB5-4E2D-B79A-59BB27B84DD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err="1"/>
              <a:t>Voting</a:t>
            </a:r>
            <a:r>
              <a:rPr lang="pl-PL" sz="2800" dirty="0"/>
              <a:t> for </a:t>
            </a:r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operating</a:t>
            </a:r>
            <a:r>
              <a:rPr lang="pl-PL" sz="2800" dirty="0"/>
              <a:t> system to </a:t>
            </a:r>
            <a:r>
              <a:rPr lang="pl-PL" sz="2800" dirty="0" err="1"/>
              <a:t>use</a:t>
            </a:r>
            <a:r>
              <a:rPr lang="pl-PL" sz="2800" dirty="0"/>
              <a:t> in the lab.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 err="1"/>
              <a:t>Rule</a:t>
            </a:r>
            <a:r>
              <a:rPr lang="pl-PL" sz="2800" dirty="0"/>
              <a:t>: </a:t>
            </a:r>
            <a:r>
              <a:rPr lang="pl-PL" sz="2800" dirty="0" err="1">
                <a:solidFill>
                  <a:srgbClr val="FF0000"/>
                </a:solidFill>
              </a:rPr>
              <a:t>Borda</a:t>
            </a:r>
            <a:endParaRPr lang="pl-PL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2800" dirty="0">
                <a:solidFill>
                  <a:srgbClr val="008000"/>
                </a:solidFill>
              </a:rPr>
              <a:t>Linux		:  21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008000"/>
                </a:solidFill>
              </a:rPr>
              <a:t>Windows	:  20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008000"/>
                </a:solidFill>
              </a:rPr>
              <a:t>Mac		: 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EA56D-D964-4C6A-9342-5D347B4B45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Votes</a:t>
            </a:r>
            <a:r>
              <a:rPr lang="pl-PL" dirty="0"/>
              <a:t>: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2800" dirty="0">
                <a:solidFill>
                  <a:srgbClr val="7030A0"/>
                </a:solidFill>
              </a:rPr>
              <a:t>7: Linux &gt; Windows &gt; Mac</a:t>
            </a:r>
            <a:br>
              <a:rPr lang="pl-PL" sz="2800" dirty="0">
                <a:solidFill>
                  <a:srgbClr val="7030A0"/>
                </a:solidFill>
              </a:rPr>
            </a:br>
            <a:r>
              <a:rPr lang="pl-PL" sz="2800" dirty="0">
                <a:solidFill>
                  <a:srgbClr val="7030A0"/>
                </a:solidFill>
              </a:rPr>
              <a:t>6: Windows &gt; Linux &gt; Mac</a:t>
            </a:r>
            <a:br>
              <a:rPr lang="pl-PL" sz="2800" dirty="0">
                <a:solidFill>
                  <a:srgbClr val="7030A0"/>
                </a:solidFill>
              </a:rPr>
            </a:br>
            <a:r>
              <a:rPr lang="pl-PL" sz="2800" dirty="0">
                <a:solidFill>
                  <a:srgbClr val="7030A0"/>
                </a:solidFill>
              </a:rPr>
              <a:t>2: Mac &gt; Windows &gt; Linux</a:t>
            </a:r>
            <a:br>
              <a:rPr lang="pl-PL" sz="2800" dirty="0">
                <a:solidFill>
                  <a:srgbClr val="7030A0"/>
                </a:solidFill>
              </a:rPr>
            </a:br>
            <a:r>
              <a:rPr lang="pl-PL" sz="2800" dirty="0">
                <a:solidFill>
                  <a:srgbClr val="7030A0"/>
                </a:solidFill>
              </a:rPr>
              <a:t>1: Mac &gt; Linux &gt; Windows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A95F87-FF5C-4DC7-83B1-F70D6BB90D39}"/>
              </a:ext>
            </a:extLst>
          </p:cNvPr>
          <p:cNvSpPr/>
          <p:nvPr/>
        </p:nvSpPr>
        <p:spPr>
          <a:xfrm>
            <a:off x="4740442" y="4427620"/>
            <a:ext cx="3854116" cy="1259724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u="sng" dirty="0">
                <a:solidFill>
                  <a:schemeClr val="tx1"/>
                </a:solidFill>
              </a:rPr>
              <a:t>Puzzle:</a:t>
            </a:r>
            <a:r>
              <a:rPr lang="pl-PL" sz="2800" b="1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Why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would</a:t>
            </a:r>
            <a:r>
              <a:rPr lang="pl-PL" sz="2800" dirty="0">
                <a:solidFill>
                  <a:schemeClr val="tx1"/>
                </a:solidFill>
              </a:rPr>
              <a:t> Mac win </a:t>
            </a:r>
            <a:r>
              <a:rPr lang="pl-PL" sz="2800" dirty="0" err="1">
                <a:solidFill>
                  <a:schemeClr val="tx1"/>
                </a:solidFill>
              </a:rPr>
              <a:t>this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election</a:t>
            </a:r>
            <a:r>
              <a:rPr lang="pl-PL" sz="2800" dirty="0">
                <a:solidFill>
                  <a:schemeClr val="tx1"/>
                </a:solidFill>
              </a:rPr>
              <a:t>? </a:t>
            </a:r>
            <a:r>
              <a:rPr lang="pl-PL" sz="28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8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AEBD-5040-4706-ABA9-7074B55F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43887" cy="735012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Can</a:t>
            </a:r>
            <a:r>
              <a:rPr lang="pl-PL" dirty="0"/>
              <a:t> we </a:t>
            </a:r>
            <a:r>
              <a:rPr lang="pl-PL" dirty="0" err="1"/>
              <a:t>avoid</a:t>
            </a:r>
            <a:r>
              <a:rPr lang="pl-PL" dirty="0"/>
              <a:t> </a:t>
            </a:r>
            <a:r>
              <a:rPr lang="pl-PL" dirty="0" err="1"/>
              <a:t>strategic</a:t>
            </a:r>
            <a:r>
              <a:rPr lang="pl-PL" dirty="0"/>
              <a:t> </a:t>
            </a:r>
            <a:r>
              <a:rPr lang="pl-PL" dirty="0" err="1"/>
              <a:t>voting</a:t>
            </a:r>
            <a:r>
              <a:rPr lang="pl-PL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85F5F-A731-46BD-95F1-149E452AC19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22421"/>
            <a:ext cx="8414084" cy="5510463"/>
          </a:xfrm>
        </p:spPr>
        <p:txBody>
          <a:bodyPr>
            <a:normAutofit/>
          </a:bodyPr>
          <a:lstStyle/>
          <a:p>
            <a:r>
              <a:rPr lang="pl-PL" sz="2800" dirty="0" err="1"/>
              <a:t>Nondictatorship</a:t>
            </a:r>
            <a:endParaRPr lang="pl-PL" sz="2800" dirty="0"/>
          </a:p>
          <a:p>
            <a:pPr marL="457200" lvl="1" indent="0">
              <a:buNone/>
            </a:pPr>
            <a:r>
              <a:rPr lang="pl-PL" sz="2400" dirty="0" err="1"/>
              <a:t>There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no </a:t>
            </a:r>
            <a:r>
              <a:rPr lang="pl-PL" sz="2400" dirty="0" err="1"/>
              <a:t>voter</a:t>
            </a:r>
            <a:r>
              <a:rPr lang="pl-PL" sz="2400" dirty="0"/>
              <a:t> v</a:t>
            </a:r>
            <a:r>
              <a:rPr lang="pl-PL" sz="2400" baseline="-25000" dirty="0"/>
              <a:t>i</a:t>
            </a:r>
            <a:r>
              <a:rPr lang="pl-PL" sz="2400" dirty="0"/>
              <a:t> </a:t>
            </a:r>
            <a:r>
              <a:rPr lang="pl-PL" sz="2400" dirty="0" err="1"/>
              <a:t>such</a:t>
            </a:r>
            <a:r>
              <a:rPr lang="pl-PL" sz="2400" dirty="0"/>
              <a:t> </a:t>
            </a:r>
            <a:r>
              <a:rPr lang="pl-PL" sz="2400" dirty="0" err="1"/>
              <a:t>that</a:t>
            </a:r>
            <a:r>
              <a:rPr lang="pl-PL" sz="2400" dirty="0"/>
              <a:t> </a:t>
            </a:r>
            <a:r>
              <a:rPr lang="pl-PL" sz="2400" i="1" dirty="0"/>
              <a:t>f(v</a:t>
            </a:r>
            <a:r>
              <a:rPr lang="pl-PL" sz="2400" i="1" baseline="-25000" dirty="0"/>
              <a:t>i</a:t>
            </a:r>
            <a:r>
              <a:rPr lang="pl-PL" sz="2400" i="1" dirty="0"/>
              <a:t>) = top(v</a:t>
            </a:r>
            <a:r>
              <a:rPr lang="pl-PL" sz="2400" i="1" baseline="-25000" dirty="0"/>
              <a:t>i</a:t>
            </a:r>
            <a:r>
              <a:rPr lang="pl-PL" sz="2400" i="1" dirty="0"/>
              <a:t>)</a:t>
            </a:r>
          </a:p>
          <a:p>
            <a:endParaRPr lang="pl-PL" sz="1000" dirty="0"/>
          </a:p>
          <a:p>
            <a:r>
              <a:rPr lang="pl-PL" sz="2800" dirty="0" err="1"/>
              <a:t>Unrestricted</a:t>
            </a:r>
            <a:r>
              <a:rPr lang="pl-PL" sz="2800" dirty="0"/>
              <a:t> </a:t>
            </a:r>
            <a:r>
              <a:rPr lang="pl-PL" sz="2800" dirty="0" err="1"/>
              <a:t>domain</a:t>
            </a:r>
            <a:endParaRPr lang="pl-PL" sz="2800" dirty="0"/>
          </a:p>
          <a:p>
            <a:pPr marL="457200" lvl="1" indent="0">
              <a:buNone/>
            </a:pPr>
            <a:r>
              <a:rPr lang="pl-PL" sz="2400" dirty="0" err="1"/>
              <a:t>Every</a:t>
            </a:r>
            <a:r>
              <a:rPr lang="pl-PL" sz="2400" dirty="0"/>
              <a:t> </a:t>
            </a:r>
            <a:r>
              <a:rPr lang="pl-PL" sz="2400" dirty="0" err="1"/>
              <a:t>vote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legal</a:t>
            </a:r>
            <a:r>
              <a:rPr lang="pl-PL" sz="2400" dirty="0"/>
              <a:t> (i.e., </a:t>
            </a:r>
            <a:r>
              <a:rPr lang="pl-PL" sz="2400" dirty="0" err="1"/>
              <a:t>every</a:t>
            </a:r>
            <a:r>
              <a:rPr lang="pl-PL" sz="2400" dirty="0"/>
              <a:t> </a:t>
            </a:r>
            <a:r>
              <a:rPr lang="pl-PL" sz="2400" dirty="0" err="1"/>
              <a:t>linear</a:t>
            </a:r>
            <a:r>
              <a:rPr lang="pl-PL" sz="2400" dirty="0"/>
              <a:t> order </a:t>
            </a:r>
            <a:r>
              <a:rPr lang="pl-PL" sz="2400" dirty="0" err="1"/>
              <a:t>can</a:t>
            </a:r>
            <a:r>
              <a:rPr lang="pl-PL" sz="2400" dirty="0"/>
              <a:t> be </a:t>
            </a:r>
            <a:r>
              <a:rPr lang="pl-PL" sz="2400" dirty="0" err="1"/>
              <a:t>cast</a:t>
            </a:r>
            <a:r>
              <a:rPr lang="pl-PL" sz="2400" dirty="0"/>
              <a:t> as a </a:t>
            </a:r>
            <a:r>
              <a:rPr lang="pl-PL" sz="2400" dirty="0" err="1"/>
              <a:t>vote</a:t>
            </a:r>
            <a:r>
              <a:rPr lang="pl-PL" sz="2400" dirty="0"/>
              <a:t>, we </a:t>
            </a:r>
            <a:r>
              <a:rPr lang="pl-PL" sz="2400" dirty="0" err="1"/>
              <a:t>can</a:t>
            </a:r>
            <a:r>
              <a:rPr lang="pl-PL" sz="2400" dirty="0"/>
              <a:t> </a:t>
            </a:r>
            <a:r>
              <a:rPr lang="pl-PL" sz="2400" dirty="0" err="1"/>
              <a:t>have</a:t>
            </a:r>
            <a:r>
              <a:rPr lang="pl-PL" sz="2400" dirty="0"/>
              <a:t> as </a:t>
            </a:r>
            <a:r>
              <a:rPr lang="pl-PL" sz="2400" dirty="0" err="1"/>
              <a:t>many</a:t>
            </a:r>
            <a:r>
              <a:rPr lang="pl-PL" sz="2400" dirty="0"/>
              <a:t> </a:t>
            </a:r>
            <a:r>
              <a:rPr lang="pl-PL" sz="2400" dirty="0" err="1"/>
              <a:t>candidates</a:t>
            </a:r>
            <a:r>
              <a:rPr lang="pl-PL" sz="2400" dirty="0"/>
              <a:t> as we </a:t>
            </a:r>
            <a:r>
              <a:rPr lang="pl-PL" sz="2400" dirty="0" err="1"/>
              <a:t>like</a:t>
            </a:r>
            <a:r>
              <a:rPr lang="pl-PL" sz="2400" dirty="0"/>
              <a:t>)</a:t>
            </a:r>
          </a:p>
          <a:p>
            <a:endParaRPr lang="pl-PL" sz="1000" dirty="0"/>
          </a:p>
          <a:p>
            <a:r>
              <a:rPr lang="pl-PL" sz="2800" dirty="0" err="1"/>
              <a:t>Unanimity</a:t>
            </a:r>
            <a:endParaRPr lang="pl-PL" sz="2800" dirty="0"/>
          </a:p>
          <a:p>
            <a:pPr marL="457200" lvl="1" indent="0">
              <a:buNone/>
            </a:pPr>
            <a:r>
              <a:rPr lang="pl-PL" sz="2400" dirty="0" err="1"/>
              <a:t>If</a:t>
            </a:r>
            <a:r>
              <a:rPr lang="pl-PL" sz="2400" dirty="0"/>
              <a:t> </a:t>
            </a:r>
            <a:r>
              <a:rPr lang="pl-PL" sz="2400" dirty="0" err="1"/>
              <a:t>all</a:t>
            </a:r>
            <a:r>
              <a:rPr lang="pl-PL" sz="2400" dirty="0"/>
              <a:t> </a:t>
            </a:r>
            <a:r>
              <a:rPr lang="pl-PL" sz="2400" dirty="0" err="1"/>
              <a:t>voters</a:t>
            </a:r>
            <a:r>
              <a:rPr lang="pl-PL" sz="2400" dirty="0"/>
              <a:t> </a:t>
            </a:r>
            <a:r>
              <a:rPr lang="pl-PL" sz="2400" dirty="0" err="1"/>
              <a:t>rank</a:t>
            </a:r>
            <a:r>
              <a:rPr lang="pl-PL" sz="2400" dirty="0"/>
              <a:t> c </a:t>
            </a:r>
            <a:r>
              <a:rPr lang="pl-PL" sz="2400" dirty="0" err="1"/>
              <a:t>first</a:t>
            </a:r>
            <a:r>
              <a:rPr lang="pl-PL" sz="2400" dirty="0"/>
              <a:t>, </a:t>
            </a:r>
            <a:r>
              <a:rPr lang="pl-PL" sz="2400" dirty="0" err="1"/>
              <a:t>then</a:t>
            </a:r>
            <a:r>
              <a:rPr lang="pl-PL" sz="2400" dirty="0"/>
              <a:t> </a:t>
            </a:r>
            <a:r>
              <a:rPr lang="pl-PL" sz="2400" i="1" dirty="0"/>
              <a:t>f(V) = c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BB67A6-E5C9-4605-A04E-1AB14F5307E3}"/>
              </a:ext>
            </a:extLst>
          </p:cNvPr>
          <p:cNvSpPr/>
          <p:nvPr/>
        </p:nvSpPr>
        <p:spPr>
          <a:xfrm>
            <a:off x="244642" y="4748463"/>
            <a:ext cx="8626642" cy="1965158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800" b="1" u="sng" dirty="0" err="1">
                <a:solidFill>
                  <a:schemeClr val="tx1"/>
                </a:solidFill>
              </a:rPr>
              <a:t>Gibbard-Satterthwaite</a:t>
            </a:r>
            <a:r>
              <a:rPr lang="pl-PL" sz="2800" b="1" u="sng" dirty="0">
                <a:solidFill>
                  <a:schemeClr val="tx1"/>
                </a:solidFill>
              </a:rPr>
              <a:t> </a:t>
            </a:r>
            <a:r>
              <a:rPr lang="pl-PL" sz="2800" b="1" u="sng" dirty="0" err="1">
                <a:solidFill>
                  <a:schemeClr val="tx1"/>
                </a:solidFill>
              </a:rPr>
              <a:t>Theorem</a:t>
            </a:r>
            <a:r>
              <a:rPr lang="pl-PL" sz="2800" b="1" u="sng" dirty="0">
                <a:solidFill>
                  <a:schemeClr val="tx1"/>
                </a:solidFill>
              </a:rPr>
              <a:t>: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Consider</a:t>
            </a:r>
            <a:r>
              <a:rPr lang="pl-PL" sz="2400" dirty="0">
                <a:solidFill>
                  <a:schemeClr val="tx1"/>
                </a:solidFill>
              </a:rPr>
              <a:t> a set C of </a:t>
            </a:r>
            <a:r>
              <a:rPr lang="pl-PL" sz="2400" dirty="0" err="1">
                <a:solidFill>
                  <a:schemeClr val="tx1"/>
                </a:solidFill>
              </a:rPr>
              <a:t>at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least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three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candidates</a:t>
            </a:r>
            <a:r>
              <a:rPr lang="pl-PL" sz="2400" dirty="0">
                <a:solidFill>
                  <a:schemeClr val="tx1"/>
                </a:solidFill>
              </a:rPr>
              <a:t>. </a:t>
            </a:r>
            <a:r>
              <a:rPr lang="pl-PL" sz="2400" dirty="0" err="1">
                <a:solidFill>
                  <a:schemeClr val="tx1"/>
                </a:solidFill>
              </a:rPr>
              <a:t>Dictatorship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is</a:t>
            </a:r>
            <a:r>
              <a:rPr lang="pl-PL" sz="2400" dirty="0">
                <a:solidFill>
                  <a:schemeClr val="tx1"/>
                </a:solidFill>
              </a:rPr>
              <a:t> the </a:t>
            </a:r>
            <a:r>
              <a:rPr lang="pl-PL" sz="2400" dirty="0" err="1">
                <a:solidFill>
                  <a:schemeClr val="tx1"/>
                </a:solidFill>
              </a:rPr>
              <a:t>only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social</a:t>
            </a:r>
            <a:r>
              <a:rPr lang="pl-PL" sz="2400" dirty="0">
                <a:solidFill>
                  <a:schemeClr val="tx1"/>
                </a:solidFill>
              </a:rPr>
              <a:t> choice </a:t>
            </a:r>
            <a:r>
              <a:rPr lang="pl-PL" sz="2400" dirty="0" err="1">
                <a:solidFill>
                  <a:schemeClr val="tx1"/>
                </a:solidFill>
              </a:rPr>
              <a:t>function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sz="2400" i="1" dirty="0">
                <a:solidFill>
                  <a:schemeClr val="tx1"/>
                </a:solidFill>
              </a:rPr>
              <a:t>f: L(C)</a:t>
            </a:r>
            <a:r>
              <a:rPr lang="pl-PL" sz="2400" i="1" baseline="30000" dirty="0">
                <a:solidFill>
                  <a:schemeClr val="tx1"/>
                </a:solidFill>
              </a:rPr>
              <a:t>n</a:t>
            </a:r>
            <a:r>
              <a:rPr lang="pl-PL" sz="2400" i="1" dirty="0">
                <a:solidFill>
                  <a:schemeClr val="tx1"/>
                </a:solidFill>
              </a:rPr>
              <a:t> </a:t>
            </a:r>
            <a:r>
              <a:rPr lang="pl-PL" sz="2400" i="1" dirty="0">
                <a:solidFill>
                  <a:schemeClr val="tx1"/>
                </a:solidFill>
                <a:sym typeface="Wingdings" panose="05000000000000000000" pitchFamily="2" charset="2"/>
              </a:rPr>
              <a:t> C </a:t>
            </a:r>
          </a:p>
          <a:p>
            <a:pPr algn="just"/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that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accepts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unrestricted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domain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is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unanimous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, and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reporting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truthful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preferences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is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 the dominant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strategy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 for the </a:t>
            </a:r>
            <a:r>
              <a:rPr lang="pl-P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voters</a:t>
            </a: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CE37-741A-4457-BE77-2BACEF7D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Gibbard-Satterthwaite</a:t>
            </a:r>
            <a:r>
              <a:rPr lang="pl-PL" dirty="0"/>
              <a:t> </a:t>
            </a:r>
            <a:r>
              <a:rPr lang="pl-PL" dirty="0" err="1"/>
              <a:t>Theorem</a:t>
            </a:r>
            <a:endParaRPr lang="pl-PL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43BA7E-CF32-4B3E-96C1-F09ADD8633D8}"/>
              </a:ext>
            </a:extLst>
          </p:cNvPr>
          <p:cNvSpPr/>
          <p:nvPr/>
        </p:nvSpPr>
        <p:spPr>
          <a:xfrm>
            <a:off x="251535" y="1299412"/>
            <a:ext cx="3775033" cy="30480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b="1" u="sng" dirty="0" err="1">
                <a:solidFill>
                  <a:schemeClr val="tx1"/>
                </a:solidFill>
              </a:rPr>
              <a:t>Gibbard</a:t>
            </a:r>
            <a:r>
              <a:rPr lang="pl-PL" sz="2000" b="1" u="sng" dirty="0">
                <a:solidFill>
                  <a:schemeClr val="tx1"/>
                </a:solidFill>
              </a:rPr>
              <a:t>--</a:t>
            </a:r>
            <a:r>
              <a:rPr lang="pl-PL" sz="2000" b="1" u="sng" dirty="0" err="1">
                <a:solidFill>
                  <a:schemeClr val="tx1"/>
                </a:solidFill>
              </a:rPr>
              <a:t>Satterthwaite</a:t>
            </a:r>
            <a:r>
              <a:rPr lang="pl-PL" sz="2000" b="1" u="sng" dirty="0">
                <a:solidFill>
                  <a:schemeClr val="tx1"/>
                </a:solidFill>
              </a:rPr>
              <a:t> </a:t>
            </a:r>
            <a:r>
              <a:rPr lang="pl-PL" sz="2000" b="1" u="sng" dirty="0" err="1">
                <a:solidFill>
                  <a:schemeClr val="tx1"/>
                </a:solidFill>
              </a:rPr>
              <a:t>Theorem</a:t>
            </a:r>
            <a:r>
              <a:rPr lang="pl-PL" sz="2000" b="1" u="sng" dirty="0">
                <a:solidFill>
                  <a:schemeClr val="tx1"/>
                </a:solidFill>
              </a:rPr>
              <a:t>: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Consider</a:t>
            </a:r>
            <a:r>
              <a:rPr lang="pl-PL" dirty="0">
                <a:solidFill>
                  <a:schemeClr val="tx1"/>
                </a:solidFill>
              </a:rPr>
              <a:t> a set C of </a:t>
            </a:r>
            <a:r>
              <a:rPr lang="pl-PL" dirty="0" err="1">
                <a:solidFill>
                  <a:schemeClr val="tx1"/>
                </a:solidFill>
              </a:rPr>
              <a:t>at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least</a:t>
            </a:r>
            <a:r>
              <a:rPr lang="pl-PL" dirty="0">
                <a:solidFill>
                  <a:schemeClr val="tx1"/>
                </a:solidFill>
              </a:rPr>
              <a:t> 3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r>
              <a:rPr lang="pl-PL" dirty="0">
                <a:solidFill>
                  <a:schemeClr val="tx1"/>
                </a:solidFill>
              </a:rPr>
              <a:t>. </a:t>
            </a:r>
            <a:r>
              <a:rPr lang="pl-PL" dirty="0" err="1">
                <a:solidFill>
                  <a:schemeClr val="tx1"/>
                </a:solidFill>
              </a:rPr>
              <a:t>Dictatorship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is</a:t>
            </a:r>
            <a:r>
              <a:rPr lang="pl-PL" dirty="0">
                <a:solidFill>
                  <a:schemeClr val="tx1"/>
                </a:solidFill>
              </a:rPr>
              <a:t> the </a:t>
            </a:r>
            <a:r>
              <a:rPr lang="pl-PL" dirty="0" err="1">
                <a:solidFill>
                  <a:schemeClr val="tx1"/>
                </a:solidFill>
              </a:rPr>
              <a:t>only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social</a:t>
            </a:r>
            <a:r>
              <a:rPr lang="pl-PL" dirty="0">
                <a:solidFill>
                  <a:schemeClr val="tx1"/>
                </a:solidFill>
              </a:rPr>
              <a:t> choice </a:t>
            </a:r>
            <a:r>
              <a:rPr lang="pl-PL" dirty="0" err="1">
                <a:solidFill>
                  <a:schemeClr val="tx1"/>
                </a:solidFill>
              </a:rPr>
              <a:t>function</a:t>
            </a:r>
            <a:r>
              <a:rPr lang="pl-PL" dirty="0">
                <a:solidFill>
                  <a:schemeClr val="tx1"/>
                </a:solidFill>
              </a:rPr>
              <a:t>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i="1" dirty="0">
                <a:solidFill>
                  <a:schemeClr val="tx1"/>
                </a:solidFill>
              </a:rPr>
              <a:t>f: L(C)</a:t>
            </a:r>
            <a:r>
              <a:rPr lang="pl-PL" i="1" baseline="30000" dirty="0">
                <a:solidFill>
                  <a:schemeClr val="tx1"/>
                </a:solidFill>
              </a:rPr>
              <a:t>n</a:t>
            </a:r>
            <a:r>
              <a:rPr lang="pl-PL" i="1" dirty="0">
                <a:solidFill>
                  <a:schemeClr val="tx1"/>
                </a:solidFill>
              </a:rPr>
              <a:t> </a:t>
            </a:r>
            <a:r>
              <a:rPr lang="pl-PL" i="1" dirty="0">
                <a:solidFill>
                  <a:schemeClr val="tx1"/>
                </a:solidFill>
                <a:sym typeface="Wingdings" panose="05000000000000000000" pitchFamily="2" charset="2"/>
              </a:rPr>
              <a:t> C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that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accepts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unrestricted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domains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is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unanimous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, and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reporting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truthful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preferences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is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the dominant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strategy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for the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votgers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500AF-4B80-4F10-897C-D9F840FF68D8}"/>
              </a:ext>
            </a:extLst>
          </p:cNvPr>
          <p:cNvSpPr txBox="1"/>
          <p:nvPr/>
        </p:nvSpPr>
        <p:spPr>
          <a:xfrm>
            <a:off x="4564856" y="1299412"/>
            <a:ext cx="428354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u="sng" dirty="0" err="1"/>
              <a:t>History</a:t>
            </a:r>
            <a:r>
              <a:rPr lang="pl-PL" sz="2400" b="1" u="sng" dirty="0"/>
              <a:t> of the </a:t>
            </a:r>
            <a:r>
              <a:rPr lang="pl-PL" sz="2400" b="1" u="sng" dirty="0" err="1"/>
              <a:t>proofs</a:t>
            </a:r>
            <a:endParaRPr lang="pl-PL" sz="2400" b="1" u="sng" dirty="0"/>
          </a:p>
          <a:p>
            <a:r>
              <a:rPr lang="pl-PL" sz="2400" dirty="0"/>
              <a:t>1973 – </a:t>
            </a:r>
            <a:r>
              <a:rPr lang="pl-PL" sz="2400" dirty="0" err="1"/>
              <a:t>Gibbard</a:t>
            </a:r>
            <a:endParaRPr lang="pl-PL" sz="2400" dirty="0"/>
          </a:p>
          <a:p>
            <a:r>
              <a:rPr lang="pl-PL" sz="2400" dirty="0"/>
              <a:t>1975 – </a:t>
            </a:r>
            <a:r>
              <a:rPr lang="pl-PL" sz="2400" dirty="0" err="1"/>
              <a:t>Satterthwaite</a:t>
            </a:r>
            <a:endParaRPr lang="pl-PL" sz="2400" dirty="0"/>
          </a:p>
          <a:p>
            <a:r>
              <a:rPr lang="pl-PL" sz="2400" dirty="0"/>
              <a:t>1978 – </a:t>
            </a:r>
            <a:r>
              <a:rPr lang="pl-PL" sz="2400" dirty="0" err="1"/>
              <a:t>Schmeider</a:t>
            </a:r>
            <a:r>
              <a:rPr lang="pl-PL" sz="2400" dirty="0"/>
              <a:t>/</a:t>
            </a:r>
            <a:r>
              <a:rPr lang="pl-PL" sz="2400" dirty="0" err="1"/>
              <a:t>Sonnenschein</a:t>
            </a:r>
            <a:endParaRPr lang="pl-PL" sz="2400" dirty="0"/>
          </a:p>
          <a:p>
            <a:r>
              <a:rPr lang="pl-PL" sz="2400" dirty="0"/>
              <a:t>1983 – Barbera</a:t>
            </a:r>
          </a:p>
          <a:p>
            <a:r>
              <a:rPr lang="pl-PL" sz="2400" dirty="0"/>
              <a:t>1990 – Barbera/</a:t>
            </a:r>
            <a:r>
              <a:rPr lang="pl-PL" sz="2400" dirty="0" err="1"/>
              <a:t>Peleg</a:t>
            </a:r>
            <a:endParaRPr lang="pl-PL" sz="2400" dirty="0"/>
          </a:p>
          <a:p>
            <a:r>
              <a:rPr lang="pl-PL" sz="2400" dirty="0"/>
              <a:t>2000 – Benoit</a:t>
            </a:r>
          </a:p>
          <a:p>
            <a:r>
              <a:rPr lang="pl-PL" sz="2400" dirty="0"/>
              <a:t>2001 – Sen</a:t>
            </a:r>
          </a:p>
          <a:p>
            <a:r>
              <a:rPr lang="pl-PL" sz="2400" dirty="0"/>
              <a:t>2001 – Remy</a:t>
            </a:r>
          </a:p>
          <a:p>
            <a:r>
              <a:rPr lang="pl-PL" sz="2400" dirty="0"/>
              <a:t>2009 – Cato</a:t>
            </a:r>
          </a:p>
          <a:p>
            <a:r>
              <a:rPr lang="pl-PL" sz="2400" dirty="0"/>
              <a:t>2012 – </a:t>
            </a:r>
            <a:r>
              <a:rPr lang="pl-PL" sz="2400" dirty="0" err="1"/>
              <a:t>Ninjbat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667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829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84467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>
            <a:off x="4227444" y="5901552"/>
            <a:ext cx="369354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767955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1593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CE37-741A-4457-BE77-2BACEF7D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Gibbard-Satterthwaite</a:t>
            </a:r>
            <a:r>
              <a:rPr lang="pl-PL" dirty="0"/>
              <a:t> </a:t>
            </a:r>
            <a:r>
              <a:rPr lang="pl-PL" dirty="0" err="1"/>
              <a:t>Theorem</a:t>
            </a:r>
            <a:endParaRPr lang="pl-PL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43BA7E-CF32-4B3E-96C1-F09ADD8633D8}"/>
              </a:ext>
            </a:extLst>
          </p:cNvPr>
          <p:cNvSpPr/>
          <p:nvPr/>
        </p:nvSpPr>
        <p:spPr>
          <a:xfrm>
            <a:off x="251535" y="1299412"/>
            <a:ext cx="3775033" cy="30480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b="1" u="sng" dirty="0" err="1">
                <a:solidFill>
                  <a:schemeClr val="tx1"/>
                </a:solidFill>
              </a:rPr>
              <a:t>Gibbard</a:t>
            </a:r>
            <a:r>
              <a:rPr lang="pl-PL" sz="2000" b="1" u="sng" dirty="0">
                <a:solidFill>
                  <a:schemeClr val="tx1"/>
                </a:solidFill>
              </a:rPr>
              <a:t>--</a:t>
            </a:r>
            <a:r>
              <a:rPr lang="pl-PL" sz="2000" b="1" u="sng" dirty="0" err="1">
                <a:solidFill>
                  <a:schemeClr val="tx1"/>
                </a:solidFill>
              </a:rPr>
              <a:t>Satterthwaite</a:t>
            </a:r>
            <a:r>
              <a:rPr lang="pl-PL" sz="2000" b="1" u="sng" dirty="0">
                <a:solidFill>
                  <a:schemeClr val="tx1"/>
                </a:solidFill>
              </a:rPr>
              <a:t> </a:t>
            </a:r>
            <a:r>
              <a:rPr lang="pl-PL" sz="2000" b="1" u="sng" dirty="0" err="1">
                <a:solidFill>
                  <a:schemeClr val="tx1"/>
                </a:solidFill>
              </a:rPr>
              <a:t>Theorem</a:t>
            </a:r>
            <a:r>
              <a:rPr lang="pl-PL" sz="2000" b="1" u="sng" dirty="0">
                <a:solidFill>
                  <a:schemeClr val="tx1"/>
                </a:solidFill>
              </a:rPr>
              <a:t>: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Consider</a:t>
            </a:r>
            <a:r>
              <a:rPr lang="pl-PL" dirty="0">
                <a:solidFill>
                  <a:schemeClr val="tx1"/>
                </a:solidFill>
              </a:rPr>
              <a:t> a set C of </a:t>
            </a:r>
            <a:r>
              <a:rPr lang="pl-PL" dirty="0" err="1">
                <a:solidFill>
                  <a:schemeClr val="tx1"/>
                </a:solidFill>
              </a:rPr>
              <a:t>at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least</a:t>
            </a:r>
            <a:r>
              <a:rPr lang="pl-PL" dirty="0">
                <a:solidFill>
                  <a:schemeClr val="tx1"/>
                </a:solidFill>
              </a:rPr>
              <a:t> 3 </a:t>
            </a:r>
            <a:r>
              <a:rPr lang="pl-PL" dirty="0" err="1">
                <a:solidFill>
                  <a:schemeClr val="tx1"/>
                </a:solidFill>
              </a:rPr>
              <a:t>candidates</a:t>
            </a:r>
            <a:r>
              <a:rPr lang="pl-PL" dirty="0">
                <a:solidFill>
                  <a:schemeClr val="tx1"/>
                </a:solidFill>
              </a:rPr>
              <a:t>. </a:t>
            </a:r>
            <a:r>
              <a:rPr lang="pl-PL" dirty="0" err="1">
                <a:solidFill>
                  <a:schemeClr val="tx1"/>
                </a:solidFill>
              </a:rPr>
              <a:t>Dictatorship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is</a:t>
            </a:r>
            <a:r>
              <a:rPr lang="pl-PL" dirty="0">
                <a:solidFill>
                  <a:schemeClr val="tx1"/>
                </a:solidFill>
              </a:rPr>
              <a:t> the </a:t>
            </a:r>
            <a:r>
              <a:rPr lang="pl-PL" dirty="0" err="1">
                <a:solidFill>
                  <a:schemeClr val="tx1"/>
                </a:solidFill>
              </a:rPr>
              <a:t>only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social</a:t>
            </a:r>
            <a:r>
              <a:rPr lang="pl-PL" dirty="0">
                <a:solidFill>
                  <a:schemeClr val="tx1"/>
                </a:solidFill>
              </a:rPr>
              <a:t> choice </a:t>
            </a:r>
            <a:r>
              <a:rPr lang="pl-PL" dirty="0" err="1">
                <a:solidFill>
                  <a:schemeClr val="tx1"/>
                </a:solidFill>
              </a:rPr>
              <a:t>function</a:t>
            </a:r>
            <a:r>
              <a:rPr lang="pl-PL" dirty="0">
                <a:solidFill>
                  <a:schemeClr val="tx1"/>
                </a:solidFill>
              </a:rPr>
              <a:t>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i="1" dirty="0">
                <a:solidFill>
                  <a:schemeClr val="tx1"/>
                </a:solidFill>
              </a:rPr>
              <a:t>f: L(C)</a:t>
            </a:r>
            <a:r>
              <a:rPr lang="pl-PL" i="1" baseline="30000" dirty="0">
                <a:solidFill>
                  <a:schemeClr val="tx1"/>
                </a:solidFill>
              </a:rPr>
              <a:t>n</a:t>
            </a:r>
            <a:r>
              <a:rPr lang="pl-PL" i="1" dirty="0">
                <a:solidFill>
                  <a:schemeClr val="tx1"/>
                </a:solidFill>
              </a:rPr>
              <a:t> </a:t>
            </a:r>
            <a:r>
              <a:rPr lang="pl-PL" i="1" dirty="0">
                <a:solidFill>
                  <a:schemeClr val="tx1"/>
                </a:solidFill>
                <a:sym typeface="Wingdings" panose="05000000000000000000" pitchFamily="2" charset="2"/>
              </a:rPr>
              <a:t> C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that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accepts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unrestricted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domains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is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unanimous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, and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reporting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truthful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preferences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is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the dominant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strategy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 for the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votgers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500AF-4B80-4F10-897C-D9F840FF68D8}"/>
              </a:ext>
            </a:extLst>
          </p:cNvPr>
          <p:cNvSpPr txBox="1"/>
          <p:nvPr/>
        </p:nvSpPr>
        <p:spPr>
          <a:xfrm>
            <a:off x="4564856" y="1299412"/>
            <a:ext cx="428354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u="sng" dirty="0" err="1"/>
              <a:t>History</a:t>
            </a:r>
            <a:r>
              <a:rPr lang="pl-PL" sz="2400" b="1" u="sng" dirty="0"/>
              <a:t> of the </a:t>
            </a:r>
            <a:r>
              <a:rPr lang="pl-PL" sz="2400" b="1" u="sng" dirty="0" err="1"/>
              <a:t>proofs</a:t>
            </a:r>
            <a:endParaRPr lang="pl-PL" sz="2400" b="1" u="sng" dirty="0"/>
          </a:p>
          <a:p>
            <a:r>
              <a:rPr lang="pl-PL" sz="2400" dirty="0"/>
              <a:t>1973 – </a:t>
            </a:r>
            <a:r>
              <a:rPr lang="pl-PL" sz="2400" dirty="0" err="1"/>
              <a:t>Gibbard</a:t>
            </a:r>
            <a:endParaRPr lang="pl-PL" sz="2400" dirty="0"/>
          </a:p>
          <a:p>
            <a:r>
              <a:rPr lang="pl-PL" sz="2400" dirty="0"/>
              <a:t>1975 – </a:t>
            </a:r>
            <a:r>
              <a:rPr lang="pl-PL" sz="2400" dirty="0" err="1"/>
              <a:t>Satterthwaite</a:t>
            </a:r>
            <a:endParaRPr lang="pl-PL" sz="2400" dirty="0"/>
          </a:p>
          <a:p>
            <a:r>
              <a:rPr lang="pl-PL" sz="2400" dirty="0"/>
              <a:t>1978 – </a:t>
            </a:r>
            <a:r>
              <a:rPr lang="pl-PL" sz="2400" dirty="0" err="1"/>
              <a:t>Schmeider</a:t>
            </a:r>
            <a:r>
              <a:rPr lang="pl-PL" sz="2400" dirty="0"/>
              <a:t>/</a:t>
            </a:r>
            <a:r>
              <a:rPr lang="pl-PL" sz="2400" dirty="0" err="1"/>
              <a:t>Sonnenschein</a:t>
            </a:r>
            <a:endParaRPr lang="pl-PL" sz="2400" dirty="0"/>
          </a:p>
          <a:p>
            <a:r>
              <a:rPr lang="pl-PL" sz="2400" dirty="0"/>
              <a:t>1983 – Barbera</a:t>
            </a:r>
          </a:p>
          <a:p>
            <a:r>
              <a:rPr lang="pl-PL" sz="2400" dirty="0"/>
              <a:t>1990 – Barbera/</a:t>
            </a:r>
            <a:r>
              <a:rPr lang="pl-PL" sz="2400" dirty="0" err="1"/>
              <a:t>Peleg</a:t>
            </a:r>
            <a:endParaRPr lang="pl-PL" sz="2400" dirty="0"/>
          </a:p>
          <a:p>
            <a:r>
              <a:rPr lang="pl-PL" sz="2400" b="1" dirty="0"/>
              <a:t>2000 – Benoit</a:t>
            </a:r>
          </a:p>
          <a:p>
            <a:r>
              <a:rPr lang="pl-PL" sz="2400" dirty="0"/>
              <a:t>2001 – Sen</a:t>
            </a:r>
          </a:p>
          <a:p>
            <a:r>
              <a:rPr lang="pl-PL" sz="2400" dirty="0"/>
              <a:t>2001 – Remy</a:t>
            </a:r>
          </a:p>
          <a:p>
            <a:r>
              <a:rPr lang="pl-PL" sz="2400" dirty="0"/>
              <a:t>2009 – Cato</a:t>
            </a:r>
          </a:p>
          <a:p>
            <a:r>
              <a:rPr lang="pl-PL" sz="2400" dirty="0"/>
              <a:t>2012 – </a:t>
            </a:r>
            <a:r>
              <a:rPr lang="pl-PL" sz="2400" dirty="0" err="1"/>
              <a:t>Ninjbat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32535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81AAE-2F54-4400-86D1-2BA95727B1FD}"/>
              </a:ext>
            </a:extLst>
          </p:cNvPr>
          <p:cNvSpPr txBox="1"/>
          <p:nvPr/>
        </p:nvSpPr>
        <p:spPr>
          <a:xfrm>
            <a:off x="144377" y="1155031"/>
            <a:ext cx="5502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C = {a, b, c, …} 	– </a:t>
            </a:r>
            <a:r>
              <a:rPr lang="pl-PL" sz="2000" dirty="0"/>
              <a:t>set of </a:t>
            </a:r>
            <a:r>
              <a:rPr lang="pl-PL" sz="2000" dirty="0" err="1"/>
              <a:t>at</a:t>
            </a:r>
            <a:r>
              <a:rPr lang="pl-PL" sz="2000" dirty="0"/>
              <a:t> </a:t>
            </a:r>
            <a:r>
              <a:rPr lang="pl-PL" sz="2000" dirty="0" err="1"/>
              <a:t>least</a:t>
            </a:r>
            <a:r>
              <a:rPr lang="pl-PL" sz="2000" dirty="0"/>
              <a:t> 3 </a:t>
            </a:r>
            <a:r>
              <a:rPr lang="pl-PL" sz="2000" dirty="0" err="1"/>
              <a:t>candidates</a:t>
            </a:r>
            <a:endParaRPr lang="pl-PL" sz="2000" dirty="0"/>
          </a:p>
          <a:p>
            <a:endParaRPr lang="pl-PL" sz="1200" dirty="0"/>
          </a:p>
          <a:p>
            <a:r>
              <a:rPr lang="pl-PL" sz="2400" dirty="0"/>
              <a:t>f: L(C)</a:t>
            </a:r>
            <a:r>
              <a:rPr lang="pl-PL" sz="2400" baseline="30000" dirty="0"/>
              <a:t>n</a:t>
            </a:r>
            <a:r>
              <a:rPr lang="pl-PL" sz="2400" dirty="0"/>
              <a:t> </a:t>
            </a:r>
            <a:r>
              <a:rPr lang="pl-PL" sz="2400" dirty="0">
                <a:sym typeface="Wingdings" panose="05000000000000000000" pitchFamily="2" charset="2"/>
              </a:rPr>
              <a:t> C	– </a:t>
            </a:r>
            <a:r>
              <a:rPr lang="pl-PL" sz="2000" dirty="0" err="1">
                <a:sym typeface="Wingdings" panose="05000000000000000000" pitchFamily="2" charset="2"/>
              </a:rPr>
              <a:t>social</a:t>
            </a:r>
            <a:r>
              <a:rPr lang="pl-PL" sz="2000" dirty="0">
                <a:sym typeface="Wingdings" panose="05000000000000000000" pitchFamily="2" charset="2"/>
              </a:rPr>
              <a:t> choice </a:t>
            </a:r>
            <a:r>
              <a:rPr lang="pl-PL" sz="2000" dirty="0" err="1">
                <a:sym typeface="Wingdings" panose="05000000000000000000" pitchFamily="2" charset="2"/>
              </a:rPr>
              <a:t>function</a:t>
            </a:r>
            <a:endParaRPr lang="pl-PL" sz="2000" dirty="0">
              <a:sym typeface="Wingdings" panose="05000000000000000000" pitchFamily="2" charset="2"/>
            </a:endParaRPr>
          </a:p>
          <a:p>
            <a:r>
              <a:rPr lang="pl-PL" sz="2000" dirty="0">
                <a:sym typeface="Wingdings" panose="05000000000000000000" pitchFamily="2" charset="2"/>
              </a:rPr>
              <a:t>		    (</a:t>
            </a:r>
            <a:r>
              <a:rPr lang="pl-PL" sz="2000" dirty="0" err="1">
                <a:sym typeface="Wingdings" panose="05000000000000000000" pitchFamily="2" charset="2"/>
              </a:rPr>
              <a:t>unanimous</a:t>
            </a:r>
            <a:r>
              <a:rPr lang="pl-PL" sz="2000" dirty="0">
                <a:sym typeface="Wingdings" panose="05000000000000000000" pitchFamily="2" charset="2"/>
              </a:rPr>
              <a:t>, </a:t>
            </a:r>
            <a:r>
              <a:rPr lang="pl-PL" sz="2000" dirty="0" err="1">
                <a:sym typeface="Wingdings" panose="05000000000000000000" pitchFamily="2" charset="2"/>
              </a:rPr>
              <a:t>nonmanipulable</a:t>
            </a:r>
            <a:r>
              <a:rPr lang="pl-PL" sz="2000" dirty="0">
                <a:sym typeface="Wingdings" panose="05000000000000000000" pitchFamily="2" charset="2"/>
              </a:rPr>
              <a:t>) </a:t>
            </a:r>
            <a:endParaRPr lang="pl-PL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CC52C0-A6C2-4919-9C40-3942C52F81D7}"/>
              </a:ext>
            </a:extLst>
          </p:cNvPr>
          <p:cNvSpPr/>
          <p:nvPr/>
        </p:nvSpPr>
        <p:spPr>
          <a:xfrm>
            <a:off x="144377" y="2662989"/>
            <a:ext cx="5293897" cy="1267327"/>
          </a:xfrm>
          <a:prstGeom prst="roundRect">
            <a:avLst>
              <a:gd name="adj" fmla="val 5238"/>
            </a:avLst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b="1" u="sng" dirty="0">
                <a:solidFill>
                  <a:schemeClr val="tx1"/>
                </a:solidFill>
              </a:rPr>
              <a:t>Lemma (</a:t>
            </a:r>
            <a:r>
              <a:rPr lang="pl-PL" sz="2000" b="1" u="sng" dirty="0" err="1">
                <a:solidFill>
                  <a:schemeClr val="tx1"/>
                </a:solidFill>
              </a:rPr>
              <a:t>shifting</a:t>
            </a:r>
            <a:r>
              <a:rPr lang="pl-PL" sz="2000" b="1" u="sng" dirty="0">
                <a:solidFill>
                  <a:schemeClr val="tx1"/>
                </a:solidFill>
              </a:rPr>
              <a:t>):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If</a:t>
            </a:r>
            <a:r>
              <a:rPr lang="pl-PL" sz="2000" dirty="0">
                <a:solidFill>
                  <a:schemeClr val="tx1"/>
                </a:solidFill>
              </a:rPr>
              <a:t> f(V) = a and we form V’ by </a:t>
            </a:r>
            <a:r>
              <a:rPr lang="pl-PL" sz="2000" dirty="0" err="1">
                <a:solidFill>
                  <a:schemeClr val="tx1"/>
                </a:solidFill>
              </a:rPr>
              <a:t>shifting</a:t>
            </a:r>
            <a:r>
              <a:rPr lang="pl-PL" sz="2000" dirty="0">
                <a:solidFill>
                  <a:schemeClr val="tx1"/>
                </a:solidFill>
              </a:rPr>
              <a:t> b </a:t>
            </a:r>
            <a:r>
              <a:rPr lang="pl-PL" sz="2000" dirty="0" err="1">
                <a:solidFill>
                  <a:schemeClr val="tx1"/>
                </a:solidFill>
              </a:rPr>
              <a:t>forward</a:t>
            </a:r>
            <a:r>
              <a:rPr lang="pl-PL" sz="2000" dirty="0">
                <a:solidFill>
                  <a:schemeClr val="tx1"/>
                </a:solidFill>
              </a:rPr>
              <a:t> by one </a:t>
            </a:r>
            <a:r>
              <a:rPr lang="pl-PL" sz="2000" dirty="0" err="1">
                <a:solidFill>
                  <a:schemeClr val="tx1"/>
                </a:solidFill>
              </a:rPr>
              <a:t>position</a:t>
            </a:r>
            <a:r>
              <a:rPr lang="pl-PL" sz="2000" dirty="0">
                <a:solidFill>
                  <a:schemeClr val="tx1"/>
                </a:solidFill>
              </a:rPr>
              <a:t> in </a:t>
            </a:r>
            <a:r>
              <a:rPr lang="pl-PL" sz="2000" dirty="0" err="1">
                <a:solidFill>
                  <a:schemeClr val="tx1"/>
                </a:solidFill>
              </a:rPr>
              <a:t>some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vote</a:t>
            </a:r>
            <a:r>
              <a:rPr lang="pl-PL" sz="2000" dirty="0">
                <a:solidFill>
                  <a:schemeClr val="tx1"/>
                </a:solidFill>
              </a:rPr>
              <a:t>, </a:t>
            </a:r>
            <a:r>
              <a:rPr lang="pl-PL" sz="2000" dirty="0" err="1">
                <a:solidFill>
                  <a:schemeClr val="tx1"/>
                </a:solidFill>
              </a:rPr>
              <a:t>then</a:t>
            </a:r>
            <a:r>
              <a:rPr lang="pl-PL" sz="2000" dirty="0">
                <a:solidFill>
                  <a:schemeClr val="tx1"/>
                </a:solidFill>
              </a:rPr>
              <a:t> f(V’) </a:t>
            </a:r>
            <a:r>
              <a:rPr lang="pl-PL" sz="2000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pl-PL" sz="2000" dirty="0">
                <a:solidFill>
                  <a:schemeClr val="tx1"/>
                </a:solidFill>
              </a:rPr>
              <a:t> {a, b}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3F9C63-9D52-4522-A88E-8C98265E6150}"/>
              </a:ext>
            </a:extLst>
          </p:cNvPr>
          <p:cNvSpPr txBox="1"/>
          <p:nvPr/>
        </p:nvSpPr>
        <p:spPr>
          <a:xfrm>
            <a:off x="144377" y="4226261"/>
            <a:ext cx="766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Proof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4CA9D-9E65-4309-AFB2-94B12C983716}"/>
              </a:ext>
            </a:extLst>
          </p:cNvPr>
          <p:cNvSpPr txBox="1"/>
          <p:nvPr/>
        </p:nvSpPr>
        <p:spPr>
          <a:xfrm>
            <a:off x="6380458" y="1381179"/>
            <a:ext cx="2619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a &gt; b &gt; c &gt; 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a &gt; </a:t>
            </a:r>
            <a:r>
              <a:rPr lang="pl-PL" sz="2400" b="1" dirty="0">
                <a:solidFill>
                  <a:srgbClr val="FF0000"/>
                </a:solidFill>
              </a:rPr>
              <a:t>c &gt; b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/>
              <a:t>&gt; …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b &gt; c &gt; a &gt; …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50D23FE-7C43-49C3-BD72-70407FA5D330}"/>
              </a:ext>
            </a:extLst>
          </p:cNvPr>
          <p:cNvSpPr/>
          <p:nvPr/>
        </p:nvSpPr>
        <p:spPr>
          <a:xfrm>
            <a:off x="6203994" y="1381179"/>
            <a:ext cx="176464" cy="15696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6DFCB-A332-453C-AA05-57BEACDF7328}"/>
              </a:ext>
            </a:extLst>
          </p:cNvPr>
          <p:cNvSpPr txBox="1"/>
          <p:nvPr/>
        </p:nvSpPr>
        <p:spPr>
          <a:xfrm>
            <a:off x="5818058" y="198134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E7D33-22FC-45A0-9B1A-63B1BCCD6900}"/>
              </a:ext>
            </a:extLst>
          </p:cNvPr>
          <p:cNvSpPr txBox="1"/>
          <p:nvPr/>
        </p:nvSpPr>
        <p:spPr>
          <a:xfrm>
            <a:off x="6380458" y="3441431"/>
            <a:ext cx="2619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a &gt; b &gt; c &gt; 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a &gt; </a:t>
            </a:r>
            <a:r>
              <a:rPr lang="pl-PL" sz="2400" b="1" dirty="0">
                <a:solidFill>
                  <a:srgbClr val="FF0000"/>
                </a:solidFill>
              </a:rPr>
              <a:t>b &gt; c</a:t>
            </a:r>
            <a:r>
              <a:rPr lang="pl-PL" sz="2400" dirty="0"/>
              <a:t> &gt; …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b &gt; c &gt; a &gt; …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C264091D-27D4-419D-95A0-5C4E0F12F88C}"/>
              </a:ext>
            </a:extLst>
          </p:cNvPr>
          <p:cNvSpPr/>
          <p:nvPr/>
        </p:nvSpPr>
        <p:spPr>
          <a:xfrm>
            <a:off x="6203994" y="3441431"/>
            <a:ext cx="176464" cy="15696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79A73D-689A-4A8D-8B31-DFC921B54A49}"/>
              </a:ext>
            </a:extLst>
          </p:cNvPr>
          <p:cNvSpPr txBox="1"/>
          <p:nvPr/>
        </p:nvSpPr>
        <p:spPr>
          <a:xfrm>
            <a:off x="5818058" y="4041595"/>
            <a:ext cx="37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819EE4-3761-4484-9046-93E1467B19F2}"/>
              </a:ext>
            </a:extLst>
          </p:cNvPr>
          <p:cNvSpPr txBox="1"/>
          <p:nvPr/>
        </p:nvSpPr>
        <p:spPr>
          <a:xfrm>
            <a:off x="527687" y="4922316"/>
            <a:ext cx="4902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If</a:t>
            </a:r>
            <a:r>
              <a:rPr lang="pl-PL" sz="2400" dirty="0"/>
              <a:t>  f( V’ ) = c  (c ≠ a, c ≠ b) </a:t>
            </a:r>
            <a:r>
              <a:rPr lang="pl-PL" sz="2400" dirty="0" err="1"/>
              <a:t>then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a &gt; c – v</a:t>
            </a:r>
            <a:r>
              <a:rPr lang="pl-PL" sz="2400" baseline="-25000" dirty="0"/>
              <a:t>2 </a:t>
            </a:r>
            <a:r>
              <a:rPr lang="pl-PL" sz="2400" dirty="0" err="1"/>
              <a:t>would</a:t>
            </a:r>
            <a:r>
              <a:rPr lang="pl-PL" sz="2400" dirty="0"/>
              <a:t> </a:t>
            </a:r>
            <a:r>
              <a:rPr lang="pl-PL" sz="2400" dirty="0" err="1"/>
              <a:t>prefer</a:t>
            </a:r>
            <a:r>
              <a:rPr lang="pl-PL" sz="2400" dirty="0"/>
              <a:t> to </a:t>
            </a:r>
            <a:r>
              <a:rPr lang="pl-PL" sz="2400" dirty="0" err="1"/>
              <a:t>lie</a:t>
            </a:r>
            <a:r>
              <a:rPr lang="pl-PL" sz="2400" dirty="0"/>
              <a:t> in V’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c &gt; a – v</a:t>
            </a:r>
            <a:r>
              <a:rPr lang="pl-PL" sz="2400" baseline="-25000" dirty="0"/>
              <a:t>2 </a:t>
            </a:r>
            <a:r>
              <a:rPr lang="pl-PL" sz="2400" dirty="0" err="1"/>
              <a:t>would</a:t>
            </a:r>
            <a:r>
              <a:rPr lang="pl-PL" sz="2400" dirty="0"/>
              <a:t> </a:t>
            </a:r>
            <a:r>
              <a:rPr lang="pl-PL" sz="2400" dirty="0" err="1"/>
              <a:t>prefer</a:t>
            </a:r>
            <a:r>
              <a:rPr lang="pl-PL" sz="2400" dirty="0"/>
              <a:t> to </a:t>
            </a:r>
            <a:r>
              <a:rPr lang="pl-PL" sz="2400" dirty="0" err="1"/>
              <a:t>lie</a:t>
            </a:r>
            <a:r>
              <a:rPr lang="pl-PL" sz="2400" dirty="0"/>
              <a:t> in V</a:t>
            </a:r>
          </a:p>
        </p:txBody>
      </p:sp>
    </p:spTree>
    <p:extLst>
      <p:ext uri="{BB962C8B-B14F-4D97-AF65-F5344CB8AC3E}">
        <p14:creationId xmlns:p14="http://schemas.microsoft.com/office/powerpoint/2010/main" val="116280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4CA9D-9E65-4309-AFB2-94B12C983716}"/>
              </a:ext>
            </a:extLst>
          </p:cNvPr>
          <p:cNvSpPr txBox="1"/>
          <p:nvPr/>
        </p:nvSpPr>
        <p:spPr>
          <a:xfrm>
            <a:off x="1246985" y="1012211"/>
            <a:ext cx="2327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&gt;  ... &gt; …  &gt; b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50D23FE-7C43-49C3-BD72-70407FA5D330}"/>
              </a:ext>
            </a:extLst>
          </p:cNvPr>
          <p:cNvSpPr/>
          <p:nvPr/>
        </p:nvSpPr>
        <p:spPr>
          <a:xfrm>
            <a:off x="1070521" y="1012211"/>
            <a:ext cx="176464" cy="15696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6DFCB-A332-453C-AA05-57BEACDF7328}"/>
              </a:ext>
            </a:extLst>
          </p:cNvPr>
          <p:cNvSpPr txBox="1"/>
          <p:nvPr/>
        </p:nvSpPr>
        <p:spPr>
          <a:xfrm>
            <a:off x="684585" y="161237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C46700-9625-4CC8-B324-02DCFB80DD91}"/>
              </a:ext>
            </a:extLst>
          </p:cNvPr>
          <p:cNvSpPr txBox="1"/>
          <p:nvPr/>
        </p:nvSpPr>
        <p:spPr>
          <a:xfrm>
            <a:off x="4491789" y="1155032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</a:t>
            </a:r>
            <a:r>
              <a:rPr lang="pl-PL" sz="2400" baseline="-25000" dirty="0"/>
              <a:t>0</a:t>
            </a:r>
            <a:r>
              <a:rPr lang="pl-PL" sz="2400" dirty="0"/>
              <a:t>) ≠ 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A03370-C678-41F6-8186-A20A063B1A1A}"/>
              </a:ext>
            </a:extLst>
          </p:cNvPr>
          <p:cNvSpPr txBox="1"/>
          <p:nvPr/>
        </p:nvSpPr>
        <p:spPr>
          <a:xfrm>
            <a:off x="1246985" y="3819036"/>
            <a:ext cx="25778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   &gt;  ... &gt; … 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  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t-1</a:t>
            </a:r>
            <a:r>
              <a:rPr lang="pl-PL" sz="2400" dirty="0"/>
              <a:t>:     &gt;  ... &gt; …  &gt; b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t</a:t>
            </a:r>
            <a:r>
              <a:rPr lang="pl-PL" sz="2400" dirty="0"/>
              <a:t>:       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   &gt;  ... &gt; …  &gt; b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7D961752-C599-4031-BB76-11B94A6891FE}"/>
              </a:ext>
            </a:extLst>
          </p:cNvPr>
          <p:cNvSpPr/>
          <p:nvPr/>
        </p:nvSpPr>
        <p:spPr>
          <a:xfrm>
            <a:off x="1070521" y="3819036"/>
            <a:ext cx="176464" cy="2677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9B0583-DA64-4651-85FE-FC240B712046}"/>
              </a:ext>
            </a:extLst>
          </p:cNvPr>
          <p:cNvSpPr txBox="1"/>
          <p:nvPr/>
        </p:nvSpPr>
        <p:spPr>
          <a:xfrm>
            <a:off x="684585" y="4964632"/>
            <a:ext cx="45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V’</a:t>
            </a:r>
            <a:r>
              <a:rPr lang="pl-PL" baseline="-25000" dirty="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7CAABE-0D26-47D1-9177-AB05A583FA7B}"/>
              </a:ext>
            </a:extLst>
          </p:cNvPr>
          <p:cNvSpPr txBox="1"/>
          <p:nvPr/>
        </p:nvSpPr>
        <p:spPr>
          <a:xfrm>
            <a:off x="4491789" y="4218531"/>
            <a:ext cx="1282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f(V’</a:t>
            </a:r>
            <a:r>
              <a:rPr lang="pl-PL" sz="2400" baseline="-25000" dirty="0"/>
              <a:t>0</a:t>
            </a:r>
            <a:r>
              <a:rPr lang="pl-PL" sz="2400" dirty="0"/>
              <a:t>) = 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B77126-14C6-4880-94AD-1F86FA9AEE9E}"/>
              </a:ext>
            </a:extLst>
          </p:cNvPr>
          <p:cNvSpPr txBox="1"/>
          <p:nvPr/>
        </p:nvSpPr>
        <p:spPr>
          <a:xfrm>
            <a:off x="684585" y="3034531"/>
            <a:ext cx="232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What</a:t>
            </a:r>
            <a:r>
              <a:rPr lang="pl-PL" sz="2400" dirty="0"/>
              <a:t> </a:t>
            </a:r>
            <a:r>
              <a:rPr lang="pl-PL" sz="2400" dirty="0" err="1"/>
              <a:t>if</a:t>
            </a:r>
            <a:r>
              <a:rPr lang="pl-PL" sz="2400" dirty="0"/>
              <a:t> f(V</a:t>
            </a:r>
            <a:r>
              <a:rPr lang="pl-PL" sz="2400" baseline="-25000" dirty="0"/>
              <a:t>0</a:t>
            </a:r>
            <a:r>
              <a:rPr lang="pl-PL" sz="2400" dirty="0"/>
              <a:t>) = b?</a:t>
            </a:r>
          </a:p>
        </p:txBody>
      </p:sp>
    </p:spTree>
    <p:extLst>
      <p:ext uri="{BB962C8B-B14F-4D97-AF65-F5344CB8AC3E}">
        <p14:creationId xmlns:p14="http://schemas.microsoft.com/office/powerpoint/2010/main" val="55707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2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4CA9D-9E65-4309-AFB2-94B12C983716}"/>
              </a:ext>
            </a:extLst>
          </p:cNvPr>
          <p:cNvSpPr txBox="1"/>
          <p:nvPr/>
        </p:nvSpPr>
        <p:spPr>
          <a:xfrm>
            <a:off x="1246985" y="1012211"/>
            <a:ext cx="2327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&gt;  ... &gt; …  &gt; b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50D23FE-7C43-49C3-BD72-70407FA5D330}"/>
              </a:ext>
            </a:extLst>
          </p:cNvPr>
          <p:cNvSpPr/>
          <p:nvPr/>
        </p:nvSpPr>
        <p:spPr>
          <a:xfrm>
            <a:off x="1070521" y="1012211"/>
            <a:ext cx="176464" cy="15696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6DFCB-A332-453C-AA05-57BEACDF7328}"/>
              </a:ext>
            </a:extLst>
          </p:cNvPr>
          <p:cNvSpPr txBox="1"/>
          <p:nvPr/>
        </p:nvSpPr>
        <p:spPr>
          <a:xfrm>
            <a:off x="684585" y="161237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C46700-9625-4CC8-B324-02DCFB80DD91}"/>
              </a:ext>
            </a:extLst>
          </p:cNvPr>
          <p:cNvSpPr txBox="1"/>
          <p:nvPr/>
        </p:nvSpPr>
        <p:spPr>
          <a:xfrm>
            <a:off x="4491789" y="1155032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</a:t>
            </a:r>
            <a:r>
              <a:rPr lang="pl-PL" sz="2400" baseline="-25000" dirty="0"/>
              <a:t>0</a:t>
            </a:r>
            <a:r>
              <a:rPr lang="pl-PL" sz="2400" dirty="0"/>
              <a:t>) ≠ 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A03370-C678-41F6-8186-A20A063B1A1A}"/>
              </a:ext>
            </a:extLst>
          </p:cNvPr>
          <p:cNvSpPr txBox="1"/>
          <p:nvPr/>
        </p:nvSpPr>
        <p:spPr>
          <a:xfrm>
            <a:off x="1246985" y="3819036"/>
            <a:ext cx="25778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8000"/>
                </a:solidFill>
              </a:rPr>
              <a:t>v</a:t>
            </a:r>
            <a:r>
              <a:rPr lang="pl-PL" sz="2400" b="1" baseline="-25000" dirty="0">
                <a:solidFill>
                  <a:srgbClr val="008000"/>
                </a:solidFill>
              </a:rPr>
              <a:t>1</a:t>
            </a:r>
            <a:r>
              <a:rPr lang="pl-PL" sz="2400" b="1" dirty="0">
                <a:solidFill>
                  <a:srgbClr val="008000"/>
                </a:solidFill>
              </a:rPr>
              <a:t>:    a &gt;  ... &gt; … 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  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t-1</a:t>
            </a:r>
            <a:r>
              <a:rPr lang="pl-PL" sz="2400" dirty="0"/>
              <a:t>:     &gt;  ... &gt; …  &gt; b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t</a:t>
            </a:r>
            <a:r>
              <a:rPr lang="pl-PL" sz="2400" dirty="0"/>
              <a:t>:       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   &gt;  ... &gt; …  &gt; b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7D961752-C599-4031-BB76-11B94A6891FE}"/>
              </a:ext>
            </a:extLst>
          </p:cNvPr>
          <p:cNvSpPr/>
          <p:nvPr/>
        </p:nvSpPr>
        <p:spPr>
          <a:xfrm>
            <a:off x="1070521" y="3819036"/>
            <a:ext cx="176464" cy="2677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9B0583-DA64-4651-85FE-FC240B712046}"/>
              </a:ext>
            </a:extLst>
          </p:cNvPr>
          <p:cNvSpPr txBox="1"/>
          <p:nvPr/>
        </p:nvSpPr>
        <p:spPr>
          <a:xfrm>
            <a:off x="684585" y="4964632"/>
            <a:ext cx="45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V’</a:t>
            </a:r>
            <a:r>
              <a:rPr lang="pl-PL" baseline="-25000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B77126-14C6-4880-94AD-1F86FA9AEE9E}"/>
              </a:ext>
            </a:extLst>
          </p:cNvPr>
          <p:cNvSpPr txBox="1"/>
          <p:nvPr/>
        </p:nvSpPr>
        <p:spPr>
          <a:xfrm>
            <a:off x="684585" y="3034531"/>
            <a:ext cx="232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What</a:t>
            </a:r>
            <a:r>
              <a:rPr lang="pl-PL" sz="2400" dirty="0"/>
              <a:t> </a:t>
            </a:r>
            <a:r>
              <a:rPr lang="pl-PL" sz="2400" dirty="0" err="1"/>
              <a:t>if</a:t>
            </a:r>
            <a:r>
              <a:rPr lang="pl-PL" sz="2400" dirty="0"/>
              <a:t> f(V</a:t>
            </a:r>
            <a:r>
              <a:rPr lang="pl-PL" sz="2400" baseline="-25000" dirty="0"/>
              <a:t>0</a:t>
            </a:r>
            <a:r>
              <a:rPr lang="pl-PL" sz="2400" dirty="0"/>
              <a:t>) = b?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76C753-09EE-4C8B-9955-C762582A82C3}"/>
              </a:ext>
            </a:extLst>
          </p:cNvPr>
          <p:cNvSpPr txBox="1"/>
          <p:nvPr/>
        </p:nvSpPr>
        <p:spPr>
          <a:xfrm>
            <a:off x="4491789" y="4218531"/>
            <a:ext cx="1282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f(V’</a:t>
            </a:r>
            <a:r>
              <a:rPr lang="pl-PL" sz="2400" baseline="-25000" dirty="0"/>
              <a:t>0</a:t>
            </a:r>
            <a:r>
              <a:rPr lang="pl-PL" sz="2400" dirty="0"/>
              <a:t>) = b</a:t>
            </a:r>
          </a:p>
        </p:txBody>
      </p:sp>
    </p:spTree>
    <p:extLst>
      <p:ext uri="{BB962C8B-B14F-4D97-AF65-F5344CB8AC3E}">
        <p14:creationId xmlns:p14="http://schemas.microsoft.com/office/powerpoint/2010/main" val="1651070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4CA9D-9E65-4309-AFB2-94B12C983716}"/>
              </a:ext>
            </a:extLst>
          </p:cNvPr>
          <p:cNvSpPr txBox="1"/>
          <p:nvPr/>
        </p:nvSpPr>
        <p:spPr>
          <a:xfrm>
            <a:off x="1246985" y="1012211"/>
            <a:ext cx="2327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&gt;  ... &gt; …  &gt; b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50D23FE-7C43-49C3-BD72-70407FA5D330}"/>
              </a:ext>
            </a:extLst>
          </p:cNvPr>
          <p:cNvSpPr/>
          <p:nvPr/>
        </p:nvSpPr>
        <p:spPr>
          <a:xfrm>
            <a:off x="1070521" y="1012211"/>
            <a:ext cx="176464" cy="15696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6DFCB-A332-453C-AA05-57BEACDF7328}"/>
              </a:ext>
            </a:extLst>
          </p:cNvPr>
          <p:cNvSpPr txBox="1"/>
          <p:nvPr/>
        </p:nvSpPr>
        <p:spPr>
          <a:xfrm>
            <a:off x="684585" y="161237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C46700-9625-4CC8-B324-02DCFB80DD91}"/>
              </a:ext>
            </a:extLst>
          </p:cNvPr>
          <p:cNvSpPr txBox="1"/>
          <p:nvPr/>
        </p:nvSpPr>
        <p:spPr>
          <a:xfrm>
            <a:off x="4491789" y="1155032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</a:t>
            </a:r>
            <a:r>
              <a:rPr lang="pl-PL" sz="2400" baseline="-25000" dirty="0"/>
              <a:t>0</a:t>
            </a:r>
            <a:r>
              <a:rPr lang="pl-PL" sz="2400" dirty="0"/>
              <a:t>) ≠ 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A03370-C678-41F6-8186-A20A063B1A1A}"/>
              </a:ext>
            </a:extLst>
          </p:cNvPr>
          <p:cNvSpPr txBox="1"/>
          <p:nvPr/>
        </p:nvSpPr>
        <p:spPr>
          <a:xfrm>
            <a:off x="1246985" y="3819036"/>
            <a:ext cx="25778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8000"/>
                </a:solidFill>
              </a:rPr>
              <a:t>v</a:t>
            </a:r>
            <a:r>
              <a:rPr lang="pl-PL" sz="2400" b="1" baseline="-25000" dirty="0">
                <a:solidFill>
                  <a:srgbClr val="008000"/>
                </a:solidFill>
              </a:rPr>
              <a:t>1</a:t>
            </a:r>
            <a:r>
              <a:rPr lang="pl-PL" sz="2400" b="1" dirty="0">
                <a:solidFill>
                  <a:srgbClr val="008000"/>
                </a:solidFill>
              </a:rPr>
              <a:t>:    a &gt;  ... &gt; …  &gt; b</a:t>
            </a:r>
          </a:p>
          <a:p>
            <a:r>
              <a:rPr lang="pl-PL" sz="2400" b="1" dirty="0">
                <a:solidFill>
                  <a:srgbClr val="008000"/>
                </a:solidFill>
              </a:rPr>
              <a:t>v</a:t>
            </a:r>
            <a:r>
              <a:rPr lang="pl-PL" sz="2400" b="1" baseline="-25000" dirty="0">
                <a:solidFill>
                  <a:srgbClr val="008000"/>
                </a:solidFill>
              </a:rPr>
              <a:t>2</a:t>
            </a:r>
            <a:r>
              <a:rPr lang="pl-PL" sz="2400" b="1" dirty="0">
                <a:solidFill>
                  <a:srgbClr val="008000"/>
                </a:solidFill>
              </a:rPr>
              <a:t>:    a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t-1</a:t>
            </a:r>
            <a:r>
              <a:rPr lang="pl-PL" sz="2400" dirty="0"/>
              <a:t>:     &gt;  ... &gt; …  &gt; b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t</a:t>
            </a:r>
            <a:r>
              <a:rPr lang="pl-PL" sz="2400" dirty="0"/>
              <a:t>:       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   &gt;  ... &gt; …  &gt; b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7D961752-C599-4031-BB76-11B94A6891FE}"/>
              </a:ext>
            </a:extLst>
          </p:cNvPr>
          <p:cNvSpPr/>
          <p:nvPr/>
        </p:nvSpPr>
        <p:spPr>
          <a:xfrm>
            <a:off x="1070521" y="3819036"/>
            <a:ext cx="176464" cy="2677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9B0583-DA64-4651-85FE-FC240B712046}"/>
              </a:ext>
            </a:extLst>
          </p:cNvPr>
          <p:cNvSpPr txBox="1"/>
          <p:nvPr/>
        </p:nvSpPr>
        <p:spPr>
          <a:xfrm>
            <a:off x="684585" y="4964632"/>
            <a:ext cx="45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V’</a:t>
            </a:r>
            <a:r>
              <a:rPr lang="pl-PL" baseline="-25000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B77126-14C6-4880-94AD-1F86FA9AEE9E}"/>
              </a:ext>
            </a:extLst>
          </p:cNvPr>
          <p:cNvSpPr txBox="1"/>
          <p:nvPr/>
        </p:nvSpPr>
        <p:spPr>
          <a:xfrm>
            <a:off x="684585" y="3034531"/>
            <a:ext cx="232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What</a:t>
            </a:r>
            <a:r>
              <a:rPr lang="pl-PL" sz="2400" dirty="0"/>
              <a:t> </a:t>
            </a:r>
            <a:r>
              <a:rPr lang="pl-PL" sz="2400" dirty="0" err="1"/>
              <a:t>if</a:t>
            </a:r>
            <a:r>
              <a:rPr lang="pl-PL" sz="2400" dirty="0"/>
              <a:t> f(V</a:t>
            </a:r>
            <a:r>
              <a:rPr lang="pl-PL" sz="2400" baseline="-25000" dirty="0"/>
              <a:t>0</a:t>
            </a:r>
            <a:r>
              <a:rPr lang="pl-PL" sz="2400" dirty="0"/>
              <a:t>) = b?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2DD0A8-0249-43C9-8607-7C1167AA9999}"/>
              </a:ext>
            </a:extLst>
          </p:cNvPr>
          <p:cNvSpPr txBox="1"/>
          <p:nvPr/>
        </p:nvSpPr>
        <p:spPr>
          <a:xfrm>
            <a:off x="4491789" y="4218531"/>
            <a:ext cx="1282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f(V’</a:t>
            </a:r>
            <a:r>
              <a:rPr lang="pl-PL" sz="2400" baseline="-25000" dirty="0"/>
              <a:t>0</a:t>
            </a:r>
            <a:r>
              <a:rPr lang="pl-PL" sz="2400" dirty="0"/>
              <a:t>) = b</a:t>
            </a:r>
          </a:p>
        </p:txBody>
      </p:sp>
    </p:spTree>
    <p:extLst>
      <p:ext uri="{BB962C8B-B14F-4D97-AF65-F5344CB8AC3E}">
        <p14:creationId xmlns:p14="http://schemas.microsoft.com/office/powerpoint/2010/main" val="3128179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4CA9D-9E65-4309-AFB2-94B12C983716}"/>
              </a:ext>
            </a:extLst>
          </p:cNvPr>
          <p:cNvSpPr txBox="1"/>
          <p:nvPr/>
        </p:nvSpPr>
        <p:spPr>
          <a:xfrm>
            <a:off x="1246985" y="1012211"/>
            <a:ext cx="2327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&gt;  ... &gt; …  &gt; b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50D23FE-7C43-49C3-BD72-70407FA5D330}"/>
              </a:ext>
            </a:extLst>
          </p:cNvPr>
          <p:cNvSpPr/>
          <p:nvPr/>
        </p:nvSpPr>
        <p:spPr>
          <a:xfrm>
            <a:off x="1070521" y="1012211"/>
            <a:ext cx="176464" cy="15696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6DFCB-A332-453C-AA05-57BEACDF7328}"/>
              </a:ext>
            </a:extLst>
          </p:cNvPr>
          <p:cNvSpPr txBox="1"/>
          <p:nvPr/>
        </p:nvSpPr>
        <p:spPr>
          <a:xfrm>
            <a:off x="684585" y="161237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C46700-9625-4CC8-B324-02DCFB80DD91}"/>
              </a:ext>
            </a:extLst>
          </p:cNvPr>
          <p:cNvSpPr txBox="1"/>
          <p:nvPr/>
        </p:nvSpPr>
        <p:spPr>
          <a:xfrm>
            <a:off x="4491789" y="1155032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</a:t>
            </a:r>
            <a:r>
              <a:rPr lang="pl-PL" sz="2400" baseline="-25000" dirty="0"/>
              <a:t>0</a:t>
            </a:r>
            <a:r>
              <a:rPr lang="pl-PL" sz="2400" dirty="0"/>
              <a:t>) ≠ 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A03370-C678-41F6-8186-A20A063B1A1A}"/>
              </a:ext>
            </a:extLst>
          </p:cNvPr>
          <p:cNvSpPr txBox="1"/>
          <p:nvPr/>
        </p:nvSpPr>
        <p:spPr>
          <a:xfrm>
            <a:off x="1246985" y="3819036"/>
            <a:ext cx="26162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8000"/>
                </a:solidFill>
              </a:rPr>
              <a:t>v</a:t>
            </a:r>
            <a:r>
              <a:rPr lang="pl-PL" sz="2400" b="1" baseline="-25000" dirty="0">
                <a:solidFill>
                  <a:srgbClr val="008000"/>
                </a:solidFill>
              </a:rPr>
              <a:t>1</a:t>
            </a:r>
            <a:r>
              <a:rPr lang="pl-PL" sz="2400" b="1" dirty="0">
                <a:solidFill>
                  <a:srgbClr val="008000"/>
                </a:solidFill>
              </a:rPr>
              <a:t>:    a &gt;  ... &gt; …  &gt; b</a:t>
            </a:r>
          </a:p>
          <a:p>
            <a:r>
              <a:rPr lang="pl-PL" sz="2400" b="1" dirty="0">
                <a:solidFill>
                  <a:srgbClr val="008000"/>
                </a:solidFill>
              </a:rPr>
              <a:t>v</a:t>
            </a:r>
            <a:r>
              <a:rPr lang="pl-PL" sz="2400" b="1" baseline="-25000" dirty="0">
                <a:solidFill>
                  <a:srgbClr val="008000"/>
                </a:solidFill>
              </a:rPr>
              <a:t>2</a:t>
            </a:r>
            <a:r>
              <a:rPr lang="pl-PL" sz="2400" b="1" dirty="0">
                <a:solidFill>
                  <a:srgbClr val="008000"/>
                </a:solidFill>
              </a:rPr>
              <a:t>:    a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b="1" dirty="0">
                <a:solidFill>
                  <a:srgbClr val="008000"/>
                </a:solidFill>
              </a:rPr>
              <a:t>v</a:t>
            </a:r>
            <a:r>
              <a:rPr lang="pl-PL" sz="2400" b="1" baseline="-25000" dirty="0">
                <a:solidFill>
                  <a:srgbClr val="008000"/>
                </a:solidFill>
              </a:rPr>
              <a:t>t-1</a:t>
            </a:r>
            <a:r>
              <a:rPr lang="pl-PL" sz="2400" b="1" dirty="0">
                <a:solidFill>
                  <a:srgbClr val="008000"/>
                </a:solidFill>
              </a:rPr>
              <a:t>:  a &gt;  ... &gt; …  &gt; b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t</a:t>
            </a:r>
            <a:r>
              <a:rPr lang="pl-PL" sz="2400" dirty="0"/>
              <a:t>:       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   &gt;  ... &gt; …  &gt; b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7D961752-C599-4031-BB76-11B94A6891FE}"/>
              </a:ext>
            </a:extLst>
          </p:cNvPr>
          <p:cNvSpPr/>
          <p:nvPr/>
        </p:nvSpPr>
        <p:spPr>
          <a:xfrm>
            <a:off x="1070521" y="3819036"/>
            <a:ext cx="176464" cy="2677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9B0583-DA64-4651-85FE-FC240B712046}"/>
              </a:ext>
            </a:extLst>
          </p:cNvPr>
          <p:cNvSpPr txBox="1"/>
          <p:nvPr/>
        </p:nvSpPr>
        <p:spPr>
          <a:xfrm>
            <a:off x="684585" y="4964632"/>
            <a:ext cx="45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V’</a:t>
            </a:r>
            <a:r>
              <a:rPr lang="pl-PL" baseline="-25000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B77126-14C6-4880-94AD-1F86FA9AEE9E}"/>
              </a:ext>
            </a:extLst>
          </p:cNvPr>
          <p:cNvSpPr txBox="1"/>
          <p:nvPr/>
        </p:nvSpPr>
        <p:spPr>
          <a:xfrm>
            <a:off x="684585" y="3034531"/>
            <a:ext cx="232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What</a:t>
            </a:r>
            <a:r>
              <a:rPr lang="pl-PL" sz="2400" dirty="0"/>
              <a:t> </a:t>
            </a:r>
            <a:r>
              <a:rPr lang="pl-PL" sz="2400" dirty="0" err="1"/>
              <a:t>if</a:t>
            </a:r>
            <a:r>
              <a:rPr lang="pl-PL" sz="2400" dirty="0"/>
              <a:t> f(V</a:t>
            </a:r>
            <a:r>
              <a:rPr lang="pl-PL" sz="2400" baseline="-25000" dirty="0"/>
              <a:t>0</a:t>
            </a:r>
            <a:r>
              <a:rPr lang="pl-PL" sz="2400" dirty="0"/>
              <a:t>) = b?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2DD0A8-0249-43C9-8607-7C1167AA9999}"/>
              </a:ext>
            </a:extLst>
          </p:cNvPr>
          <p:cNvSpPr txBox="1"/>
          <p:nvPr/>
        </p:nvSpPr>
        <p:spPr>
          <a:xfrm>
            <a:off x="4491789" y="4218531"/>
            <a:ext cx="1282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f(V’</a:t>
            </a:r>
            <a:r>
              <a:rPr lang="pl-PL" sz="2400" baseline="-25000" dirty="0"/>
              <a:t>0</a:t>
            </a:r>
            <a:r>
              <a:rPr lang="pl-PL" sz="2400" dirty="0"/>
              <a:t>) = b</a:t>
            </a:r>
          </a:p>
        </p:txBody>
      </p:sp>
    </p:spTree>
    <p:extLst>
      <p:ext uri="{BB962C8B-B14F-4D97-AF65-F5344CB8AC3E}">
        <p14:creationId xmlns:p14="http://schemas.microsoft.com/office/powerpoint/2010/main" val="3056450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4CA9D-9E65-4309-AFB2-94B12C983716}"/>
              </a:ext>
            </a:extLst>
          </p:cNvPr>
          <p:cNvSpPr txBox="1"/>
          <p:nvPr/>
        </p:nvSpPr>
        <p:spPr>
          <a:xfrm>
            <a:off x="1246985" y="1012211"/>
            <a:ext cx="2327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&gt;  ... &gt; …  &gt; b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50D23FE-7C43-49C3-BD72-70407FA5D330}"/>
              </a:ext>
            </a:extLst>
          </p:cNvPr>
          <p:cNvSpPr/>
          <p:nvPr/>
        </p:nvSpPr>
        <p:spPr>
          <a:xfrm>
            <a:off x="1070521" y="1012211"/>
            <a:ext cx="176464" cy="15696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6DFCB-A332-453C-AA05-57BEACDF7328}"/>
              </a:ext>
            </a:extLst>
          </p:cNvPr>
          <p:cNvSpPr txBox="1"/>
          <p:nvPr/>
        </p:nvSpPr>
        <p:spPr>
          <a:xfrm>
            <a:off x="684585" y="161237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C46700-9625-4CC8-B324-02DCFB80DD91}"/>
              </a:ext>
            </a:extLst>
          </p:cNvPr>
          <p:cNvSpPr txBox="1"/>
          <p:nvPr/>
        </p:nvSpPr>
        <p:spPr>
          <a:xfrm>
            <a:off x="4491789" y="1155032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</a:t>
            </a:r>
            <a:r>
              <a:rPr lang="pl-PL" sz="2400" baseline="-25000" dirty="0"/>
              <a:t>0</a:t>
            </a:r>
            <a:r>
              <a:rPr lang="pl-PL" sz="2400" dirty="0"/>
              <a:t>) ≠ 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A03370-C678-41F6-8186-A20A063B1A1A}"/>
              </a:ext>
            </a:extLst>
          </p:cNvPr>
          <p:cNvSpPr txBox="1"/>
          <p:nvPr/>
        </p:nvSpPr>
        <p:spPr>
          <a:xfrm>
            <a:off x="1246985" y="3819036"/>
            <a:ext cx="26162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8000"/>
                </a:solidFill>
              </a:rPr>
              <a:t>v</a:t>
            </a:r>
            <a:r>
              <a:rPr lang="pl-PL" sz="2400" b="1" baseline="-25000" dirty="0">
                <a:solidFill>
                  <a:srgbClr val="008000"/>
                </a:solidFill>
              </a:rPr>
              <a:t>1</a:t>
            </a:r>
            <a:r>
              <a:rPr lang="pl-PL" sz="2400" b="1" dirty="0">
                <a:solidFill>
                  <a:srgbClr val="008000"/>
                </a:solidFill>
              </a:rPr>
              <a:t>:    a &gt;  ... &gt; …  &gt; b</a:t>
            </a:r>
          </a:p>
          <a:p>
            <a:r>
              <a:rPr lang="pl-PL" sz="2400" b="1" dirty="0">
                <a:solidFill>
                  <a:srgbClr val="008000"/>
                </a:solidFill>
              </a:rPr>
              <a:t>v</a:t>
            </a:r>
            <a:r>
              <a:rPr lang="pl-PL" sz="2400" b="1" baseline="-25000" dirty="0">
                <a:solidFill>
                  <a:srgbClr val="008000"/>
                </a:solidFill>
              </a:rPr>
              <a:t>2</a:t>
            </a:r>
            <a:r>
              <a:rPr lang="pl-PL" sz="2400" b="1" dirty="0">
                <a:solidFill>
                  <a:srgbClr val="008000"/>
                </a:solidFill>
              </a:rPr>
              <a:t>:    a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b="1" dirty="0">
                <a:solidFill>
                  <a:srgbClr val="008000"/>
                </a:solidFill>
              </a:rPr>
              <a:t>v</a:t>
            </a:r>
            <a:r>
              <a:rPr lang="pl-PL" sz="2400" b="1" baseline="-25000" dirty="0">
                <a:solidFill>
                  <a:srgbClr val="008000"/>
                </a:solidFill>
              </a:rPr>
              <a:t>t-1</a:t>
            </a:r>
            <a:r>
              <a:rPr lang="pl-PL" sz="2400" b="1" dirty="0">
                <a:solidFill>
                  <a:srgbClr val="008000"/>
                </a:solidFill>
              </a:rPr>
              <a:t>:  a &gt;  ... &gt; …  &gt; b</a:t>
            </a:r>
          </a:p>
          <a:p>
            <a:r>
              <a:rPr lang="pl-PL" sz="2400" b="1" dirty="0" err="1">
                <a:solidFill>
                  <a:srgbClr val="FF0000"/>
                </a:solidFill>
              </a:rPr>
              <a:t>v</a:t>
            </a:r>
            <a:r>
              <a:rPr lang="pl-PL" sz="2400" b="1" baseline="-25000" dirty="0" err="1">
                <a:solidFill>
                  <a:srgbClr val="FF0000"/>
                </a:solidFill>
              </a:rPr>
              <a:t>t</a:t>
            </a:r>
            <a:r>
              <a:rPr lang="pl-PL" sz="2400" b="1" dirty="0">
                <a:solidFill>
                  <a:srgbClr val="FF0000"/>
                </a:solidFill>
              </a:rPr>
              <a:t>:     a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   &gt;  ... &gt; …  &gt; b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7D961752-C599-4031-BB76-11B94A6891FE}"/>
              </a:ext>
            </a:extLst>
          </p:cNvPr>
          <p:cNvSpPr/>
          <p:nvPr/>
        </p:nvSpPr>
        <p:spPr>
          <a:xfrm>
            <a:off x="1070521" y="3819036"/>
            <a:ext cx="176464" cy="2677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9B0583-DA64-4651-85FE-FC240B712046}"/>
              </a:ext>
            </a:extLst>
          </p:cNvPr>
          <p:cNvSpPr txBox="1"/>
          <p:nvPr/>
        </p:nvSpPr>
        <p:spPr>
          <a:xfrm>
            <a:off x="684585" y="4964632"/>
            <a:ext cx="45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V’</a:t>
            </a:r>
            <a:r>
              <a:rPr lang="pl-PL" baseline="-25000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B77126-14C6-4880-94AD-1F86FA9AEE9E}"/>
              </a:ext>
            </a:extLst>
          </p:cNvPr>
          <p:cNvSpPr txBox="1"/>
          <p:nvPr/>
        </p:nvSpPr>
        <p:spPr>
          <a:xfrm>
            <a:off x="684585" y="3034531"/>
            <a:ext cx="232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What</a:t>
            </a:r>
            <a:r>
              <a:rPr lang="pl-PL" sz="2400" dirty="0"/>
              <a:t> </a:t>
            </a:r>
            <a:r>
              <a:rPr lang="pl-PL" sz="2400" dirty="0" err="1"/>
              <a:t>if</a:t>
            </a:r>
            <a:r>
              <a:rPr lang="pl-PL" sz="2400" dirty="0"/>
              <a:t> f(V</a:t>
            </a:r>
            <a:r>
              <a:rPr lang="pl-PL" sz="2400" baseline="-25000" dirty="0"/>
              <a:t>0</a:t>
            </a:r>
            <a:r>
              <a:rPr lang="pl-PL" sz="2400" dirty="0"/>
              <a:t>) = b?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2DD0A8-0249-43C9-8607-7C1167AA9999}"/>
              </a:ext>
            </a:extLst>
          </p:cNvPr>
          <p:cNvSpPr txBox="1"/>
          <p:nvPr/>
        </p:nvSpPr>
        <p:spPr>
          <a:xfrm>
            <a:off x="4491789" y="4218531"/>
            <a:ext cx="1291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f(V’</a:t>
            </a:r>
            <a:r>
              <a:rPr lang="pl-PL" sz="2400" b="1" baseline="-25000" dirty="0">
                <a:solidFill>
                  <a:srgbClr val="FF0000"/>
                </a:solidFill>
              </a:rPr>
              <a:t>0</a:t>
            </a:r>
            <a:r>
              <a:rPr lang="pl-PL" sz="2400" b="1" dirty="0">
                <a:solidFill>
                  <a:srgbClr val="FF0000"/>
                </a:solidFill>
              </a:rPr>
              <a:t>) =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ACBE05-DEEF-47E1-A1D1-16A5D284906D}"/>
              </a:ext>
            </a:extLst>
          </p:cNvPr>
          <p:cNvSpPr txBox="1"/>
          <p:nvPr/>
        </p:nvSpPr>
        <p:spPr>
          <a:xfrm>
            <a:off x="4331368" y="4980021"/>
            <a:ext cx="4203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 step </a:t>
            </a:r>
            <a:r>
              <a:rPr lang="pl-PL" sz="2000" dirty="0" err="1"/>
              <a:t>before</a:t>
            </a:r>
            <a:r>
              <a:rPr lang="pl-PL" sz="2000" dirty="0"/>
              <a:t>, </a:t>
            </a:r>
            <a:r>
              <a:rPr lang="pl-PL" sz="2000" dirty="0" err="1"/>
              <a:t>v</a:t>
            </a:r>
            <a:r>
              <a:rPr lang="pl-PL" sz="2000" baseline="-25000" dirty="0" err="1"/>
              <a:t>t</a:t>
            </a:r>
            <a:r>
              <a:rPr lang="pl-PL" sz="2000" dirty="0"/>
              <a:t> </a:t>
            </a:r>
            <a:r>
              <a:rPr lang="pl-PL" sz="2000" dirty="0" err="1"/>
              <a:t>also</a:t>
            </a:r>
            <a:r>
              <a:rPr lang="pl-PL" sz="2000" dirty="0"/>
              <a:t> </a:t>
            </a:r>
            <a:r>
              <a:rPr lang="pl-PL" sz="2000" dirty="0" err="1"/>
              <a:t>preferred</a:t>
            </a:r>
            <a:r>
              <a:rPr lang="pl-PL" sz="2000" dirty="0"/>
              <a:t> a to b, </a:t>
            </a:r>
            <a:r>
              <a:rPr lang="pl-PL" sz="2000" dirty="0" err="1"/>
              <a:t>so</a:t>
            </a:r>
            <a:r>
              <a:rPr lang="pl-PL" sz="2000" dirty="0"/>
              <a:t> </a:t>
            </a:r>
            <a:r>
              <a:rPr lang="pl-PL" sz="2000" dirty="0" err="1"/>
              <a:t>v</a:t>
            </a:r>
            <a:r>
              <a:rPr lang="pl-PL" sz="2000" baseline="-25000" dirty="0" err="1"/>
              <a:t>t</a:t>
            </a:r>
            <a:r>
              <a:rPr lang="pl-PL" sz="2000" dirty="0"/>
              <a:t> </a:t>
            </a:r>
            <a:r>
              <a:rPr lang="pl-PL" sz="2000" dirty="0" err="1"/>
              <a:t>would</a:t>
            </a:r>
            <a:r>
              <a:rPr lang="pl-PL" sz="2000" dirty="0"/>
              <a:t> </a:t>
            </a:r>
            <a:r>
              <a:rPr lang="pl-PL" sz="2000" dirty="0" err="1"/>
              <a:t>have</a:t>
            </a:r>
            <a:r>
              <a:rPr lang="pl-PL" sz="2000" dirty="0"/>
              <a:t> </a:t>
            </a:r>
            <a:r>
              <a:rPr lang="pl-PL" sz="2000" dirty="0" err="1"/>
              <a:t>preferred</a:t>
            </a:r>
            <a:r>
              <a:rPr lang="pl-PL" sz="2000" dirty="0"/>
              <a:t> to </a:t>
            </a:r>
            <a:r>
              <a:rPr lang="pl-PL" sz="2000" dirty="0" err="1"/>
              <a:t>lie</a:t>
            </a:r>
            <a:r>
              <a:rPr lang="pl-PL" sz="2000" dirty="0"/>
              <a:t> </a:t>
            </a:r>
            <a:r>
              <a:rPr lang="pl-PL" sz="2000" dirty="0" err="1"/>
              <a:t>then</a:t>
            </a:r>
            <a:endParaRPr lang="pl-PL" sz="2000" dirty="0"/>
          </a:p>
          <a:p>
            <a:endParaRPr lang="pl-PL" sz="2000" dirty="0"/>
          </a:p>
          <a:p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had</a:t>
            </a:r>
            <a:r>
              <a:rPr lang="pl-PL" sz="2000" dirty="0"/>
              <a:t> to </a:t>
            </a:r>
            <a:r>
              <a:rPr lang="pl-PL" sz="2000" dirty="0" err="1"/>
              <a:t>happen</a:t>
            </a:r>
            <a:r>
              <a:rPr lang="pl-PL" sz="2000" dirty="0"/>
              <a:t> </a:t>
            </a:r>
            <a:r>
              <a:rPr lang="pl-PL" sz="2000" dirty="0" err="1"/>
              <a:t>due</a:t>
            </a:r>
            <a:r>
              <a:rPr lang="pl-PL" sz="2000" dirty="0"/>
              <a:t> to </a:t>
            </a:r>
            <a:r>
              <a:rPr lang="pl-PL" sz="2000" dirty="0" err="1"/>
              <a:t>unanimity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907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4CA9D-9E65-4309-AFB2-94B12C983716}"/>
              </a:ext>
            </a:extLst>
          </p:cNvPr>
          <p:cNvSpPr txBox="1"/>
          <p:nvPr/>
        </p:nvSpPr>
        <p:spPr>
          <a:xfrm>
            <a:off x="1246985" y="1012211"/>
            <a:ext cx="2327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&gt;  ... &gt; …  &gt; b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50D23FE-7C43-49C3-BD72-70407FA5D330}"/>
              </a:ext>
            </a:extLst>
          </p:cNvPr>
          <p:cNvSpPr/>
          <p:nvPr/>
        </p:nvSpPr>
        <p:spPr>
          <a:xfrm>
            <a:off x="1070521" y="1012211"/>
            <a:ext cx="176464" cy="15696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6DFCB-A332-453C-AA05-57BEACDF7328}"/>
              </a:ext>
            </a:extLst>
          </p:cNvPr>
          <p:cNvSpPr txBox="1"/>
          <p:nvPr/>
        </p:nvSpPr>
        <p:spPr>
          <a:xfrm>
            <a:off x="684585" y="161237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C46700-9625-4CC8-B324-02DCFB80DD91}"/>
              </a:ext>
            </a:extLst>
          </p:cNvPr>
          <p:cNvSpPr txBox="1"/>
          <p:nvPr/>
        </p:nvSpPr>
        <p:spPr>
          <a:xfrm>
            <a:off x="4491789" y="1155032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</a:t>
            </a:r>
            <a:r>
              <a:rPr lang="pl-PL" sz="2400" baseline="-25000" dirty="0"/>
              <a:t>0</a:t>
            </a:r>
            <a:r>
              <a:rPr lang="pl-PL" sz="2400" dirty="0"/>
              <a:t>) ≠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E1148D-FBC1-47E1-A870-5F7083A06D33}"/>
              </a:ext>
            </a:extLst>
          </p:cNvPr>
          <p:cNvSpPr txBox="1"/>
          <p:nvPr/>
        </p:nvSpPr>
        <p:spPr>
          <a:xfrm>
            <a:off x="1246985" y="3182035"/>
            <a:ext cx="27900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 b   &gt;  ... &gt; …  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 b   &gt;  ... &gt; …  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r-1</a:t>
            </a:r>
            <a:r>
              <a:rPr lang="pl-PL" sz="2400" dirty="0"/>
              <a:t>:    b  &gt;  ... &gt; …  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r</a:t>
            </a:r>
            <a:r>
              <a:rPr lang="pl-PL" sz="2400" dirty="0"/>
              <a:t>:       k  &gt;  ... &gt; …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r+1</a:t>
            </a:r>
            <a:r>
              <a:rPr lang="pl-PL" sz="2400" dirty="0"/>
              <a:t>:   a</a:t>
            </a:r>
            <a:r>
              <a:rPr lang="pl-PL" sz="2400" baseline="-25000" dirty="0"/>
              <a:t>1</a:t>
            </a:r>
            <a:r>
              <a:rPr lang="pl-PL" sz="2400" dirty="0"/>
              <a:t> &gt;  ... &gt; … &gt; b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  </a:t>
            </a:r>
            <a:r>
              <a:rPr lang="pl-PL" sz="2400" dirty="0" err="1"/>
              <a:t>a</a:t>
            </a:r>
            <a:r>
              <a:rPr lang="pl-PL" sz="2400" baseline="-25000" dirty="0" err="1"/>
              <a:t>whatever</a:t>
            </a:r>
            <a:r>
              <a:rPr lang="pl-PL" sz="2400" dirty="0"/>
              <a:t>&gt; … &gt; b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5F36ACD8-97EB-47F4-8257-46C8727F987C}"/>
              </a:ext>
            </a:extLst>
          </p:cNvPr>
          <p:cNvSpPr/>
          <p:nvPr/>
        </p:nvSpPr>
        <p:spPr>
          <a:xfrm>
            <a:off x="1070521" y="3182035"/>
            <a:ext cx="176464" cy="2677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90326-4B68-4335-A9B5-B630C13D82E4}"/>
              </a:ext>
            </a:extLst>
          </p:cNvPr>
          <p:cNvSpPr txBox="1"/>
          <p:nvPr/>
        </p:nvSpPr>
        <p:spPr>
          <a:xfrm>
            <a:off x="684585" y="434367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607DC8-27A9-4BCC-993D-7E64D56B71F2}"/>
              </a:ext>
            </a:extLst>
          </p:cNvPr>
          <p:cNvSpPr txBox="1"/>
          <p:nvPr/>
        </p:nvSpPr>
        <p:spPr>
          <a:xfrm>
            <a:off x="1812043" y="6303346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</a:t>
            </a:r>
            <a:r>
              <a:rPr lang="pl-PL" sz="2400" baseline="-25000" dirty="0"/>
              <a:t>1</a:t>
            </a:r>
            <a:r>
              <a:rPr lang="pl-PL" sz="2400" dirty="0"/>
              <a:t>) ≠ b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28573AA-23FB-40DD-BF27-9BFE06F0C56D}"/>
              </a:ext>
            </a:extLst>
          </p:cNvPr>
          <p:cNvSpPr/>
          <p:nvPr/>
        </p:nvSpPr>
        <p:spPr>
          <a:xfrm>
            <a:off x="2245895" y="2655623"/>
            <a:ext cx="192505" cy="45266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BE5AA-1D06-4A7C-AFD6-E9D752E420CF}"/>
              </a:ext>
            </a:extLst>
          </p:cNvPr>
          <p:cNvSpPr txBox="1"/>
          <p:nvPr/>
        </p:nvSpPr>
        <p:spPr>
          <a:xfrm>
            <a:off x="2438400" y="2655623"/>
            <a:ext cx="62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shift</a:t>
            </a:r>
            <a:r>
              <a:rPr lang="pl-PL" dirty="0"/>
              <a:t> b to the top </a:t>
            </a:r>
            <a:r>
              <a:rPr lang="pl-PL" dirty="0" err="1"/>
              <a:t>position</a:t>
            </a:r>
            <a:r>
              <a:rPr lang="pl-PL" dirty="0"/>
              <a:t> as </a:t>
            </a:r>
            <a:r>
              <a:rPr lang="pl-PL" dirty="0" err="1"/>
              <a:t>long</a:t>
            </a:r>
            <a:r>
              <a:rPr lang="pl-PL" dirty="0"/>
              <a:t> as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become</a:t>
            </a:r>
            <a:r>
              <a:rPr lang="pl-PL" dirty="0"/>
              <a:t> a </a:t>
            </a:r>
            <a:r>
              <a:rPr lang="pl-PL" dirty="0" err="1"/>
              <a:t>winner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058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/>
      <p:bldP spid="4" grpId="0" animBg="1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4CA9D-9E65-4309-AFB2-94B12C983716}"/>
              </a:ext>
            </a:extLst>
          </p:cNvPr>
          <p:cNvSpPr txBox="1"/>
          <p:nvPr/>
        </p:nvSpPr>
        <p:spPr>
          <a:xfrm>
            <a:off x="1246985" y="1012211"/>
            <a:ext cx="2327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&gt;  ... &gt; …  &gt; b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50D23FE-7C43-49C3-BD72-70407FA5D330}"/>
              </a:ext>
            </a:extLst>
          </p:cNvPr>
          <p:cNvSpPr/>
          <p:nvPr/>
        </p:nvSpPr>
        <p:spPr>
          <a:xfrm>
            <a:off x="1070521" y="1012211"/>
            <a:ext cx="176464" cy="15696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6DFCB-A332-453C-AA05-57BEACDF7328}"/>
              </a:ext>
            </a:extLst>
          </p:cNvPr>
          <p:cNvSpPr txBox="1"/>
          <p:nvPr/>
        </p:nvSpPr>
        <p:spPr>
          <a:xfrm>
            <a:off x="684585" y="161237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C46700-9625-4CC8-B324-02DCFB80DD91}"/>
              </a:ext>
            </a:extLst>
          </p:cNvPr>
          <p:cNvSpPr txBox="1"/>
          <p:nvPr/>
        </p:nvSpPr>
        <p:spPr>
          <a:xfrm>
            <a:off x="4491789" y="1155032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</a:t>
            </a:r>
            <a:r>
              <a:rPr lang="pl-PL" sz="2400" baseline="-25000" dirty="0"/>
              <a:t>0</a:t>
            </a:r>
            <a:r>
              <a:rPr lang="pl-PL" sz="2400" dirty="0"/>
              <a:t>) ≠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E1148D-FBC1-47E1-A870-5F7083A06D33}"/>
              </a:ext>
            </a:extLst>
          </p:cNvPr>
          <p:cNvSpPr txBox="1"/>
          <p:nvPr/>
        </p:nvSpPr>
        <p:spPr>
          <a:xfrm>
            <a:off x="1246985" y="3182035"/>
            <a:ext cx="27900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 b   &gt;  ... &gt; …  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 b   &gt;  ... &gt; …  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r-1</a:t>
            </a:r>
            <a:r>
              <a:rPr lang="pl-PL" sz="2400" dirty="0"/>
              <a:t>:    b  &gt;  ... &gt; …  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r</a:t>
            </a:r>
            <a:r>
              <a:rPr lang="pl-PL" sz="2400" dirty="0"/>
              <a:t>:       k  &gt;  ... &gt; …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r+1</a:t>
            </a:r>
            <a:r>
              <a:rPr lang="pl-PL" sz="2400" dirty="0"/>
              <a:t>:   a</a:t>
            </a:r>
            <a:r>
              <a:rPr lang="pl-PL" sz="2400" baseline="-25000" dirty="0"/>
              <a:t>1</a:t>
            </a:r>
            <a:r>
              <a:rPr lang="pl-PL" sz="2400" dirty="0"/>
              <a:t> &gt;  ... &gt; … &gt; b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  </a:t>
            </a:r>
            <a:r>
              <a:rPr lang="pl-PL" sz="2400" dirty="0" err="1"/>
              <a:t>a</a:t>
            </a:r>
            <a:r>
              <a:rPr lang="pl-PL" sz="2400" baseline="-25000" dirty="0" err="1"/>
              <a:t>whatever</a:t>
            </a:r>
            <a:r>
              <a:rPr lang="pl-PL" sz="2400" dirty="0"/>
              <a:t>&gt; … &gt; b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5F36ACD8-97EB-47F4-8257-46C8727F987C}"/>
              </a:ext>
            </a:extLst>
          </p:cNvPr>
          <p:cNvSpPr/>
          <p:nvPr/>
        </p:nvSpPr>
        <p:spPr>
          <a:xfrm>
            <a:off x="1070521" y="3182035"/>
            <a:ext cx="176464" cy="2677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90326-4B68-4335-A9B5-B630C13D82E4}"/>
              </a:ext>
            </a:extLst>
          </p:cNvPr>
          <p:cNvSpPr txBox="1"/>
          <p:nvPr/>
        </p:nvSpPr>
        <p:spPr>
          <a:xfrm>
            <a:off x="684585" y="434367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607DC8-27A9-4BCC-993D-7E64D56B71F2}"/>
              </a:ext>
            </a:extLst>
          </p:cNvPr>
          <p:cNvSpPr txBox="1"/>
          <p:nvPr/>
        </p:nvSpPr>
        <p:spPr>
          <a:xfrm>
            <a:off x="1812043" y="6303346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</a:t>
            </a:r>
            <a:r>
              <a:rPr lang="pl-PL" sz="2400" baseline="-25000" dirty="0"/>
              <a:t>1</a:t>
            </a:r>
            <a:r>
              <a:rPr lang="pl-PL" sz="2400" dirty="0"/>
              <a:t>) ≠ b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28573AA-23FB-40DD-BF27-9BFE06F0C56D}"/>
              </a:ext>
            </a:extLst>
          </p:cNvPr>
          <p:cNvSpPr/>
          <p:nvPr/>
        </p:nvSpPr>
        <p:spPr>
          <a:xfrm>
            <a:off x="2245895" y="2655623"/>
            <a:ext cx="192505" cy="45266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BE5AA-1D06-4A7C-AFD6-E9D752E420CF}"/>
              </a:ext>
            </a:extLst>
          </p:cNvPr>
          <p:cNvSpPr txBox="1"/>
          <p:nvPr/>
        </p:nvSpPr>
        <p:spPr>
          <a:xfrm>
            <a:off x="2438400" y="2655623"/>
            <a:ext cx="641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shift</a:t>
            </a:r>
            <a:r>
              <a:rPr lang="pl-PL" dirty="0"/>
              <a:t> b to the top </a:t>
            </a:r>
            <a:r>
              <a:rPr lang="pl-PL" dirty="0" err="1"/>
              <a:t>position</a:t>
            </a:r>
            <a:r>
              <a:rPr lang="pl-PL" dirty="0"/>
              <a:t> as </a:t>
            </a:r>
            <a:r>
              <a:rPr lang="pl-PL" dirty="0" err="1"/>
              <a:t>long</a:t>
            </a:r>
            <a:r>
              <a:rPr lang="pl-PL" dirty="0"/>
              <a:t> as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become</a:t>
            </a:r>
            <a:r>
              <a:rPr lang="pl-PL" dirty="0"/>
              <a:t> a </a:t>
            </a:r>
            <a:r>
              <a:rPr lang="pl-PL" dirty="0" err="1"/>
              <a:t>winner</a:t>
            </a:r>
            <a:endParaRPr lang="pl-P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5B341-8469-4543-ABC6-BCDFE28BD6E0}"/>
              </a:ext>
            </a:extLst>
          </p:cNvPr>
          <p:cNvSpPr txBox="1"/>
          <p:nvPr/>
        </p:nvSpPr>
        <p:spPr>
          <a:xfrm>
            <a:off x="5411827" y="3189511"/>
            <a:ext cx="28809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 b   &gt;  ... &gt; …  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 b   &gt;  ... &gt; …  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r-1</a:t>
            </a:r>
            <a:r>
              <a:rPr lang="pl-PL" sz="2400" dirty="0"/>
              <a:t>:    b  &gt;  ... &gt; …  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r</a:t>
            </a:r>
            <a:r>
              <a:rPr lang="pl-PL" sz="2400" dirty="0"/>
              <a:t>:      b  &gt; k &gt; … &gt; 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r+1</a:t>
            </a:r>
            <a:r>
              <a:rPr lang="pl-PL" sz="2400" dirty="0"/>
              <a:t>:   a</a:t>
            </a:r>
            <a:r>
              <a:rPr lang="pl-PL" sz="2400" baseline="-25000" dirty="0"/>
              <a:t>1</a:t>
            </a:r>
            <a:r>
              <a:rPr lang="pl-PL" sz="2400" dirty="0"/>
              <a:t> &gt;  ... &gt; … &gt; b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  </a:t>
            </a:r>
            <a:r>
              <a:rPr lang="pl-PL" sz="2400" dirty="0" err="1"/>
              <a:t>a</a:t>
            </a:r>
            <a:r>
              <a:rPr lang="pl-PL" sz="2400" baseline="-25000" dirty="0" err="1"/>
              <a:t>whatever</a:t>
            </a:r>
            <a:r>
              <a:rPr lang="pl-PL" sz="2400" dirty="0"/>
              <a:t>&gt; … &gt; b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15ABF51-9AB7-4F7D-997B-4AA9C5221E55}"/>
              </a:ext>
            </a:extLst>
          </p:cNvPr>
          <p:cNvSpPr/>
          <p:nvPr/>
        </p:nvSpPr>
        <p:spPr>
          <a:xfrm>
            <a:off x="5235363" y="3189511"/>
            <a:ext cx="176464" cy="2677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9A1A70-98BF-45FD-A0E2-B48BB0A79CCC}"/>
              </a:ext>
            </a:extLst>
          </p:cNvPr>
          <p:cNvSpPr txBox="1"/>
          <p:nvPr/>
        </p:nvSpPr>
        <p:spPr>
          <a:xfrm>
            <a:off x="4849427" y="435114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DE85A3-8216-4068-B13E-AF09021B7FD5}"/>
              </a:ext>
            </a:extLst>
          </p:cNvPr>
          <p:cNvSpPr txBox="1"/>
          <p:nvPr/>
        </p:nvSpPr>
        <p:spPr>
          <a:xfrm>
            <a:off x="5976885" y="6310822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</a:t>
            </a:r>
            <a:r>
              <a:rPr lang="pl-PL" sz="2400" baseline="-25000" dirty="0"/>
              <a:t>2</a:t>
            </a:r>
            <a:r>
              <a:rPr lang="pl-PL" sz="2400" dirty="0"/>
              <a:t>) = b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E29F33E-E8B4-4ECD-AA03-80882EB4B377}"/>
              </a:ext>
            </a:extLst>
          </p:cNvPr>
          <p:cNvSpPr/>
          <p:nvPr/>
        </p:nvSpPr>
        <p:spPr>
          <a:xfrm rot="16200000">
            <a:off x="4410583" y="4309485"/>
            <a:ext cx="192505" cy="45266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383805-0B62-4B56-89FB-16658953FF03}"/>
              </a:ext>
            </a:extLst>
          </p:cNvPr>
          <p:cNvSpPr txBox="1"/>
          <p:nvPr/>
        </p:nvSpPr>
        <p:spPr>
          <a:xfrm>
            <a:off x="4110750" y="4722170"/>
            <a:ext cx="79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shift</a:t>
            </a:r>
            <a:r>
              <a:rPr lang="pl-PL" dirty="0"/>
              <a:t> b in </a:t>
            </a:r>
            <a:r>
              <a:rPr lang="pl-PL" dirty="0" err="1"/>
              <a:t>v</a:t>
            </a:r>
            <a:r>
              <a:rPr lang="pl-PL" baseline="-25000" dirty="0" err="1"/>
              <a:t>r</a:t>
            </a:r>
            <a:endParaRPr lang="pl-PL" baseline="-25000" dirty="0"/>
          </a:p>
        </p:txBody>
      </p:sp>
    </p:spTree>
    <p:extLst>
      <p:ext uri="{BB962C8B-B14F-4D97-AF65-F5344CB8AC3E}">
        <p14:creationId xmlns:p14="http://schemas.microsoft.com/office/powerpoint/2010/main" val="195892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4CA9D-9E65-4309-AFB2-94B12C983716}"/>
              </a:ext>
            </a:extLst>
          </p:cNvPr>
          <p:cNvSpPr txBox="1"/>
          <p:nvPr/>
        </p:nvSpPr>
        <p:spPr>
          <a:xfrm>
            <a:off x="1246985" y="1012211"/>
            <a:ext cx="2327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&gt;  ... &gt; …  &gt; b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50D23FE-7C43-49C3-BD72-70407FA5D330}"/>
              </a:ext>
            </a:extLst>
          </p:cNvPr>
          <p:cNvSpPr/>
          <p:nvPr/>
        </p:nvSpPr>
        <p:spPr>
          <a:xfrm>
            <a:off x="1070521" y="1012211"/>
            <a:ext cx="176464" cy="15696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6DFCB-A332-453C-AA05-57BEACDF7328}"/>
              </a:ext>
            </a:extLst>
          </p:cNvPr>
          <p:cNvSpPr txBox="1"/>
          <p:nvPr/>
        </p:nvSpPr>
        <p:spPr>
          <a:xfrm>
            <a:off x="684585" y="161237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E1148D-FBC1-47E1-A870-5F7083A06D33}"/>
              </a:ext>
            </a:extLst>
          </p:cNvPr>
          <p:cNvSpPr txBox="1"/>
          <p:nvPr/>
        </p:nvSpPr>
        <p:spPr>
          <a:xfrm>
            <a:off x="1246985" y="3182035"/>
            <a:ext cx="27900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 b   &gt;  ... &gt; …  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 b   &gt;  ... &gt; …  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r-1</a:t>
            </a:r>
            <a:r>
              <a:rPr lang="pl-PL" sz="2400" dirty="0"/>
              <a:t>:    b  &gt;  ... &gt; …  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r</a:t>
            </a:r>
            <a:r>
              <a:rPr lang="pl-PL" sz="2400" dirty="0"/>
              <a:t>:       k  &gt;  ... &gt; …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r+1</a:t>
            </a:r>
            <a:r>
              <a:rPr lang="pl-PL" sz="2400" dirty="0"/>
              <a:t>:   a</a:t>
            </a:r>
            <a:r>
              <a:rPr lang="pl-PL" sz="2400" baseline="-25000" dirty="0"/>
              <a:t>1</a:t>
            </a:r>
            <a:r>
              <a:rPr lang="pl-PL" sz="2400" dirty="0"/>
              <a:t> &gt;  ... &gt; … &gt; b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  </a:t>
            </a:r>
            <a:r>
              <a:rPr lang="pl-PL" sz="2400" dirty="0" err="1"/>
              <a:t>a</a:t>
            </a:r>
            <a:r>
              <a:rPr lang="pl-PL" sz="2400" baseline="-25000" dirty="0" err="1"/>
              <a:t>whatever</a:t>
            </a:r>
            <a:r>
              <a:rPr lang="pl-PL" sz="2400" dirty="0"/>
              <a:t>&gt; … &gt; b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5F36ACD8-97EB-47F4-8257-46C8727F987C}"/>
              </a:ext>
            </a:extLst>
          </p:cNvPr>
          <p:cNvSpPr/>
          <p:nvPr/>
        </p:nvSpPr>
        <p:spPr>
          <a:xfrm>
            <a:off x="1070521" y="3182035"/>
            <a:ext cx="176464" cy="2677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90326-4B68-4335-A9B5-B630C13D82E4}"/>
              </a:ext>
            </a:extLst>
          </p:cNvPr>
          <p:cNvSpPr txBox="1"/>
          <p:nvPr/>
        </p:nvSpPr>
        <p:spPr>
          <a:xfrm>
            <a:off x="684585" y="434367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607DC8-27A9-4BCC-993D-7E64D56B71F2}"/>
              </a:ext>
            </a:extLst>
          </p:cNvPr>
          <p:cNvSpPr txBox="1"/>
          <p:nvPr/>
        </p:nvSpPr>
        <p:spPr>
          <a:xfrm>
            <a:off x="1812043" y="6303346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</a:t>
            </a:r>
            <a:r>
              <a:rPr lang="pl-PL" sz="2400" baseline="-25000" dirty="0"/>
              <a:t>1</a:t>
            </a:r>
            <a:r>
              <a:rPr lang="pl-PL" sz="2400" dirty="0"/>
              <a:t>) ≠ b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28573AA-23FB-40DD-BF27-9BFE06F0C56D}"/>
              </a:ext>
            </a:extLst>
          </p:cNvPr>
          <p:cNvSpPr/>
          <p:nvPr/>
        </p:nvSpPr>
        <p:spPr>
          <a:xfrm>
            <a:off x="2245895" y="2655623"/>
            <a:ext cx="192505" cy="45266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5B341-8469-4543-ABC6-BCDFE28BD6E0}"/>
              </a:ext>
            </a:extLst>
          </p:cNvPr>
          <p:cNvSpPr txBox="1"/>
          <p:nvPr/>
        </p:nvSpPr>
        <p:spPr>
          <a:xfrm>
            <a:off x="5411827" y="3189511"/>
            <a:ext cx="28809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 b   &gt;  ... &gt; …  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 b   &gt;  ... &gt; …  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r-1</a:t>
            </a:r>
            <a:r>
              <a:rPr lang="pl-PL" sz="2400" dirty="0"/>
              <a:t>:    b  &gt;  ... &gt; …  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r</a:t>
            </a:r>
            <a:r>
              <a:rPr lang="pl-PL" sz="2400" dirty="0"/>
              <a:t>:      b  &gt; k &gt; … &gt; 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r+1</a:t>
            </a:r>
            <a:r>
              <a:rPr lang="pl-PL" sz="2400" dirty="0"/>
              <a:t>:   a</a:t>
            </a:r>
            <a:r>
              <a:rPr lang="pl-PL" sz="2400" baseline="-25000" dirty="0"/>
              <a:t>1</a:t>
            </a:r>
            <a:r>
              <a:rPr lang="pl-PL" sz="2400" dirty="0"/>
              <a:t> &gt;  ... &gt; … &gt; b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  </a:t>
            </a:r>
            <a:r>
              <a:rPr lang="pl-PL" sz="2400" dirty="0" err="1"/>
              <a:t>a</a:t>
            </a:r>
            <a:r>
              <a:rPr lang="pl-PL" sz="2400" baseline="-25000" dirty="0" err="1"/>
              <a:t>whatever</a:t>
            </a:r>
            <a:r>
              <a:rPr lang="pl-PL" sz="2400" dirty="0"/>
              <a:t>&gt; … &gt; b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15ABF51-9AB7-4F7D-997B-4AA9C5221E55}"/>
              </a:ext>
            </a:extLst>
          </p:cNvPr>
          <p:cNvSpPr/>
          <p:nvPr/>
        </p:nvSpPr>
        <p:spPr>
          <a:xfrm>
            <a:off x="5235363" y="3189511"/>
            <a:ext cx="176464" cy="2677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9A1A70-98BF-45FD-A0E2-B48BB0A79CCC}"/>
              </a:ext>
            </a:extLst>
          </p:cNvPr>
          <p:cNvSpPr txBox="1"/>
          <p:nvPr/>
        </p:nvSpPr>
        <p:spPr>
          <a:xfrm>
            <a:off x="4849427" y="435114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DE85A3-8216-4068-B13E-AF09021B7FD5}"/>
              </a:ext>
            </a:extLst>
          </p:cNvPr>
          <p:cNvSpPr txBox="1"/>
          <p:nvPr/>
        </p:nvSpPr>
        <p:spPr>
          <a:xfrm>
            <a:off x="5976885" y="6310822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</a:t>
            </a:r>
            <a:r>
              <a:rPr lang="pl-PL" sz="2400" baseline="-25000" dirty="0"/>
              <a:t>2</a:t>
            </a:r>
            <a:r>
              <a:rPr lang="pl-PL" sz="2400" dirty="0"/>
              <a:t>) = b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E29F33E-E8B4-4ECD-AA03-80882EB4B377}"/>
              </a:ext>
            </a:extLst>
          </p:cNvPr>
          <p:cNvSpPr/>
          <p:nvPr/>
        </p:nvSpPr>
        <p:spPr>
          <a:xfrm rot="16200000">
            <a:off x="4410583" y="4309485"/>
            <a:ext cx="192505" cy="45266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62218-EA1F-4CAD-89DB-88F626C76AD2}"/>
              </a:ext>
            </a:extLst>
          </p:cNvPr>
          <p:cNvSpPr txBox="1"/>
          <p:nvPr/>
        </p:nvSpPr>
        <p:spPr>
          <a:xfrm>
            <a:off x="4849427" y="824932"/>
            <a:ext cx="403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rgbClr val="7030A0"/>
                </a:solidFill>
              </a:rPr>
              <a:t>If</a:t>
            </a:r>
            <a:r>
              <a:rPr lang="pl-PL" b="1" dirty="0">
                <a:solidFill>
                  <a:srgbClr val="7030A0"/>
                </a:solidFill>
              </a:rPr>
              <a:t> v</a:t>
            </a:r>
            <a:r>
              <a:rPr lang="pl-PL" b="1" baseline="-25000" dirty="0">
                <a:solidFill>
                  <a:srgbClr val="7030A0"/>
                </a:solidFill>
              </a:rPr>
              <a:t>i</a:t>
            </a:r>
            <a:r>
              <a:rPr lang="pl-PL" b="1" dirty="0">
                <a:solidFill>
                  <a:srgbClr val="7030A0"/>
                </a:solidFill>
              </a:rPr>
              <a:t> with i &gt; r </a:t>
            </a:r>
            <a:r>
              <a:rPr lang="pl-PL" b="1" dirty="0" err="1">
                <a:solidFill>
                  <a:srgbClr val="7030A0"/>
                </a:solidFill>
              </a:rPr>
              <a:t>changes</a:t>
            </a:r>
            <a:r>
              <a:rPr lang="pl-PL" b="1" dirty="0">
                <a:solidFill>
                  <a:srgbClr val="7030A0"/>
                </a:solidFill>
              </a:rPr>
              <a:t> a </a:t>
            </a:r>
            <a:r>
              <a:rPr lang="pl-PL" b="1" dirty="0" err="1">
                <a:solidFill>
                  <a:srgbClr val="7030A0"/>
                </a:solidFill>
              </a:rPr>
              <a:t>vote</a:t>
            </a:r>
            <a:r>
              <a:rPr lang="pl-PL" b="1" dirty="0">
                <a:solidFill>
                  <a:srgbClr val="7030A0"/>
                </a:solidFill>
              </a:rPr>
              <a:t> to </a:t>
            </a:r>
            <a:r>
              <a:rPr lang="pl-PL" b="1" dirty="0" err="1">
                <a:solidFill>
                  <a:srgbClr val="7030A0"/>
                </a:solidFill>
              </a:rPr>
              <a:t>another</a:t>
            </a:r>
            <a:r>
              <a:rPr lang="pl-PL" b="1" dirty="0">
                <a:solidFill>
                  <a:srgbClr val="7030A0"/>
                </a:solidFill>
              </a:rPr>
              <a:t> one, </a:t>
            </a:r>
            <a:r>
              <a:rPr lang="pl-PL" b="1" dirty="0" err="1">
                <a:solidFill>
                  <a:srgbClr val="7030A0"/>
                </a:solidFill>
              </a:rPr>
              <a:t>then</a:t>
            </a:r>
            <a:r>
              <a:rPr lang="pl-PL" b="1" dirty="0">
                <a:solidFill>
                  <a:srgbClr val="7030A0"/>
                </a:solidFill>
              </a:rPr>
              <a:t> b </a:t>
            </a:r>
            <a:r>
              <a:rPr lang="pl-PL" b="1" dirty="0" err="1">
                <a:solidFill>
                  <a:srgbClr val="7030A0"/>
                </a:solidFill>
              </a:rPr>
              <a:t>is</a:t>
            </a:r>
            <a:r>
              <a:rPr lang="pl-PL" b="1" dirty="0">
                <a:solidFill>
                  <a:srgbClr val="7030A0"/>
                </a:solidFill>
              </a:rPr>
              <a:t> </a:t>
            </a:r>
            <a:r>
              <a:rPr lang="pl-PL" b="1" dirty="0" err="1">
                <a:solidFill>
                  <a:srgbClr val="7030A0"/>
                </a:solidFill>
              </a:rPr>
              <a:t>still</a:t>
            </a:r>
            <a:r>
              <a:rPr lang="pl-PL" b="1" dirty="0">
                <a:solidFill>
                  <a:srgbClr val="7030A0"/>
                </a:solidFill>
              </a:rPr>
              <a:t> </a:t>
            </a:r>
            <a:r>
              <a:rPr lang="pl-PL" b="1" dirty="0" err="1">
                <a:solidFill>
                  <a:srgbClr val="7030A0"/>
                </a:solidFill>
              </a:rPr>
              <a:t>winning</a:t>
            </a:r>
            <a:endParaRPr lang="pl-PL" b="1" dirty="0">
              <a:solidFill>
                <a:srgbClr val="7030A0"/>
              </a:solidFill>
            </a:endParaRPr>
          </a:p>
          <a:p>
            <a:r>
              <a:rPr lang="pl-PL" dirty="0">
                <a:solidFill>
                  <a:srgbClr val="7030A0"/>
                </a:solidFill>
              </a:rPr>
              <a:t>(</a:t>
            </a:r>
            <a:r>
              <a:rPr lang="pl-PL" dirty="0" err="1">
                <a:solidFill>
                  <a:srgbClr val="7030A0"/>
                </a:solidFill>
              </a:rPr>
              <a:t>otherwise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dirty="0" err="1">
                <a:solidFill>
                  <a:srgbClr val="7030A0"/>
                </a:solidFill>
              </a:rPr>
              <a:t>this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voter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would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lie</a:t>
            </a:r>
            <a:r>
              <a:rPr lang="pl-PL" dirty="0">
                <a:solidFill>
                  <a:srgbClr val="7030A0"/>
                </a:solidFill>
              </a:rPr>
              <a:t> in V</a:t>
            </a:r>
            <a:r>
              <a:rPr lang="pl-PL" baseline="-25000" dirty="0">
                <a:solidFill>
                  <a:srgbClr val="7030A0"/>
                </a:solidFill>
              </a:rPr>
              <a:t>2</a:t>
            </a:r>
            <a:r>
              <a:rPr lang="pl-PL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BC46C2-2AC7-46BE-85A6-9E105FB9DF6C}"/>
              </a:ext>
            </a:extLst>
          </p:cNvPr>
          <p:cNvSpPr/>
          <p:nvPr/>
        </p:nvSpPr>
        <p:spPr>
          <a:xfrm>
            <a:off x="6086901" y="5090615"/>
            <a:ext cx="2205843" cy="1220207"/>
          </a:xfrm>
          <a:prstGeom prst="rect">
            <a:avLst/>
          </a:prstGeom>
          <a:solidFill>
            <a:srgbClr val="7030A0">
              <a:alpha val="3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1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0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4CA9D-9E65-4309-AFB2-94B12C983716}"/>
              </a:ext>
            </a:extLst>
          </p:cNvPr>
          <p:cNvSpPr txBox="1"/>
          <p:nvPr/>
        </p:nvSpPr>
        <p:spPr>
          <a:xfrm>
            <a:off x="1246985" y="1012211"/>
            <a:ext cx="2327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&gt;  ... &gt; …  &gt; b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50D23FE-7C43-49C3-BD72-70407FA5D330}"/>
              </a:ext>
            </a:extLst>
          </p:cNvPr>
          <p:cNvSpPr/>
          <p:nvPr/>
        </p:nvSpPr>
        <p:spPr>
          <a:xfrm>
            <a:off x="1070521" y="1012211"/>
            <a:ext cx="176464" cy="15696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6DFCB-A332-453C-AA05-57BEACDF7328}"/>
              </a:ext>
            </a:extLst>
          </p:cNvPr>
          <p:cNvSpPr txBox="1"/>
          <p:nvPr/>
        </p:nvSpPr>
        <p:spPr>
          <a:xfrm>
            <a:off x="684585" y="161237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E1148D-FBC1-47E1-A870-5F7083A06D33}"/>
              </a:ext>
            </a:extLst>
          </p:cNvPr>
          <p:cNvSpPr txBox="1"/>
          <p:nvPr/>
        </p:nvSpPr>
        <p:spPr>
          <a:xfrm>
            <a:off x="1246985" y="3182035"/>
            <a:ext cx="27900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 b   &gt;  ... &gt; …  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 b   &gt;  ... &gt; …  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r-1</a:t>
            </a:r>
            <a:r>
              <a:rPr lang="pl-PL" sz="2400" dirty="0"/>
              <a:t>:    b  &gt;  ... &gt; …  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r</a:t>
            </a:r>
            <a:r>
              <a:rPr lang="pl-PL" sz="2400" dirty="0"/>
              <a:t>:       k  &gt;  ... &gt; …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r+1</a:t>
            </a:r>
            <a:r>
              <a:rPr lang="pl-PL" sz="2400" dirty="0"/>
              <a:t>:   a</a:t>
            </a:r>
            <a:r>
              <a:rPr lang="pl-PL" sz="2400" baseline="-25000" dirty="0"/>
              <a:t>1</a:t>
            </a:r>
            <a:r>
              <a:rPr lang="pl-PL" sz="2400" dirty="0"/>
              <a:t> &gt;  ... &gt; … &gt; b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  </a:t>
            </a:r>
            <a:r>
              <a:rPr lang="pl-PL" sz="2400" dirty="0" err="1"/>
              <a:t>a</a:t>
            </a:r>
            <a:r>
              <a:rPr lang="pl-PL" sz="2400" baseline="-25000" dirty="0" err="1"/>
              <a:t>whatever</a:t>
            </a:r>
            <a:r>
              <a:rPr lang="pl-PL" sz="2400" dirty="0"/>
              <a:t>&gt; … &gt; b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5F36ACD8-97EB-47F4-8257-46C8727F987C}"/>
              </a:ext>
            </a:extLst>
          </p:cNvPr>
          <p:cNvSpPr/>
          <p:nvPr/>
        </p:nvSpPr>
        <p:spPr>
          <a:xfrm>
            <a:off x="1070521" y="3182035"/>
            <a:ext cx="176464" cy="2677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90326-4B68-4335-A9B5-B630C13D82E4}"/>
              </a:ext>
            </a:extLst>
          </p:cNvPr>
          <p:cNvSpPr txBox="1"/>
          <p:nvPr/>
        </p:nvSpPr>
        <p:spPr>
          <a:xfrm>
            <a:off x="684585" y="434367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607DC8-27A9-4BCC-993D-7E64D56B71F2}"/>
              </a:ext>
            </a:extLst>
          </p:cNvPr>
          <p:cNvSpPr txBox="1"/>
          <p:nvPr/>
        </p:nvSpPr>
        <p:spPr>
          <a:xfrm>
            <a:off x="1812043" y="6303346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</a:t>
            </a:r>
            <a:r>
              <a:rPr lang="pl-PL" sz="2400" baseline="-25000" dirty="0"/>
              <a:t>1</a:t>
            </a:r>
            <a:r>
              <a:rPr lang="pl-PL" sz="2400" dirty="0"/>
              <a:t>) ≠ b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28573AA-23FB-40DD-BF27-9BFE06F0C56D}"/>
              </a:ext>
            </a:extLst>
          </p:cNvPr>
          <p:cNvSpPr/>
          <p:nvPr/>
        </p:nvSpPr>
        <p:spPr>
          <a:xfrm>
            <a:off x="2245895" y="2655623"/>
            <a:ext cx="192505" cy="45266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5B341-8469-4543-ABC6-BCDFE28BD6E0}"/>
              </a:ext>
            </a:extLst>
          </p:cNvPr>
          <p:cNvSpPr txBox="1"/>
          <p:nvPr/>
        </p:nvSpPr>
        <p:spPr>
          <a:xfrm>
            <a:off x="5411827" y="3189511"/>
            <a:ext cx="28809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 b   &gt;  ... &gt; …  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 b   &gt;  ... &gt; …  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r-1</a:t>
            </a:r>
            <a:r>
              <a:rPr lang="pl-PL" sz="2400" dirty="0"/>
              <a:t>:    b  &gt;  ... &gt; …  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r</a:t>
            </a:r>
            <a:r>
              <a:rPr lang="pl-PL" sz="2400" dirty="0"/>
              <a:t>:      b  &gt; k &gt; … &gt; 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r+1</a:t>
            </a:r>
            <a:r>
              <a:rPr lang="pl-PL" sz="2400" dirty="0"/>
              <a:t>:   a</a:t>
            </a:r>
            <a:r>
              <a:rPr lang="pl-PL" sz="2400" baseline="-25000" dirty="0"/>
              <a:t>1</a:t>
            </a:r>
            <a:r>
              <a:rPr lang="pl-PL" sz="2400" dirty="0"/>
              <a:t> &gt;  ... &gt; … &gt; b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  </a:t>
            </a:r>
            <a:r>
              <a:rPr lang="pl-PL" sz="2400" dirty="0" err="1"/>
              <a:t>a</a:t>
            </a:r>
            <a:r>
              <a:rPr lang="pl-PL" sz="2400" baseline="-25000" dirty="0" err="1"/>
              <a:t>whatever</a:t>
            </a:r>
            <a:r>
              <a:rPr lang="pl-PL" sz="2400" dirty="0"/>
              <a:t>&gt; … &gt; b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15ABF51-9AB7-4F7D-997B-4AA9C5221E55}"/>
              </a:ext>
            </a:extLst>
          </p:cNvPr>
          <p:cNvSpPr/>
          <p:nvPr/>
        </p:nvSpPr>
        <p:spPr>
          <a:xfrm>
            <a:off x="5235363" y="3189511"/>
            <a:ext cx="176464" cy="2677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9A1A70-98BF-45FD-A0E2-B48BB0A79CCC}"/>
              </a:ext>
            </a:extLst>
          </p:cNvPr>
          <p:cNvSpPr txBox="1"/>
          <p:nvPr/>
        </p:nvSpPr>
        <p:spPr>
          <a:xfrm>
            <a:off x="4849427" y="435114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DE85A3-8216-4068-B13E-AF09021B7FD5}"/>
              </a:ext>
            </a:extLst>
          </p:cNvPr>
          <p:cNvSpPr txBox="1"/>
          <p:nvPr/>
        </p:nvSpPr>
        <p:spPr>
          <a:xfrm>
            <a:off x="5976885" y="6310822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</a:t>
            </a:r>
            <a:r>
              <a:rPr lang="pl-PL" sz="2400" baseline="-25000" dirty="0"/>
              <a:t>2</a:t>
            </a:r>
            <a:r>
              <a:rPr lang="pl-PL" sz="2400" dirty="0"/>
              <a:t>) = b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E29F33E-E8B4-4ECD-AA03-80882EB4B377}"/>
              </a:ext>
            </a:extLst>
          </p:cNvPr>
          <p:cNvSpPr/>
          <p:nvPr/>
        </p:nvSpPr>
        <p:spPr>
          <a:xfrm rot="16200000">
            <a:off x="4410583" y="4309485"/>
            <a:ext cx="192505" cy="45266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62218-EA1F-4CAD-89DB-88F626C76AD2}"/>
              </a:ext>
            </a:extLst>
          </p:cNvPr>
          <p:cNvSpPr txBox="1"/>
          <p:nvPr/>
        </p:nvSpPr>
        <p:spPr>
          <a:xfrm>
            <a:off x="4849427" y="824932"/>
            <a:ext cx="403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rgbClr val="7030A0"/>
                </a:solidFill>
              </a:rPr>
              <a:t>If</a:t>
            </a:r>
            <a:r>
              <a:rPr lang="pl-PL" b="1" dirty="0">
                <a:solidFill>
                  <a:srgbClr val="7030A0"/>
                </a:solidFill>
              </a:rPr>
              <a:t> v</a:t>
            </a:r>
            <a:r>
              <a:rPr lang="pl-PL" b="1" baseline="-25000" dirty="0">
                <a:solidFill>
                  <a:srgbClr val="7030A0"/>
                </a:solidFill>
              </a:rPr>
              <a:t>i</a:t>
            </a:r>
            <a:r>
              <a:rPr lang="pl-PL" b="1" dirty="0">
                <a:solidFill>
                  <a:srgbClr val="7030A0"/>
                </a:solidFill>
              </a:rPr>
              <a:t> with i &gt; r </a:t>
            </a:r>
            <a:r>
              <a:rPr lang="pl-PL" b="1" dirty="0" err="1">
                <a:solidFill>
                  <a:srgbClr val="7030A0"/>
                </a:solidFill>
              </a:rPr>
              <a:t>changes</a:t>
            </a:r>
            <a:r>
              <a:rPr lang="pl-PL" b="1" dirty="0">
                <a:solidFill>
                  <a:srgbClr val="7030A0"/>
                </a:solidFill>
              </a:rPr>
              <a:t> a </a:t>
            </a:r>
            <a:r>
              <a:rPr lang="pl-PL" b="1" dirty="0" err="1">
                <a:solidFill>
                  <a:srgbClr val="7030A0"/>
                </a:solidFill>
              </a:rPr>
              <a:t>vote</a:t>
            </a:r>
            <a:r>
              <a:rPr lang="pl-PL" b="1" dirty="0">
                <a:solidFill>
                  <a:srgbClr val="7030A0"/>
                </a:solidFill>
              </a:rPr>
              <a:t> to </a:t>
            </a:r>
            <a:r>
              <a:rPr lang="pl-PL" b="1" dirty="0" err="1">
                <a:solidFill>
                  <a:srgbClr val="7030A0"/>
                </a:solidFill>
              </a:rPr>
              <a:t>another</a:t>
            </a:r>
            <a:r>
              <a:rPr lang="pl-PL" b="1" dirty="0">
                <a:solidFill>
                  <a:srgbClr val="7030A0"/>
                </a:solidFill>
              </a:rPr>
              <a:t> one, </a:t>
            </a:r>
            <a:r>
              <a:rPr lang="pl-PL" b="1" dirty="0" err="1">
                <a:solidFill>
                  <a:srgbClr val="7030A0"/>
                </a:solidFill>
              </a:rPr>
              <a:t>then</a:t>
            </a:r>
            <a:r>
              <a:rPr lang="pl-PL" b="1" dirty="0">
                <a:solidFill>
                  <a:srgbClr val="7030A0"/>
                </a:solidFill>
              </a:rPr>
              <a:t> b </a:t>
            </a:r>
            <a:r>
              <a:rPr lang="pl-PL" b="1" dirty="0" err="1">
                <a:solidFill>
                  <a:srgbClr val="7030A0"/>
                </a:solidFill>
              </a:rPr>
              <a:t>is</a:t>
            </a:r>
            <a:r>
              <a:rPr lang="pl-PL" b="1" dirty="0">
                <a:solidFill>
                  <a:srgbClr val="7030A0"/>
                </a:solidFill>
              </a:rPr>
              <a:t> </a:t>
            </a:r>
            <a:r>
              <a:rPr lang="pl-PL" b="1" dirty="0" err="1">
                <a:solidFill>
                  <a:srgbClr val="7030A0"/>
                </a:solidFill>
              </a:rPr>
              <a:t>still</a:t>
            </a:r>
            <a:r>
              <a:rPr lang="pl-PL" b="1" dirty="0">
                <a:solidFill>
                  <a:srgbClr val="7030A0"/>
                </a:solidFill>
              </a:rPr>
              <a:t> </a:t>
            </a:r>
            <a:r>
              <a:rPr lang="pl-PL" b="1" dirty="0" err="1">
                <a:solidFill>
                  <a:srgbClr val="7030A0"/>
                </a:solidFill>
              </a:rPr>
              <a:t>winning</a:t>
            </a:r>
            <a:endParaRPr lang="pl-PL" b="1" dirty="0">
              <a:solidFill>
                <a:srgbClr val="7030A0"/>
              </a:solidFill>
            </a:endParaRPr>
          </a:p>
          <a:p>
            <a:r>
              <a:rPr lang="pl-PL" dirty="0">
                <a:solidFill>
                  <a:srgbClr val="7030A0"/>
                </a:solidFill>
              </a:rPr>
              <a:t>(</a:t>
            </a:r>
            <a:r>
              <a:rPr lang="pl-PL" dirty="0" err="1">
                <a:solidFill>
                  <a:srgbClr val="7030A0"/>
                </a:solidFill>
              </a:rPr>
              <a:t>otherwise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dirty="0" err="1">
                <a:solidFill>
                  <a:srgbClr val="7030A0"/>
                </a:solidFill>
              </a:rPr>
              <a:t>this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voter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would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lie</a:t>
            </a:r>
            <a:r>
              <a:rPr lang="pl-PL" dirty="0">
                <a:solidFill>
                  <a:srgbClr val="7030A0"/>
                </a:solidFill>
              </a:rPr>
              <a:t> in V</a:t>
            </a:r>
            <a:r>
              <a:rPr lang="pl-PL" baseline="-25000" dirty="0">
                <a:solidFill>
                  <a:srgbClr val="7030A0"/>
                </a:solidFill>
              </a:rPr>
              <a:t>2</a:t>
            </a:r>
            <a:r>
              <a:rPr lang="pl-PL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77A094-F11F-4A7E-B64F-A77AB0329442}"/>
              </a:ext>
            </a:extLst>
          </p:cNvPr>
          <p:cNvSpPr txBox="1"/>
          <p:nvPr/>
        </p:nvSpPr>
        <p:spPr>
          <a:xfrm>
            <a:off x="4849427" y="1824728"/>
            <a:ext cx="4035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rgbClr val="002060"/>
                </a:solidFill>
              </a:rPr>
              <a:t>If</a:t>
            </a:r>
            <a:r>
              <a:rPr lang="pl-PL" b="1" dirty="0">
                <a:solidFill>
                  <a:srgbClr val="002060"/>
                </a:solidFill>
              </a:rPr>
              <a:t> v</a:t>
            </a:r>
            <a:r>
              <a:rPr lang="pl-PL" b="1" baseline="-25000" dirty="0">
                <a:solidFill>
                  <a:srgbClr val="002060"/>
                </a:solidFill>
              </a:rPr>
              <a:t>i</a:t>
            </a:r>
            <a:r>
              <a:rPr lang="pl-PL" b="1" dirty="0">
                <a:solidFill>
                  <a:srgbClr val="002060"/>
                </a:solidFill>
              </a:rPr>
              <a:t> with i &lt; r </a:t>
            </a:r>
            <a:r>
              <a:rPr lang="pl-PL" b="1" dirty="0" err="1">
                <a:solidFill>
                  <a:srgbClr val="002060"/>
                </a:solidFill>
              </a:rPr>
              <a:t>changes</a:t>
            </a:r>
            <a:r>
              <a:rPr lang="pl-PL" b="1" dirty="0">
                <a:solidFill>
                  <a:srgbClr val="002060"/>
                </a:solidFill>
              </a:rPr>
              <a:t> a </a:t>
            </a:r>
            <a:r>
              <a:rPr lang="pl-PL" b="1" dirty="0" err="1">
                <a:solidFill>
                  <a:srgbClr val="002060"/>
                </a:solidFill>
              </a:rPr>
              <a:t>vote</a:t>
            </a:r>
            <a:r>
              <a:rPr lang="pl-PL" b="1" dirty="0">
                <a:solidFill>
                  <a:srgbClr val="002060"/>
                </a:solidFill>
              </a:rPr>
              <a:t> to </a:t>
            </a:r>
            <a:r>
              <a:rPr lang="pl-PL" b="1" dirty="0" err="1">
                <a:solidFill>
                  <a:srgbClr val="002060"/>
                </a:solidFill>
              </a:rPr>
              <a:t>another</a:t>
            </a:r>
            <a:r>
              <a:rPr lang="pl-PL" b="1" dirty="0">
                <a:solidFill>
                  <a:srgbClr val="002060"/>
                </a:solidFill>
              </a:rPr>
              <a:t> one, </a:t>
            </a:r>
            <a:r>
              <a:rPr lang="pl-PL" b="1" dirty="0" err="1">
                <a:solidFill>
                  <a:srgbClr val="002060"/>
                </a:solidFill>
              </a:rPr>
              <a:t>where</a:t>
            </a:r>
            <a:r>
              <a:rPr lang="pl-PL" b="1" dirty="0">
                <a:solidFill>
                  <a:srgbClr val="002060"/>
                </a:solidFill>
              </a:rPr>
              <a:t> b </a:t>
            </a:r>
            <a:r>
              <a:rPr lang="pl-PL" b="1" dirty="0" err="1">
                <a:solidFill>
                  <a:srgbClr val="002060"/>
                </a:solidFill>
              </a:rPr>
              <a:t>is</a:t>
            </a:r>
            <a:r>
              <a:rPr lang="pl-PL" b="1" dirty="0">
                <a:solidFill>
                  <a:srgbClr val="002060"/>
                </a:solidFill>
              </a:rPr>
              <a:t> </a:t>
            </a:r>
            <a:r>
              <a:rPr lang="pl-PL" b="1" dirty="0" err="1">
                <a:solidFill>
                  <a:srgbClr val="002060"/>
                </a:solidFill>
              </a:rPr>
              <a:t>first</a:t>
            </a:r>
            <a:r>
              <a:rPr lang="pl-PL" b="1" dirty="0">
                <a:solidFill>
                  <a:srgbClr val="002060"/>
                </a:solidFill>
              </a:rPr>
              <a:t>, b </a:t>
            </a:r>
            <a:r>
              <a:rPr lang="pl-PL" b="1" dirty="0" err="1">
                <a:solidFill>
                  <a:srgbClr val="002060"/>
                </a:solidFill>
              </a:rPr>
              <a:t>still</a:t>
            </a:r>
            <a:r>
              <a:rPr lang="pl-PL" b="1" dirty="0">
                <a:solidFill>
                  <a:srgbClr val="002060"/>
                </a:solidFill>
              </a:rPr>
              <a:t> </a:t>
            </a:r>
            <a:r>
              <a:rPr lang="pl-PL" b="1" dirty="0" err="1">
                <a:solidFill>
                  <a:srgbClr val="002060"/>
                </a:solidFill>
              </a:rPr>
              <a:t>is</a:t>
            </a:r>
            <a:r>
              <a:rPr lang="pl-PL" b="1" dirty="0">
                <a:solidFill>
                  <a:srgbClr val="002060"/>
                </a:solidFill>
              </a:rPr>
              <a:t> </a:t>
            </a:r>
            <a:r>
              <a:rPr lang="pl-PL" b="1" dirty="0" err="1">
                <a:solidFill>
                  <a:srgbClr val="002060"/>
                </a:solidFill>
              </a:rPr>
              <a:t>winning</a:t>
            </a:r>
            <a:endParaRPr lang="pl-PL" b="1" dirty="0">
              <a:solidFill>
                <a:srgbClr val="002060"/>
              </a:solidFill>
            </a:endParaRPr>
          </a:p>
          <a:p>
            <a:r>
              <a:rPr lang="pl-PL" dirty="0">
                <a:solidFill>
                  <a:srgbClr val="002060"/>
                </a:solidFill>
              </a:rPr>
              <a:t>(</a:t>
            </a:r>
            <a:r>
              <a:rPr lang="pl-PL" dirty="0" err="1">
                <a:solidFill>
                  <a:srgbClr val="002060"/>
                </a:solidFill>
              </a:rPr>
              <a:t>otherwise</a:t>
            </a:r>
            <a:r>
              <a:rPr lang="pl-PL" dirty="0">
                <a:solidFill>
                  <a:srgbClr val="002060"/>
                </a:solidFill>
              </a:rPr>
              <a:t>, </a:t>
            </a:r>
            <a:r>
              <a:rPr lang="pl-PL" dirty="0" err="1">
                <a:solidFill>
                  <a:srgbClr val="002060"/>
                </a:solidFill>
              </a:rPr>
              <a:t>this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err="1">
                <a:solidFill>
                  <a:srgbClr val="002060"/>
                </a:solidFill>
              </a:rPr>
              <a:t>voter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err="1">
                <a:solidFill>
                  <a:srgbClr val="002060"/>
                </a:solidFill>
              </a:rPr>
              <a:t>would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err="1">
                <a:solidFill>
                  <a:srgbClr val="002060"/>
                </a:solidFill>
              </a:rPr>
              <a:t>lie</a:t>
            </a:r>
            <a:r>
              <a:rPr lang="pl-PL" dirty="0">
                <a:solidFill>
                  <a:srgbClr val="002060"/>
                </a:solidFill>
              </a:rPr>
              <a:t> in the </a:t>
            </a:r>
            <a:r>
              <a:rPr lang="pl-PL" dirty="0" err="1">
                <a:solidFill>
                  <a:srgbClr val="002060"/>
                </a:solidFill>
              </a:rPr>
              <a:t>new</a:t>
            </a:r>
            <a:r>
              <a:rPr lang="pl-PL" dirty="0">
                <a:solidFill>
                  <a:srgbClr val="002060"/>
                </a:solidFill>
              </a:rPr>
              <a:t> profile)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BC46C2-2AC7-46BE-85A6-9E105FB9DF6C}"/>
              </a:ext>
            </a:extLst>
          </p:cNvPr>
          <p:cNvSpPr/>
          <p:nvPr/>
        </p:nvSpPr>
        <p:spPr>
          <a:xfrm>
            <a:off x="6107949" y="3189512"/>
            <a:ext cx="2205843" cy="1860154"/>
          </a:xfrm>
          <a:prstGeom prst="rect">
            <a:avLst/>
          </a:prstGeom>
          <a:solidFill>
            <a:srgbClr val="002060">
              <a:alpha val="3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1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4CA9D-9E65-4309-AFB2-94B12C983716}"/>
              </a:ext>
            </a:extLst>
          </p:cNvPr>
          <p:cNvSpPr txBox="1"/>
          <p:nvPr/>
        </p:nvSpPr>
        <p:spPr>
          <a:xfrm>
            <a:off x="1246985" y="1012211"/>
            <a:ext cx="2327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&gt;  ... &gt; …  &gt; b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&gt;  ... &gt; …  &gt; b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50D23FE-7C43-49C3-BD72-70407FA5D330}"/>
              </a:ext>
            </a:extLst>
          </p:cNvPr>
          <p:cNvSpPr/>
          <p:nvPr/>
        </p:nvSpPr>
        <p:spPr>
          <a:xfrm>
            <a:off x="1070521" y="1012211"/>
            <a:ext cx="176464" cy="15696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6DFCB-A332-453C-AA05-57BEACDF7328}"/>
              </a:ext>
            </a:extLst>
          </p:cNvPr>
          <p:cNvSpPr txBox="1"/>
          <p:nvPr/>
        </p:nvSpPr>
        <p:spPr>
          <a:xfrm>
            <a:off x="684585" y="161237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E1148D-FBC1-47E1-A870-5F7083A06D33}"/>
              </a:ext>
            </a:extLst>
          </p:cNvPr>
          <p:cNvSpPr txBox="1"/>
          <p:nvPr/>
        </p:nvSpPr>
        <p:spPr>
          <a:xfrm>
            <a:off x="1246985" y="3182035"/>
            <a:ext cx="27900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 b   &gt;  ... &gt; …  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 b   &gt;  ... &gt; …  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r-1</a:t>
            </a:r>
            <a:r>
              <a:rPr lang="pl-PL" sz="2400" dirty="0"/>
              <a:t>:    b  &gt;  ... &gt; …  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r</a:t>
            </a:r>
            <a:r>
              <a:rPr lang="pl-PL" sz="2400" dirty="0"/>
              <a:t>:       k  &gt;  ... &gt; … &gt; b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r+1</a:t>
            </a:r>
            <a:r>
              <a:rPr lang="pl-PL" sz="2400" dirty="0"/>
              <a:t>:   a</a:t>
            </a:r>
            <a:r>
              <a:rPr lang="pl-PL" sz="2400" baseline="-25000" dirty="0"/>
              <a:t>1</a:t>
            </a:r>
            <a:r>
              <a:rPr lang="pl-PL" sz="2400" dirty="0"/>
              <a:t> &gt;  ... &gt; … &gt; b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  </a:t>
            </a:r>
            <a:r>
              <a:rPr lang="pl-PL" sz="2400" dirty="0" err="1"/>
              <a:t>a</a:t>
            </a:r>
            <a:r>
              <a:rPr lang="pl-PL" sz="2400" baseline="-25000" dirty="0" err="1"/>
              <a:t>whatever</a:t>
            </a:r>
            <a:r>
              <a:rPr lang="pl-PL" sz="2400" dirty="0"/>
              <a:t>&gt; … &gt; b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5F36ACD8-97EB-47F4-8257-46C8727F987C}"/>
              </a:ext>
            </a:extLst>
          </p:cNvPr>
          <p:cNvSpPr/>
          <p:nvPr/>
        </p:nvSpPr>
        <p:spPr>
          <a:xfrm>
            <a:off x="1070521" y="3182035"/>
            <a:ext cx="176464" cy="2677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90326-4B68-4335-A9B5-B630C13D82E4}"/>
              </a:ext>
            </a:extLst>
          </p:cNvPr>
          <p:cNvSpPr txBox="1"/>
          <p:nvPr/>
        </p:nvSpPr>
        <p:spPr>
          <a:xfrm>
            <a:off x="684585" y="434367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607DC8-27A9-4BCC-993D-7E64D56B71F2}"/>
              </a:ext>
            </a:extLst>
          </p:cNvPr>
          <p:cNvSpPr txBox="1"/>
          <p:nvPr/>
        </p:nvSpPr>
        <p:spPr>
          <a:xfrm>
            <a:off x="1812043" y="6303346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</a:t>
            </a:r>
            <a:r>
              <a:rPr lang="pl-PL" sz="2400" baseline="-25000" dirty="0"/>
              <a:t>1</a:t>
            </a:r>
            <a:r>
              <a:rPr lang="pl-PL" sz="2400" dirty="0"/>
              <a:t>) ≠ b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28573AA-23FB-40DD-BF27-9BFE06F0C56D}"/>
              </a:ext>
            </a:extLst>
          </p:cNvPr>
          <p:cNvSpPr/>
          <p:nvPr/>
        </p:nvSpPr>
        <p:spPr>
          <a:xfrm>
            <a:off x="2245895" y="2655623"/>
            <a:ext cx="192505" cy="45266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5B341-8469-4543-ABC6-BCDFE28BD6E0}"/>
              </a:ext>
            </a:extLst>
          </p:cNvPr>
          <p:cNvSpPr txBox="1"/>
          <p:nvPr/>
        </p:nvSpPr>
        <p:spPr>
          <a:xfrm>
            <a:off x="5411827" y="3189511"/>
            <a:ext cx="28809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</a:t>
            </a:r>
            <a:r>
              <a:rPr lang="pl-PL" sz="2400" baseline="-25000" dirty="0"/>
              <a:t>1</a:t>
            </a:r>
            <a:r>
              <a:rPr lang="pl-PL" sz="2400" dirty="0"/>
              <a:t>:     b   &gt;  ... &gt; …  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2</a:t>
            </a:r>
            <a:r>
              <a:rPr lang="pl-PL" sz="2400" dirty="0"/>
              <a:t>:     b   &gt;  ... &gt; …  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r-1</a:t>
            </a:r>
            <a:r>
              <a:rPr lang="pl-PL" sz="2400" dirty="0"/>
              <a:t>:    b  &gt;  ... &gt; …  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r</a:t>
            </a:r>
            <a:r>
              <a:rPr lang="pl-PL" sz="2400" dirty="0"/>
              <a:t>:      b  &gt; k &gt; … &gt; …</a:t>
            </a:r>
          </a:p>
          <a:p>
            <a:r>
              <a:rPr lang="pl-PL" sz="2400" dirty="0"/>
              <a:t>V</a:t>
            </a:r>
            <a:r>
              <a:rPr lang="pl-PL" sz="2400" baseline="-25000" dirty="0"/>
              <a:t>r+1</a:t>
            </a:r>
            <a:r>
              <a:rPr lang="pl-PL" sz="2400" dirty="0"/>
              <a:t>:   a</a:t>
            </a:r>
            <a:r>
              <a:rPr lang="pl-PL" sz="2400" baseline="-25000" dirty="0"/>
              <a:t>1</a:t>
            </a:r>
            <a:r>
              <a:rPr lang="pl-PL" sz="2400" dirty="0"/>
              <a:t> &gt;  ... &gt; … &gt; b </a:t>
            </a:r>
          </a:p>
          <a:p>
            <a:r>
              <a:rPr lang="pl-PL" sz="2400" dirty="0"/>
              <a:t>…</a:t>
            </a:r>
          </a:p>
          <a:p>
            <a:r>
              <a:rPr lang="pl-PL" sz="2400" dirty="0" err="1"/>
              <a:t>v</a:t>
            </a:r>
            <a:r>
              <a:rPr lang="pl-PL" sz="2400" baseline="-25000" dirty="0" err="1"/>
              <a:t>n</a:t>
            </a:r>
            <a:r>
              <a:rPr lang="pl-PL" sz="2400" dirty="0"/>
              <a:t>:      </a:t>
            </a:r>
            <a:r>
              <a:rPr lang="pl-PL" sz="2400" dirty="0" err="1"/>
              <a:t>a</a:t>
            </a:r>
            <a:r>
              <a:rPr lang="pl-PL" sz="2400" baseline="-25000" dirty="0" err="1"/>
              <a:t>whatever</a:t>
            </a:r>
            <a:r>
              <a:rPr lang="pl-PL" sz="2400" dirty="0"/>
              <a:t>&gt; … &gt; b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15ABF51-9AB7-4F7D-997B-4AA9C5221E55}"/>
              </a:ext>
            </a:extLst>
          </p:cNvPr>
          <p:cNvSpPr/>
          <p:nvPr/>
        </p:nvSpPr>
        <p:spPr>
          <a:xfrm>
            <a:off x="5235363" y="3189511"/>
            <a:ext cx="176464" cy="2677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9A1A70-98BF-45FD-A0E2-B48BB0A79CCC}"/>
              </a:ext>
            </a:extLst>
          </p:cNvPr>
          <p:cNvSpPr txBox="1"/>
          <p:nvPr/>
        </p:nvSpPr>
        <p:spPr>
          <a:xfrm>
            <a:off x="4849427" y="435114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DE85A3-8216-4068-B13E-AF09021B7FD5}"/>
              </a:ext>
            </a:extLst>
          </p:cNvPr>
          <p:cNvSpPr txBox="1"/>
          <p:nvPr/>
        </p:nvSpPr>
        <p:spPr>
          <a:xfrm>
            <a:off x="5976885" y="6310822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f(V</a:t>
            </a:r>
            <a:r>
              <a:rPr lang="pl-PL" sz="2400" baseline="-25000" dirty="0"/>
              <a:t>2</a:t>
            </a:r>
            <a:r>
              <a:rPr lang="pl-PL" sz="2400" dirty="0"/>
              <a:t>) = b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E29F33E-E8B4-4ECD-AA03-80882EB4B377}"/>
              </a:ext>
            </a:extLst>
          </p:cNvPr>
          <p:cNvSpPr/>
          <p:nvPr/>
        </p:nvSpPr>
        <p:spPr>
          <a:xfrm rot="16200000">
            <a:off x="4410583" y="4309485"/>
            <a:ext cx="192505" cy="45266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62218-EA1F-4CAD-89DB-88F626C76AD2}"/>
              </a:ext>
            </a:extLst>
          </p:cNvPr>
          <p:cNvSpPr txBox="1"/>
          <p:nvPr/>
        </p:nvSpPr>
        <p:spPr>
          <a:xfrm>
            <a:off x="4853899" y="779141"/>
            <a:ext cx="3867020" cy="10618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 err="1">
                <a:solidFill>
                  <a:srgbClr val="FF0000"/>
                </a:solidFill>
              </a:rPr>
              <a:t>Conclusion</a:t>
            </a:r>
            <a:endParaRPr lang="pl-PL" b="1" u="sng" dirty="0">
              <a:solidFill>
                <a:srgbClr val="FF0000"/>
              </a:solidFill>
            </a:endParaRPr>
          </a:p>
          <a:p>
            <a:endParaRPr lang="pl-PL" sz="400" b="1" dirty="0">
              <a:solidFill>
                <a:srgbClr val="FF0000"/>
              </a:solidFill>
            </a:endParaRPr>
          </a:p>
          <a:p>
            <a:r>
              <a:rPr lang="pl-PL" b="1" dirty="0" err="1">
                <a:solidFill>
                  <a:srgbClr val="FF0000"/>
                </a:solidFill>
              </a:rPr>
              <a:t>If</a:t>
            </a:r>
            <a:r>
              <a:rPr lang="pl-PL" b="1" dirty="0">
                <a:solidFill>
                  <a:srgbClr val="FF0000"/>
                </a:solidFill>
              </a:rPr>
              <a:t> v</a:t>
            </a:r>
            <a:r>
              <a:rPr lang="pl-PL" b="1" baseline="-25000" dirty="0">
                <a:solidFill>
                  <a:srgbClr val="FF0000"/>
                </a:solidFill>
              </a:rPr>
              <a:t>1</a:t>
            </a:r>
            <a:r>
              <a:rPr lang="pl-PL" b="1" dirty="0">
                <a:solidFill>
                  <a:srgbClr val="FF0000"/>
                </a:solidFill>
              </a:rPr>
              <a:t> … </a:t>
            </a:r>
            <a:r>
              <a:rPr lang="pl-PL" b="1" dirty="0" err="1">
                <a:solidFill>
                  <a:srgbClr val="FF0000"/>
                </a:solidFill>
              </a:rPr>
              <a:t>v</a:t>
            </a:r>
            <a:r>
              <a:rPr lang="pl-PL" b="1" baseline="-25000" dirty="0" err="1">
                <a:solidFill>
                  <a:srgbClr val="FF0000"/>
                </a:solidFill>
              </a:rPr>
              <a:t>r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rank</a:t>
            </a:r>
            <a:r>
              <a:rPr lang="pl-PL" b="1" dirty="0">
                <a:solidFill>
                  <a:srgbClr val="FF0000"/>
                </a:solidFill>
              </a:rPr>
              <a:t> b </a:t>
            </a:r>
            <a:r>
              <a:rPr lang="pl-PL" b="1" dirty="0" err="1">
                <a:solidFill>
                  <a:srgbClr val="FF0000"/>
                </a:solidFill>
              </a:rPr>
              <a:t>first</a:t>
            </a:r>
            <a:r>
              <a:rPr lang="pl-PL" b="1" dirty="0">
                <a:solidFill>
                  <a:srgbClr val="FF0000"/>
                </a:solidFill>
              </a:rPr>
              <a:t>, </a:t>
            </a:r>
            <a:r>
              <a:rPr lang="pl-PL" b="1" dirty="0" err="1">
                <a:solidFill>
                  <a:srgbClr val="FF0000"/>
                </a:solidFill>
              </a:rPr>
              <a:t>then</a:t>
            </a:r>
            <a:r>
              <a:rPr lang="pl-PL" b="1" dirty="0">
                <a:solidFill>
                  <a:srgbClr val="FF0000"/>
                </a:solidFill>
              </a:rPr>
              <a:t> b </a:t>
            </a:r>
            <a:r>
              <a:rPr lang="pl-PL" b="1" dirty="0" err="1">
                <a:solidFill>
                  <a:srgbClr val="FF0000"/>
                </a:solidFill>
              </a:rPr>
              <a:t>is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winning</a:t>
            </a:r>
            <a:endParaRPr lang="pl-PL" b="1" dirty="0">
              <a:solidFill>
                <a:srgbClr val="FF0000"/>
              </a:solidFill>
            </a:endParaRPr>
          </a:p>
          <a:p>
            <a:endParaRPr lang="pl-PL" sz="400" b="1" dirty="0">
              <a:solidFill>
                <a:srgbClr val="FF0000"/>
              </a:solidFill>
            </a:endParaRPr>
          </a:p>
          <a:p>
            <a:r>
              <a:rPr lang="pl-PL" b="1" dirty="0" err="1">
                <a:solidFill>
                  <a:srgbClr val="FF0000"/>
                </a:solidFill>
              </a:rPr>
              <a:t>If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v</a:t>
            </a:r>
            <a:r>
              <a:rPr lang="pl-PL" b="1" baseline="-25000" dirty="0" err="1">
                <a:solidFill>
                  <a:srgbClr val="FF0000"/>
                </a:solidFill>
              </a:rPr>
              <a:t>r</a:t>
            </a:r>
            <a:r>
              <a:rPr lang="pl-PL" b="1" dirty="0">
                <a:solidFill>
                  <a:srgbClr val="FF0000"/>
                </a:solidFill>
              </a:rPr>
              <a:t> … </a:t>
            </a:r>
            <a:r>
              <a:rPr lang="pl-PL" b="1" dirty="0" err="1">
                <a:solidFill>
                  <a:srgbClr val="FF0000"/>
                </a:solidFill>
              </a:rPr>
              <a:t>v</a:t>
            </a:r>
            <a:r>
              <a:rPr lang="pl-PL" b="1" baseline="-25000" dirty="0" err="1">
                <a:solidFill>
                  <a:srgbClr val="FF0000"/>
                </a:solidFill>
              </a:rPr>
              <a:t>n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rank</a:t>
            </a:r>
            <a:r>
              <a:rPr lang="pl-PL" b="1" dirty="0">
                <a:solidFill>
                  <a:srgbClr val="FF0000"/>
                </a:solidFill>
              </a:rPr>
              <a:t> b </a:t>
            </a:r>
            <a:r>
              <a:rPr lang="pl-PL" b="1" dirty="0" err="1">
                <a:solidFill>
                  <a:srgbClr val="FF0000"/>
                </a:solidFill>
              </a:rPr>
              <a:t>last</a:t>
            </a:r>
            <a:r>
              <a:rPr lang="pl-PL" b="1" dirty="0">
                <a:solidFill>
                  <a:srgbClr val="FF0000"/>
                </a:solidFill>
              </a:rPr>
              <a:t>, </a:t>
            </a:r>
            <a:r>
              <a:rPr lang="pl-PL" b="1" dirty="0" err="1">
                <a:solidFill>
                  <a:srgbClr val="FF0000"/>
                </a:solidFill>
              </a:rPr>
              <a:t>then</a:t>
            </a:r>
            <a:r>
              <a:rPr lang="pl-PL" b="1" dirty="0">
                <a:solidFill>
                  <a:srgbClr val="FF0000"/>
                </a:solidFill>
              </a:rPr>
              <a:t> b </a:t>
            </a:r>
            <a:r>
              <a:rPr lang="pl-PL" b="1" dirty="0" err="1">
                <a:solidFill>
                  <a:srgbClr val="FF0000"/>
                </a:solidFill>
              </a:rPr>
              <a:t>is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losing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BC46C2-2AC7-46BE-85A6-9E105FB9DF6C}"/>
              </a:ext>
            </a:extLst>
          </p:cNvPr>
          <p:cNvSpPr/>
          <p:nvPr/>
        </p:nvSpPr>
        <p:spPr>
          <a:xfrm>
            <a:off x="2014832" y="4749583"/>
            <a:ext cx="2031492" cy="1553192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745626-C828-4EAF-B496-F86E4563140F}"/>
              </a:ext>
            </a:extLst>
          </p:cNvPr>
          <p:cNvSpPr/>
          <p:nvPr/>
        </p:nvSpPr>
        <p:spPr>
          <a:xfrm>
            <a:off x="2016531" y="3189511"/>
            <a:ext cx="2020513" cy="1552596"/>
          </a:xfrm>
          <a:prstGeom prst="rect">
            <a:avLst/>
          </a:prstGeom>
          <a:solidFill>
            <a:srgbClr val="FFC000">
              <a:alpha val="3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38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Step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E1148D-FBC1-47E1-A870-5F7083A06D33}"/>
              </a:ext>
            </a:extLst>
          </p:cNvPr>
          <p:cNvSpPr txBox="1"/>
          <p:nvPr/>
        </p:nvSpPr>
        <p:spPr>
          <a:xfrm>
            <a:off x="562400" y="1803609"/>
            <a:ext cx="2518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&gt;  ... &gt; … 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&gt;  ... &gt; …  &gt; b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 &gt;  ... &gt; …  &gt; b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k &gt;  ... &gt; …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 &gt;  ... &gt; …  &gt; b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 &gt;  ... &gt; …  &gt; b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5F36ACD8-97EB-47F4-8257-46C8727F987C}"/>
              </a:ext>
            </a:extLst>
          </p:cNvPr>
          <p:cNvSpPr/>
          <p:nvPr/>
        </p:nvSpPr>
        <p:spPr>
          <a:xfrm>
            <a:off x="385936" y="1803609"/>
            <a:ext cx="201482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90326-4B68-4335-A9B5-B630C13D82E4}"/>
              </a:ext>
            </a:extLst>
          </p:cNvPr>
          <p:cNvSpPr txBox="1"/>
          <p:nvPr/>
        </p:nvSpPr>
        <p:spPr>
          <a:xfrm>
            <a:off x="0" y="296524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607DC8-27A9-4BCC-993D-7E64D56B71F2}"/>
              </a:ext>
            </a:extLst>
          </p:cNvPr>
          <p:cNvSpPr txBox="1"/>
          <p:nvPr/>
        </p:nvSpPr>
        <p:spPr>
          <a:xfrm>
            <a:off x="197330" y="1018594"/>
            <a:ext cx="2883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We want to show f(V</a:t>
            </a:r>
            <a:r>
              <a:rPr lang="pl-PL" sz="2000" baseline="-25000" dirty="0"/>
              <a:t>3</a:t>
            </a:r>
            <a:r>
              <a:rPr lang="pl-PL" sz="2000" dirty="0"/>
              <a:t>) = 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62218-EA1F-4CAD-89DB-88F626C76AD2}"/>
              </a:ext>
            </a:extLst>
          </p:cNvPr>
          <p:cNvSpPr txBox="1"/>
          <p:nvPr/>
        </p:nvSpPr>
        <p:spPr>
          <a:xfrm>
            <a:off x="5976885" y="633874"/>
            <a:ext cx="3008842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sz="200" b="1" dirty="0">
              <a:solidFill>
                <a:srgbClr val="FF0000"/>
              </a:solidFill>
            </a:endParaRPr>
          </a:p>
          <a:p>
            <a:r>
              <a:rPr lang="pl-PL" sz="1400" b="1" dirty="0" err="1">
                <a:solidFill>
                  <a:srgbClr val="FF0000"/>
                </a:solidFill>
              </a:rPr>
              <a:t>If</a:t>
            </a:r>
            <a:r>
              <a:rPr lang="pl-PL" sz="1400" b="1" dirty="0">
                <a:solidFill>
                  <a:srgbClr val="FF0000"/>
                </a:solidFill>
              </a:rPr>
              <a:t> v</a:t>
            </a:r>
            <a:r>
              <a:rPr lang="pl-PL" sz="1400" b="1" baseline="-25000" dirty="0">
                <a:solidFill>
                  <a:srgbClr val="FF0000"/>
                </a:solidFill>
              </a:rPr>
              <a:t>1</a:t>
            </a:r>
            <a:r>
              <a:rPr lang="pl-PL" sz="1400" b="1" dirty="0">
                <a:solidFill>
                  <a:srgbClr val="FF0000"/>
                </a:solidFill>
              </a:rPr>
              <a:t> …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r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rank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first</a:t>
            </a:r>
            <a:r>
              <a:rPr lang="pl-PL" sz="1400" b="1" dirty="0">
                <a:solidFill>
                  <a:srgbClr val="FF0000"/>
                </a:solidFill>
              </a:rPr>
              <a:t>, </a:t>
            </a:r>
            <a:r>
              <a:rPr lang="pl-PL" sz="1400" b="1" dirty="0" err="1">
                <a:solidFill>
                  <a:srgbClr val="FF0000"/>
                </a:solidFill>
              </a:rPr>
              <a:t>then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is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winning</a:t>
            </a:r>
            <a:endParaRPr lang="pl-PL" sz="1400" b="1" dirty="0">
              <a:solidFill>
                <a:srgbClr val="FF0000"/>
              </a:solidFill>
            </a:endParaRPr>
          </a:p>
          <a:p>
            <a:endParaRPr lang="pl-PL" sz="200" b="1" dirty="0">
              <a:solidFill>
                <a:srgbClr val="FF0000"/>
              </a:solidFill>
            </a:endParaRPr>
          </a:p>
          <a:p>
            <a:r>
              <a:rPr lang="pl-PL" sz="1400" b="1" dirty="0" err="1">
                <a:solidFill>
                  <a:srgbClr val="FF0000"/>
                </a:solidFill>
              </a:rPr>
              <a:t>If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r</a:t>
            </a:r>
            <a:r>
              <a:rPr lang="pl-PL" sz="1400" b="1" dirty="0">
                <a:solidFill>
                  <a:srgbClr val="FF0000"/>
                </a:solidFill>
              </a:rPr>
              <a:t> …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n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rank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last</a:t>
            </a:r>
            <a:r>
              <a:rPr lang="pl-PL" sz="1400" b="1" dirty="0">
                <a:solidFill>
                  <a:srgbClr val="FF0000"/>
                </a:solidFill>
              </a:rPr>
              <a:t>, </a:t>
            </a:r>
            <a:r>
              <a:rPr lang="pl-PL" sz="1400" b="1" dirty="0" err="1">
                <a:solidFill>
                  <a:srgbClr val="FF0000"/>
                </a:solidFill>
              </a:rPr>
              <a:t>then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is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losing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E4299A-C2C5-4C16-B94A-760941DF4131}"/>
              </a:ext>
            </a:extLst>
          </p:cNvPr>
          <p:cNvSpPr txBox="1"/>
          <p:nvPr/>
        </p:nvSpPr>
        <p:spPr>
          <a:xfrm>
            <a:off x="6684024" y="3124421"/>
            <a:ext cx="2604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k &gt;  ... &gt; … 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k &gt;  ... &gt; …  &gt; b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k &gt;  ... &gt; …  &gt; b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 k  &gt;  ... &gt; …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k &gt;  ... &gt; …  &gt; b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k &gt;  ... &gt; …  &gt; b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35B9A24D-01B7-49BE-A836-D5C54A2D3744}"/>
              </a:ext>
            </a:extLst>
          </p:cNvPr>
          <p:cNvSpPr/>
          <p:nvPr/>
        </p:nvSpPr>
        <p:spPr>
          <a:xfrm>
            <a:off x="6507560" y="3129020"/>
            <a:ext cx="176464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49FBDA-1A7E-4499-80B5-876DC54A21B9}"/>
              </a:ext>
            </a:extLst>
          </p:cNvPr>
          <p:cNvSpPr txBox="1"/>
          <p:nvPr/>
        </p:nvSpPr>
        <p:spPr>
          <a:xfrm>
            <a:off x="6153973" y="431749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66F966-B2D7-4E46-877C-C7F416CDE71F}"/>
              </a:ext>
            </a:extLst>
          </p:cNvPr>
          <p:cNvSpPr txBox="1"/>
          <p:nvPr/>
        </p:nvSpPr>
        <p:spPr>
          <a:xfrm>
            <a:off x="7189738" y="2551722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f(V</a:t>
            </a:r>
            <a:r>
              <a:rPr lang="pl-PL" sz="2000" baseline="-25000" dirty="0"/>
              <a:t>3’</a:t>
            </a:r>
            <a:r>
              <a:rPr lang="pl-PL" sz="2000" dirty="0"/>
              <a:t>) = k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14C7C1EF-0CED-41C0-90D4-2F209956D2EB}"/>
              </a:ext>
            </a:extLst>
          </p:cNvPr>
          <p:cNvSpPr/>
          <p:nvPr/>
        </p:nvSpPr>
        <p:spPr>
          <a:xfrm rot="5400000">
            <a:off x="3632461" y="2880146"/>
            <a:ext cx="584228" cy="4710164"/>
          </a:xfrm>
          <a:prstGeom prst="bentUpArrow">
            <a:avLst>
              <a:gd name="adj1" fmla="val 25000"/>
              <a:gd name="adj2" fmla="val 24439"/>
              <a:gd name="adj3" fmla="val 17584"/>
            </a:avLst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697B7-678C-400B-A410-62FC8EB30244}"/>
              </a:ext>
            </a:extLst>
          </p:cNvPr>
          <p:cNvSpPr txBox="1"/>
          <p:nvPr/>
        </p:nvSpPr>
        <p:spPr>
          <a:xfrm>
            <a:off x="2096904" y="5535366"/>
            <a:ext cx="373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008000"/>
                </a:solidFill>
              </a:rPr>
              <a:t>shift</a:t>
            </a:r>
            <a:r>
              <a:rPr lang="pl-PL" dirty="0">
                <a:solidFill>
                  <a:srgbClr val="008000"/>
                </a:solidFill>
              </a:rPr>
              <a:t> k to the top </a:t>
            </a:r>
            <a:r>
              <a:rPr lang="pl-PL" dirty="0" err="1">
                <a:solidFill>
                  <a:srgbClr val="008000"/>
                </a:solidFill>
              </a:rPr>
              <a:t>position</a:t>
            </a:r>
            <a:r>
              <a:rPr lang="pl-PL" dirty="0">
                <a:solidFill>
                  <a:srgbClr val="008000"/>
                </a:solidFill>
              </a:rPr>
              <a:t> </a:t>
            </a:r>
            <a:r>
              <a:rPr lang="pl-PL" dirty="0" err="1">
                <a:solidFill>
                  <a:srgbClr val="008000"/>
                </a:solidFill>
              </a:rPr>
              <a:t>everywhere</a:t>
            </a:r>
            <a:endParaRPr lang="pl-PL" dirty="0">
              <a:solidFill>
                <a:srgbClr val="008000"/>
              </a:solidFill>
            </a:endParaRPr>
          </a:p>
        </p:txBody>
      </p:sp>
      <p:sp>
        <p:nvSpPr>
          <p:cNvPr id="29" name="Arrow: Bent-Up 28">
            <a:extLst>
              <a:ext uri="{FF2B5EF4-FFF2-40B4-BE49-F238E27FC236}">
                <a16:creationId xmlns:a16="http://schemas.microsoft.com/office/drawing/2014/main" id="{5AA90A3D-084B-4792-A244-B83BDF9041E7}"/>
              </a:ext>
            </a:extLst>
          </p:cNvPr>
          <p:cNvSpPr/>
          <p:nvPr/>
        </p:nvSpPr>
        <p:spPr>
          <a:xfrm rot="16200000">
            <a:off x="6651014" y="1228351"/>
            <a:ext cx="417311" cy="2051402"/>
          </a:xfrm>
          <a:prstGeom prst="bentUpArrow">
            <a:avLst>
              <a:gd name="adj1" fmla="val 25000"/>
              <a:gd name="adj2" fmla="val 24439"/>
              <a:gd name="adj3" fmla="val 17584"/>
            </a:avLst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A20E85-A882-4FBC-A0E8-577403AFD720}"/>
              </a:ext>
            </a:extLst>
          </p:cNvPr>
          <p:cNvSpPr txBox="1"/>
          <p:nvPr/>
        </p:nvSpPr>
        <p:spPr>
          <a:xfrm>
            <a:off x="3491893" y="1803609"/>
            <a:ext cx="2604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b &gt; k &gt;  …  &gt; 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b &gt; k &gt;  …  &gt; …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b &gt; k &gt; …  &gt; 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 k  &gt;  ... &gt; …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k &gt;  ... &gt; …  &gt; b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k &gt;  ... &gt; …  &gt; b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80C1C077-1C1B-4ED3-B809-5C7D334DB27D}"/>
              </a:ext>
            </a:extLst>
          </p:cNvPr>
          <p:cNvSpPr/>
          <p:nvPr/>
        </p:nvSpPr>
        <p:spPr>
          <a:xfrm>
            <a:off x="3315429" y="1803609"/>
            <a:ext cx="176464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5FE8A6-A233-4199-8B5F-2A1DB2CF6D70}"/>
              </a:ext>
            </a:extLst>
          </p:cNvPr>
          <p:cNvSpPr txBox="1"/>
          <p:nvPr/>
        </p:nvSpPr>
        <p:spPr>
          <a:xfrm>
            <a:off x="2929493" y="296524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88C021-3901-4C2E-AA0E-AA1D017E8BF7}"/>
              </a:ext>
            </a:extLst>
          </p:cNvPr>
          <p:cNvSpPr txBox="1"/>
          <p:nvPr/>
        </p:nvSpPr>
        <p:spPr>
          <a:xfrm>
            <a:off x="4142346" y="122631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f(V</a:t>
            </a:r>
            <a:r>
              <a:rPr lang="pl-PL" sz="2000" baseline="-25000" dirty="0"/>
              <a:t>4</a:t>
            </a:r>
            <a:r>
              <a:rPr lang="pl-PL" sz="2000" dirty="0"/>
              <a:t>) = 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E3CADD-8444-4B5A-B445-1F4F886D1B7F}"/>
              </a:ext>
            </a:extLst>
          </p:cNvPr>
          <p:cNvSpPr txBox="1"/>
          <p:nvPr/>
        </p:nvSpPr>
        <p:spPr>
          <a:xfrm>
            <a:off x="5780778" y="1615088"/>
            <a:ext cx="276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008000"/>
                </a:solidFill>
              </a:rPr>
              <a:t>shift</a:t>
            </a:r>
            <a:r>
              <a:rPr lang="pl-PL" dirty="0">
                <a:solidFill>
                  <a:srgbClr val="008000"/>
                </a:solidFill>
              </a:rPr>
              <a:t> b to the top in v</a:t>
            </a:r>
            <a:r>
              <a:rPr lang="pl-PL" baseline="-25000" dirty="0">
                <a:solidFill>
                  <a:srgbClr val="008000"/>
                </a:solidFill>
              </a:rPr>
              <a:t>1</a:t>
            </a:r>
            <a:r>
              <a:rPr lang="pl-PL" dirty="0">
                <a:solidFill>
                  <a:srgbClr val="008000"/>
                </a:solidFill>
              </a:rPr>
              <a:t> … v</a:t>
            </a:r>
            <a:r>
              <a:rPr lang="pl-PL" baseline="-25000" dirty="0">
                <a:solidFill>
                  <a:srgbClr val="008000"/>
                </a:solidFill>
              </a:rPr>
              <a:t>r-1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4934FA-8ECB-476A-9BC1-7C3A20A5D04D}"/>
              </a:ext>
            </a:extLst>
          </p:cNvPr>
          <p:cNvSpPr txBox="1"/>
          <p:nvPr/>
        </p:nvSpPr>
        <p:spPr>
          <a:xfrm>
            <a:off x="7189738" y="5948934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008000"/>
                </a:solidFill>
              </a:rPr>
              <a:t>unanimity</a:t>
            </a:r>
            <a:endParaRPr lang="pl-PL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5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/>
      <p:bldP spid="20" grpId="0"/>
      <p:bldP spid="22" grpId="0" animBg="1"/>
      <p:bldP spid="23" grpId="0"/>
      <p:bldP spid="28" grpId="0"/>
      <p:bldP spid="2" grpId="0" animBg="1"/>
      <p:bldP spid="5" grpId="0"/>
      <p:bldP spid="29" grpId="0" animBg="1"/>
      <p:bldP spid="31" grpId="0"/>
      <p:bldP spid="32" grpId="0" animBg="1"/>
      <p:bldP spid="33" grpId="0"/>
      <p:bldP spid="34" grpId="0"/>
      <p:bldP spid="35" grpId="0"/>
      <p:bldP spid="3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Step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E1148D-FBC1-47E1-A870-5F7083A06D33}"/>
              </a:ext>
            </a:extLst>
          </p:cNvPr>
          <p:cNvSpPr txBox="1"/>
          <p:nvPr/>
        </p:nvSpPr>
        <p:spPr>
          <a:xfrm>
            <a:off x="562400" y="1803609"/>
            <a:ext cx="2518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&gt;  ... &gt; … 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&gt;  ... &gt; …  &gt; b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 &gt;  ... &gt; …  &gt; b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k &gt;  ... &gt; …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 &gt;  ... &gt; …  &gt; b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 &gt;  ... &gt; …  &gt; b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5F36ACD8-97EB-47F4-8257-46C8727F987C}"/>
              </a:ext>
            </a:extLst>
          </p:cNvPr>
          <p:cNvSpPr/>
          <p:nvPr/>
        </p:nvSpPr>
        <p:spPr>
          <a:xfrm>
            <a:off x="385936" y="1803609"/>
            <a:ext cx="176464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90326-4B68-4335-A9B5-B630C13D82E4}"/>
              </a:ext>
            </a:extLst>
          </p:cNvPr>
          <p:cNvSpPr txBox="1"/>
          <p:nvPr/>
        </p:nvSpPr>
        <p:spPr>
          <a:xfrm>
            <a:off x="0" y="296524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607DC8-27A9-4BCC-993D-7E64D56B71F2}"/>
              </a:ext>
            </a:extLst>
          </p:cNvPr>
          <p:cNvSpPr txBox="1"/>
          <p:nvPr/>
        </p:nvSpPr>
        <p:spPr>
          <a:xfrm>
            <a:off x="197330" y="1018594"/>
            <a:ext cx="2883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We want to show f(V</a:t>
            </a:r>
            <a:r>
              <a:rPr lang="pl-PL" sz="2000" baseline="-25000" dirty="0"/>
              <a:t>3</a:t>
            </a:r>
            <a:r>
              <a:rPr lang="pl-PL" sz="2000" dirty="0"/>
              <a:t>) = 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62218-EA1F-4CAD-89DB-88F626C76AD2}"/>
              </a:ext>
            </a:extLst>
          </p:cNvPr>
          <p:cNvSpPr txBox="1"/>
          <p:nvPr/>
        </p:nvSpPr>
        <p:spPr>
          <a:xfrm>
            <a:off x="5976885" y="633874"/>
            <a:ext cx="3008842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sz="200" b="1" dirty="0">
              <a:solidFill>
                <a:srgbClr val="FF0000"/>
              </a:solidFill>
            </a:endParaRPr>
          </a:p>
          <a:p>
            <a:r>
              <a:rPr lang="pl-PL" sz="1400" b="1" dirty="0" err="1">
                <a:solidFill>
                  <a:srgbClr val="FF0000"/>
                </a:solidFill>
              </a:rPr>
              <a:t>If</a:t>
            </a:r>
            <a:r>
              <a:rPr lang="pl-PL" sz="1400" b="1" dirty="0">
                <a:solidFill>
                  <a:srgbClr val="FF0000"/>
                </a:solidFill>
              </a:rPr>
              <a:t> v</a:t>
            </a:r>
            <a:r>
              <a:rPr lang="pl-PL" sz="1400" b="1" baseline="-25000" dirty="0">
                <a:solidFill>
                  <a:srgbClr val="FF0000"/>
                </a:solidFill>
              </a:rPr>
              <a:t>1</a:t>
            </a:r>
            <a:r>
              <a:rPr lang="pl-PL" sz="1400" b="1" dirty="0">
                <a:solidFill>
                  <a:srgbClr val="FF0000"/>
                </a:solidFill>
              </a:rPr>
              <a:t> …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r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rank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first</a:t>
            </a:r>
            <a:r>
              <a:rPr lang="pl-PL" sz="1400" b="1" dirty="0">
                <a:solidFill>
                  <a:srgbClr val="FF0000"/>
                </a:solidFill>
              </a:rPr>
              <a:t>, </a:t>
            </a:r>
            <a:r>
              <a:rPr lang="pl-PL" sz="1400" b="1" dirty="0" err="1">
                <a:solidFill>
                  <a:srgbClr val="FF0000"/>
                </a:solidFill>
              </a:rPr>
              <a:t>then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is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winning</a:t>
            </a:r>
            <a:endParaRPr lang="pl-PL" sz="1400" b="1" dirty="0">
              <a:solidFill>
                <a:srgbClr val="FF0000"/>
              </a:solidFill>
            </a:endParaRPr>
          </a:p>
          <a:p>
            <a:endParaRPr lang="pl-PL" sz="200" b="1" dirty="0">
              <a:solidFill>
                <a:srgbClr val="FF0000"/>
              </a:solidFill>
            </a:endParaRPr>
          </a:p>
          <a:p>
            <a:r>
              <a:rPr lang="pl-PL" sz="1400" b="1" dirty="0" err="1">
                <a:solidFill>
                  <a:srgbClr val="FF0000"/>
                </a:solidFill>
              </a:rPr>
              <a:t>If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r</a:t>
            </a:r>
            <a:r>
              <a:rPr lang="pl-PL" sz="1400" b="1" dirty="0">
                <a:solidFill>
                  <a:srgbClr val="FF0000"/>
                </a:solidFill>
              </a:rPr>
              <a:t> …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n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rank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last</a:t>
            </a:r>
            <a:r>
              <a:rPr lang="pl-PL" sz="1400" b="1" dirty="0">
                <a:solidFill>
                  <a:srgbClr val="FF0000"/>
                </a:solidFill>
              </a:rPr>
              <a:t>, </a:t>
            </a:r>
            <a:r>
              <a:rPr lang="pl-PL" sz="1400" b="1" dirty="0" err="1">
                <a:solidFill>
                  <a:srgbClr val="FF0000"/>
                </a:solidFill>
              </a:rPr>
              <a:t>then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is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losing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A20E85-A882-4FBC-A0E8-577403AFD720}"/>
              </a:ext>
            </a:extLst>
          </p:cNvPr>
          <p:cNvSpPr txBox="1"/>
          <p:nvPr/>
        </p:nvSpPr>
        <p:spPr>
          <a:xfrm>
            <a:off x="3486040" y="1803609"/>
            <a:ext cx="2604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b &gt; k &gt;  …  &gt; 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b &gt; k &gt;  …  &gt; …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b &gt; k &gt; …  &gt; 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 </a:t>
            </a:r>
            <a:r>
              <a:rPr lang="pl-PL" sz="2000" b="1" dirty="0"/>
              <a:t>k  &gt;  ... &gt; …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k &gt;  ... &gt; …  &gt; b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k &gt;  ... &gt; …  &gt; b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80C1C077-1C1B-4ED3-B809-5C7D334DB27D}"/>
              </a:ext>
            </a:extLst>
          </p:cNvPr>
          <p:cNvSpPr/>
          <p:nvPr/>
        </p:nvSpPr>
        <p:spPr>
          <a:xfrm>
            <a:off x="3315429" y="1803609"/>
            <a:ext cx="176464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5FE8A6-A233-4199-8B5F-2A1DB2CF6D70}"/>
              </a:ext>
            </a:extLst>
          </p:cNvPr>
          <p:cNvSpPr txBox="1"/>
          <p:nvPr/>
        </p:nvSpPr>
        <p:spPr>
          <a:xfrm>
            <a:off x="2929493" y="296524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88C021-3901-4C2E-AA0E-AA1D017E8BF7}"/>
              </a:ext>
            </a:extLst>
          </p:cNvPr>
          <p:cNvSpPr txBox="1"/>
          <p:nvPr/>
        </p:nvSpPr>
        <p:spPr>
          <a:xfrm>
            <a:off x="4142346" y="122631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f(V</a:t>
            </a:r>
            <a:r>
              <a:rPr lang="pl-PL" sz="2000" baseline="-25000" dirty="0"/>
              <a:t>4</a:t>
            </a:r>
            <a:r>
              <a:rPr lang="pl-PL" sz="2000" dirty="0"/>
              <a:t>) = 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558350-58D7-43C1-BD02-7B7F98AC99F0}"/>
              </a:ext>
            </a:extLst>
          </p:cNvPr>
          <p:cNvSpPr txBox="1"/>
          <p:nvPr/>
        </p:nvSpPr>
        <p:spPr>
          <a:xfrm>
            <a:off x="6659007" y="1803609"/>
            <a:ext cx="2604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b &gt;  k &gt; … &gt; …  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b &gt; k  &gt; … &gt; …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b &gt; k  &gt; …  &gt; 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 </a:t>
            </a:r>
            <a:r>
              <a:rPr lang="pl-PL" sz="2000" b="1" dirty="0"/>
              <a:t>k  &gt; b &gt; …  &gt; 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k &gt;  ... &gt; …  &gt; b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k &gt;  ... &gt; …  &gt; b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BE7E6E38-12A7-4466-84E3-7758859C18D5}"/>
              </a:ext>
            </a:extLst>
          </p:cNvPr>
          <p:cNvSpPr/>
          <p:nvPr/>
        </p:nvSpPr>
        <p:spPr>
          <a:xfrm>
            <a:off x="6482543" y="1803609"/>
            <a:ext cx="176464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2B248B-F93A-4E87-A9D7-F35D172DAF03}"/>
              </a:ext>
            </a:extLst>
          </p:cNvPr>
          <p:cNvSpPr txBox="1"/>
          <p:nvPr/>
        </p:nvSpPr>
        <p:spPr>
          <a:xfrm>
            <a:off x="6096607" y="296524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84B09A-DFD1-430D-9430-B33241CEDD6B}"/>
              </a:ext>
            </a:extLst>
          </p:cNvPr>
          <p:cNvSpPr txBox="1"/>
          <p:nvPr/>
        </p:nvSpPr>
        <p:spPr>
          <a:xfrm>
            <a:off x="7309460" y="122631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f(V</a:t>
            </a:r>
            <a:r>
              <a:rPr lang="pl-PL" sz="2000" baseline="-25000" dirty="0"/>
              <a:t>5</a:t>
            </a:r>
            <a:r>
              <a:rPr lang="pl-PL" sz="2000" dirty="0"/>
              <a:t>) = 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87658E-A878-4EA3-B812-BAA9A88E9229}"/>
              </a:ext>
            </a:extLst>
          </p:cNvPr>
          <p:cNvSpPr txBox="1"/>
          <p:nvPr/>
        </p:nvSpPr>
        <p:spPr>
          <a:xfrm>
            <a:off x="6659007" y="4738680"/>
            <a:ext cx="2484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solidFill>
                  <a:srgbClr val="008000"/>
                </a:solidFill>
              </a:rPr>
              <a:t>Shift</a:t>
            </a:r>
            <a:r>
              <a:rPr lang="pl-PL" sz="1600" dirty="0">
                <a:solidFill>
                  <a:srgbClr val="008000"/>
                </a:solidFill>
              </a:rPr>
              <a:t> b – no </a:t>
            </a:r>
            <a:r>
              <a:rPr lang="pl-PL" sz="1600" dirty="0" err="1">
                <a:solidFill>
                  <a:srgbClr val="008000"/>
                </a:solidFill>
              </a:rPr>
              <a:t>winner</a:t>
            </a:r>
            <a:r>
              <a:rPr lang="pl-PL" sz="1600" dirty="0">
                <a:solidFill>
                  <a:srgbClr val="008000"/>
                </a:solidFill>
              </a:rPr>
              <a:t> </a:t>
            </a:r>
            <a:r>
              <a:rPr lang="pl-PL" sz="1600" dirty="0" err="1">
                <a:solidFill>
                  <a:srgbClr val="008000"/>
                </a:solidFill>
              </a:rPr>
              <a:t>change</a:t>
            </a:r>
            <a:r>
              <a:rPr lang="pl-PL" sz="1600" dirty="0">
                <a:solidFill>
                  <a:srgbClr val="008000"/>
                </a:solidFill>
              </a:rPr>
              <a:t> </a:t>
            </a:r>
            <a:r>
              <a:rPr lang="pl-PL" sz="1600" dirty="0" err="1">
                <a:solidFill>
                  <a:srgbClr val="008000"/>
                </a:solidFill>
              </a:rPr>
              <a:t>or</a:t>
            </a:r>
            <a:r>
              <a:rPr lang="pl-PL" sz="1600" dirty="0">
                <a:solidFill>
                  <a:srgbClr val="008000"/>
                </a:solidFill>
              </a:rPr>
              <a:t> </a:t>
            </a:r>
            <a:r>
              <a:rPr lang="pl-PL" sz="1600" dirty="0" err="1">
                <a:solidFill>
                  <a:srgbClr val="008000"/>
                </a:solidFill>
              </a:rPr>
              <a:t>v</a:t>
            </a:r>
            <a:r>
              <a:rPr lang="pl-PL" sz="1600" baseline="-25000" dirty="0" err="1">
                <a:solidFill>
                  <a:srgbClr val="008000"/>
                </a:solidFill>
              </a:rPr>
              <a:t>r</a:t>
            </a:r>
            <a:r>
              <a:rPr lang="pl-PL" sz="1600" dirty="0">
                <a:solidFill>
                  <a:srgbClr val="008000"/>
                </a:solidFill>
              </a:rPr>
              <a:t> </a:t>
            </a:r>
            <a:r>
              <a:rPr lang="pl-PL" sz="1600" dirty="0" err="1">
                <a:solidFill>
                  <a:srgbClr val="008000"/>
                </a:solidFill>
              </a:rPr>
              <a:t>would</a:t>
            </a:r>
            <a:r>
              <a:rPr lang="pl-PL" sz="1600" dirty="0">
                <a:solidFill>
                  <a:srgbClr val="008000"/>
                </a:solidFill>
              </a:rPr>
              <a:t> want to </a:t>
            </a:r>
            <a:r>
              <a:rPr lang="pl-PL" sz="1600" dirty="0" err="1">
                <a:solidFill>
                  <a:srgbClr val="008000"/>
                </a:solidFill>
              </a:rPr>
              <a:t>lie</a:t>
            </a:r>
            <a:endParaRPr lang="pl-PL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 animBg="1"/>
      <p:bldP spid="37" grpId="0"/>
      <p:bldP spid="38" grpId="0"/>
      <p:bldP spid="3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Step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E1148D-FBC1-47E1-A870-5F7083A06D33}"/>
              </a:ext>
            </a:extLst>
          </p:cNvPr>
          <p:cNvSpPr txBox="1"/>
          <p:nvPr/>
        </p:nvSpPr>
        <p:spPr>
          <a:xfrm>
            <a:off x="563418" y="1803609"/>
            <a:ext cx="2518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&gt;  ... &gt; … 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&gt;  ... &gt; …  &gt; b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 &gt;  ... &gt; …  &gt; b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k &gt;  ... &gt; …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 &gt;  ... &gt; …  &gt; b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 &gt;  ... &gt; …  &gt; b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5F36ACD8-97EB-47F4-8257-46C8727F987C}"/>
              </a:ext>
            </a:extLst>
          </p:cNvPr>
          <p:cNvSpPr/>
          <p:nvPr/>
        </p:nvSpPr>
        <p:spPr>
          <a:xfrm>
            <a:off x="385936" y="1803609"/>
            <a:ext cx="176464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90326-4B68-4335-A9B5-B630C13D82E4}"/>
              </a:ext>
            </a:extLst>
          </p:cNvPr>
          <p:cNvSpPr txBox="1"/>
          <p:nvPr/>
        </p:nvSpPr>
        <p:spPr>
          <a:xfrm>
            <a:off x="0" y="296524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607DC8-27A9-4BCC-993D-7E64D56B71F2}"/>
              </a:ext>
            </a:extLst>
          </p:cNvPr>
          <p:cNvSpPr txBox="1"/>
          <p:nvPr/>
        </p:nvSpPr>
        <p:spPr>
          <a:xfrm>
            <a:off x="474168" y="1018594"/>
            <a:ext cx="2541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/>
              <a:t>Assume</a:t>
            </a:r>
            <a:r>
              <a:rPr lang="pl-PL" sz="2000" b="1" dirty="0"/>
              <a:t> f(V</a:t>
            </a:r>
            <a:r>
              <a:rPr lang="pl-PL" sz="2000" b="1" baseline="-25000" dirty="0"/>
              <a:t>3</a:t>
            </a:r>
            <a:r>
              <a:rPr lang="pl-PL" sz="2000" b="1" dirty="0"/>
              <a:t>) = g, g ≠ 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62218-EA1F-4CAD-89DB-88F626C76AD2}"/>
              </a:ext>
            </a:extLst>
          </p:cNvPr>
          <p:cNvSpPr txBox="1"/>
          <p:nvPr/>
        </p:nvSpPr>
        <p:spPr>
          <a:xfrm>
            <a:off x="5976885" y="633874"/>
            <a:ext cx="3008842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sz="200" b="1" dirty="0">
              <a:solidFill>
                <a:srgbClr val="FF0000"/>
              </a:solidFill>
            </a:endParaRPr>
          </a:p>
          <a:p>
            <a:r>
              <a:rPr lang="pl-PL" sz="1400" b="1" dirty="0" err="1">
                <a:solidFill>
                  <a:srgbClr val="FF0000"/>
                </a:solidFill>
              </a:rPr>
              <a:t>If</a:t>
            </a:r>
            <a:r>
              <a:rPr lang="pl-PL" sz="1400" b="1" dirty="0">
                <a:solidFill>
                  <a:srgbClr val="FF0000"/>
                </a:solidFill>
              </a:rPr>
              <a:t> v</a:t>
            </a:r>
            <a:r>
              <a:rPr lang="pl-PL" sz="1400" b="1" baseline="-25000" dirty="0">
                <a:solidFill>
                  <a:srgbClr val="FF0000"/>
                </a:solidFill>
              </a:rPr>
              <a:t>1</a:t>
            </a:r>
            <a:r>
              <a:rPr lang="pl-PL" sz="1400" b="1" dirty="0">
                <a:solidFill>
                  <a:srgbClr val="FF0000"/>
                </a:solidFill>
              </a:rPr>
              <a:t> …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r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rank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first</a:t>
            </a:r>
            <a:r>
              <a:rPr lang="pl-PL" sz="1400" b="1" dirty="0">
                <a:solidFill>
                  <a:srgbClr val="FF0000"/>
                </a:solidFill>
              </a:rPr>
              <a:t>, </a:t>
            </a:r>
            <a:r>
              <a:rPr lang="pl-PL" sz="1400" b="1" dirty="0" err="1">
                <a:solidFill>
                  <a:srgbClr val="FF0000"/>
                </a:solidFill>
              </a:rPr>
              <a:t>then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is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winning</a:t>
            </a:r>
            <a:endParaRPr lang="pl-PL" sz="1400" b="1" dirty="0">
              <a:solidFill>
                <a:srgbClr val="FF0000"/>
              </a:solidFill>
            </a:endParaRPr>
          </a:p>
          <a:p>
            <a:endParaRPr lang="pl-PL" sz="200" b="1" dirty="0">
              <a:solidFill>
                <a:srgbClr val="FF0000"/>
              </a:solidFill>
            </a:endParaRPr>
          </a:p>
          <a:p>
            <a:r>
              <a:rPr lang="pl-PL" sz="1400" b="1" dirty="0" err="1">
                <a:solidFill>
                  <a:srgbClr val="FF0000"/>
                </a:solidFill>
              </a:rPr>
              <a:t>If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r</a:t>
            </a:r>
            <a:r>
              <a:rPr lang="pl-PL" sz="1400" b="1" dirty="0">
                <a:solidFill>
                  <a:srgbClr val="FF0000"/>
                </a:solidFill>
              </a:rPr>
              <a:t> …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n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rank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last</a:t>
            </a:r>
            <a:r>
              <a:rPr lang="pl-PL" sz="1400" b="1" dirty="0">
                <a:solidFill>
                  <a:srgbClr val="FF0000"/>
                </a:solidFill>
              </a:rPr>
              <a:t>, </a:t>
            </a:r>
            <a:r>
              <a:rPr lang="pl-PL" sz="1400" b="1" dirty="0" err="1">
                <a:solidFill>
                  <a:srgbClr val="FF0000"/>
                </a:solidFill>
              </a:rPr>
              <a:t>then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is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losing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A20E85-A882-4FBC-A0E8-577403AFD720}"/>
              </a:ext>
            </a:extLst>
          </p:cNvPr>
          <p:cNvSpPr txBox="1"/>
          <p:nvPr/>
        </p:nvSpPr>
        <p:spPr>
          <a:xfrm>
            <a:off x="3491893" y="1808449"/>
            <a:ext cx="2604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b &gt; k &gt;  …  &gt; 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b &gt; k &gt;  …  &gt; …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b &gt; k &gt; …  &gt; 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 k  &gt;  ... &gt; …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k &gt;  ... &gt; …  &gt; b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k &gt;  ... &gt; …  &gt; b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80C1C077-1C1B-4ED3-B809-5C7D334DB27D}"/>
              </a:ext>
            </a:extLst>
          </p:cNvPr>
          <p:cNvSpPr/>
          <p:nvPr/>
        </p:nvSpPr>
        <p:spPr>
          <a:xfrm>
            <a:off x="3315429" y="1803609"/>
            <a:ext cx="176464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5FE8A6-A233-4199-8B5F-2A1DB2CF6D70}"/>
              </a:ext>
            </a:extLst>
          </p:cNvPr>
          <p:cNvSpPr txBox="1"/>
          <p:nvPr/>
        </p:nvSpPr>
        <p:spPr>
          <a:xfrm>
            <a:off x="2929493" y="296524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88C021-3901-4C2E-AA0E-AA1D017E8BF7}"/>
              </a:ext>
            </a:extLst>
          </p:cNvPr>
          <p:cNvSpPr txBox="1"/>
          <p:nvPr/>
        </p:nvSpPr>
        <p:spPr>
          <a:xfrm>
            <a:off x="4142346" y="122631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f(V</a:t>
            </a:r>
            <a:r>
              <a:rPr lang="pl-PL" sz="2000" baseline="-25000" dirty="0"/>
              <a:t>4</a:t>
            </a:r>
            <a:r>
              <a:rPr lang="pl-PL" sz="2000" dirty="0"/>
              <a:t>) = 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558350-58D7-43C1-BD02-7B7F98AC99F0}"/>
              </a:ext>
            </a:extLst>
          </p:cNvPr>
          <p:cNvSpPr txBox="1"/>
          <p:nvPr/>
        </p:nvSpPr>
        <p:spPr>
          <a:xfrm>
            <a:off x="6659007" y="1803609"/>
            <a:ext cx="2604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b &gt;  k &gt; … &gt; …  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b &gt; k  &gt; … &gt; …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b &gt; k  &gt; …  &gt; 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 k  &gt; b &gt; …  &gt; 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k &gt;  ... &gt; …  &gt; b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k &gt;  ... &gt; …  &gt; b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BE7E6E38-12A7-4466-84E3-7758859C18D5}"/>
              </a:ext>
            </a:extLst>
          </p:cNvPr>
          <p:cNvSpPr/>
          <p:nvPr/>
        </p:nvSpPr>
        <p:spPr>
          <a:xfrm>
            <a:off x="6482543" y="1803609"/>
            <a:ext cx="176464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2B248B-F93A-4E87-A9D7-F35D172DAF03}"/>
              </a:ext>
            </a:extLst>
          </p:cNvPr>
          <p:cNvSpPr txBox="1"/>
          <p:nvPr/>
        </p:nvSpPr>
        <p:spPr>
          <a:xfrm>
            <a:off x="6096607" y="296524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84B09A-DFD1-430D-9430-B33241CEDD6B}"/>
              </a:ext>
            </a:extLst>
          </p:cNvPr>
          <p:cNvSpPr txBox="1"/>
          <p:nvPr/>
        </p:nvSpPr>
        <p:spPr>
          <a:xfrm>
            <a:off x="7309460" y="122631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f(V</a:t>
            </a:r>
            <a:r>
              <a:rPr lang="pl-PL" sz="2000" baseline="-25000" dirty="0"/>
              <a:t>5</a:t>
            </a:r>
            <a:r>
              <a:rPr lang="pl-PL" sz="2000" dirty="0"/>
              <a:t>) = 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87658E-A878-4EA3-B812-BAA9A88E9229}"/>
              </a:ext>
            </a:extLst>
          </p:cNvPr>
          <p:cNvSpPr txBox="1"/>
          <p:nvPr/>
        </p:nvSpPr>
        <p:spPr>
          <a:xfrm>
            <a:off x="6659007" y="4738680"/>
            <a:ext cx="2484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solidFill>
                  <a:srgbClr val="008000"/>
                </a:solidFill>
              </a:rPr>
              <a:t>Shift</a:t>
            </a:r>
            <a:r>
              <a:rPr lang="pl-PL" sz="1600" dirty="0">
                <a:solidFill>
                  <a:srgbClr val="008000"/>
                </a:solidFill>
              </a:rPr>
              <a:t> b – no </a:t>
            </a:r>
            <a:r>
              <a:rPr lang="pl-PL" sz="1600" dirty="0" err="1">
                <a:solidFill>
                  <a:srgbClr val="008000"/>
                </a:solidFill>
              </a:rPr>
              <a:t>winner</a:t>
            </a:r>
            <a:r>
              <a:rPr lang="pl-PL" sz="1600" dirty="0">
                <a:solidFill>
                  <a:srgbClr val="008000"/>
                </a:solidFill>
              </a:rPr>
              <a:t> </a:t>
            </a:r>
            <a:r>
              <a:rPr lang="pl-PL" sz="1600" dirty="0" err="1">
                <a:solidFill>
                  <a:srgbClr val="008000"/>
                </a:solidFill>
              </a:rPr>
              <a:t>change</a:t>
            </a:r>
            <a:r>
              <a:rPr lang="pl-PL" sz="1600" dirty="0">
                <a:solidFill>
                  <a:srgbClr val="008000"/>
                </a:solidFill>
              </a:rPr>
              <a:t> </a:t>
            </a:r>
            <a:r>
              <a:rPr lang="pl-PL" sz="1600" dirty="0" err="1">
                <a:solidFill>
                  <a:srgbClr val="008000"/>
                </a:solidFill>
              </a:rPr>
              <a:t>or</a:t>
            </a:r>
            <a:r>
              <a:rPr lang="pl-PL" sz="1600" dirty="0">
                <a:solidFill>
                  <a:srgbClr val="008000"/>
                </a:solidFill>
              </a:rPr>
              <a:t> </a:t>
            </a:r>
            <a:r>
              <a:rPr lang="pl-PL" sz="1600" dirty="0" err="1">
                <a:solidFill>
                  <a:srgbClr val="008000"/>
                </a:solidFill>
              </a:rPr>
              <a:t>v</a:t>
            </a:r>
            <a:r>
              <a:rPr lang="pl-PL" sz="1600" baseline="-25000" dirty="0" err="1">
                <a:solidFill>
                  <a:srgbClr val="008000"/>
                </a:solidFill>
              </a:rPr>
              <a:t>r</a:t>
            </a:r>
            <a:r>
              <a:rPr lang="pl-PL" sz="1600" dirty="0">
                <a:solidFill>
                  <a:srgbClr val="008000"/>
                </a:solidFill>
              </a:rPr>
              <a:t> </a:t>
            </a:r>
            <a:r>
              <a:rPr lang="pl-PL" sz="1600" dirty="0" err="1">
                <a:solidFill>
                  <a:srgbClr val="008000"/>
                </a:solidFill>
              </a:rPr>
              <a:t>would</a:t>
            </a:r>
            <a:r>
              <a:rPr lang="pl-PL" sz="1600" dirty="0">
                <a:solidFill>
                  <a:srgbClr val="008000"/>
                </a:solidFill>
              </a:rPr>
              <a:t> want to </a:t>
            </a:r>
            <a:r>
              <a:rPr lang="pl-PL" sz="1600" dirty="0" err="1">
                <a:solidFill>
                  <a:srgbClr val="008000"/>
                </a:solidFill>
              </a:rPr>
              <a:t>lie</a:t>
            </a:r>
            <a:endParaRPr lang="pl-PL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842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Step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E1148D-FBC1-47E1-A870-5F7083A06D33}"/>
              </a:ext>
            </a:extLst>
          </p:cNvPr>
          <p:cNvSpPr txBox="1"/>
          <p:nvPr/>
        </p:nvSpPr>
        <p:spPr>
          <a:xfrm>
            <a:off x="562400" y="1803609"/>
            <a:ext cx="2518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&gt;  ... &gt; … 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&gt;  ... &gt; …  &gt; b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 &gt;  ... &gt; …  &gt; b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k &gt;  ... &gt; …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 &gt;  ... &gt; …  &gt; b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 &gt;  ... &gt; …  &gt; b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5F36ACD8-97EB-47F4-8257-46C8727F987C}"/>
              </a:ext>
            </a:extLst>
          </p:cNvPr>
          <p:cNvSpPr/>
          <p:nvPr/>
        </p:nvSpPr>
        <p:spPr>
          <a:xfrm>
            <a:off x="385936" y="1803609"/>
            <a:ext cx="176464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90326-4B68-4335-A9B5-B630C13D82E4}"/>
              </a:ext>
            </a:extLst>
          </p:cNvPr>
          <p:cNvSpPr txBox="1"/>
          <p:nvPr/>
        </p:nvSpPr>
        <p:spPr>
          <a:xfrm>
            <a:off x="0" y="296524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607DC8-27A9-4BCC-993D-7E64D56B71F2}"/>
              </a:ext>
            </a:extLst>
          </p:cNvPr>
          <p:cNvSpPr txBox="1"/>
          <p:nvPr/>
        </p:nvSpPr>
        <p:spPr>
          <a:xfrm>
            <a:off x="474168" y="1018594"/>
            <a:ext cx="2499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Assume</a:t>
            </a:r>
            <a:r>
              <a:rPr lang="pl-PL" sz="2000" dirty="0"/>
              <a:t> f(V</a:t>
            </a:r>
            <a:r>
              <a:rPr lang="pl-PL" sz="2000" baseline="-25000" dirty="0"/>
              <a:t>3</a:t>
            </a:r>
            <a:r>
              <a:rPr lang="pl-PL" sz="2000" dirty="0"/>
              <a:t>) = g, g ≠ 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62218-EA1F-4CAD-89DB-88F626C76AD2}"/>
              </a:ext>
            </a:extLst>
          </p:cNvPr>
          <p:cNvSpPr txBox="1"/>
          <p:nvPr/>
        </p:nvSpPr>
        <p:spPr>
          <a:xfrm>
            <a:off x="5976885" y="633874"/>
            <a:ext cx="3008842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sz="200" b="1" dirty="0">
              <a:solidFill>
                <a:srgbClr val="FF0000"/>
              </a:solidFill>
            </a:endParaRPr>
          </a:p>
          <a:p>
            <a:r>
              <a:rPr lang="pl-PL" sz="1400" b="1" dirty="0" err="1">
                <a:solidFill>
                  <a:srgbClr val="FF0000"/>
                </a:solidFill>
              </a:rPr>
              <a:t>If</a:t>
            </a:r>
            <a:r>
              <a:rPr lang="pl-PL" sz="1400" b="1" dirty="0">
                <a:solidFill>
                  <a:srgbClr val="FF0000"/>
                </a:solidFill>
              </a:rPr>
              <a:t> v</a:t>
            </a:r>
            <a:r>
              <a:rPr lang="pl-PL" sz="1400" b="1" baseline="-25000" dirty="0">
                <a:solidFill>
                  <a:srgbClr val="FF0000"/>
                </a:solidFill>
              </a:rPr>
              <a:t>1</a:t>
            </a:r>
            <a:r>
              <a:rPr lang="pl-PL" sz="1400" b="1" dirty="0">
                <a:solidFill>
                  <a:srgbClr val="FF0000"/>
                </a:solidFill>
              </a:rPr>
              <a:t> …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r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rank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first</a:t>
            </a:r>
            <a:r>
              <a:rPr lang="pl-PL" sz="1400" b="1" dirty="0">
                <a:solidFill>
                  <a:srgbClr val="FF0000"/>
                </a:solidFill>
              </a:rPr>
              <a:t>, </a:t>
            </a:r>
            <a:r>
              <a:rPr lang="pl-PL" sz="1400" b="1" dirty="0" err="1">
                <a:solidFill>
                  <a:srgbClr val="FF0000"/>
                </a:solidFill>
              </a:rPr>
              <a:t>then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is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winning</a:t>
            </a:r>
            <a:endParaRPr lang="pl-PL" sz="1400" b="1" dirty="0">
              <a:solidFill>
                <a:srgbClr val="FF0000"/>
              </a:solidFill>
            </a:endParaRPr>
          </a:p>
          <a:p>
            <a:endParaRPr lang="pl-PL" sz="200" b="1" dirty="0">
              <a:solidFill>
                <a:srgbClr val="FF0000"/>
              </a:solidFill>
            </a:endParaRPr>
          </a:p>
          <a:p>
            <a:r>
              <a:rPr lang="pl-PL" sz="1400" b="1" dirty="0" err="1">
                <a:solidFill>
                  <a:srgbClr val="FF0000"/>
                </a:solidFill>
              </a:rPr>
              <a:t>If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r</a:t>
            </a:r>
            <a:r>
              <a:rPr lang="pl-PL" sz="1400" b="1" dirty="0">
                <a:solidFill>
                  <a:srgbClr val="FF0000"/>
                </a:solidFill>
              </a:rPr>
              <a:t> …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n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rank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last</a:t>
            </a:r>
            <a:r>
              <a:rPr lang="pl-PL" sz="1400" b="1" dirty="0">
                <a:solidFill>
                  <a:srgbClr val="FF0000"/>
                </a:solidFill>
              </a:rPr>
              <a:t>, </a:t>
            </a:r>
            <a:r>
              <a:rPr lang="pl-PL" sz="1400" b="1" dirty="0" err="1">
                <a:solidFill>
                  <a:srgbClr val="FF0000"/>
                </a:solidFill>
              </a:rPr>
              <a:t>then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is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losing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558350-58D7-43C1-BD02-7B7F98AC99F0}"/>
              </a:ext>
            </a:extLst>
          </p:cNvPr>
          <p:cNvSpPr txBox="1"/>
          <p:nvPr/>
        </p:nvSpPr>
        <p:spPr>
          <a:xfrm>
            <a:off x="6659007" y="1799961"/>
            <a:ext cx="2604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b &gt;  k &gt; … &gt; …  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b &gt; k  &gt; … &gt; …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b &gt; k  &gt; …  &gt; 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 k  &gt; b &gt; …  &gt; 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k &gt;  ... &gt; …  &gt; b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k &gt;  ... &gt; …  &gt; b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BE7E6E38-12A7-4466-84E3-7758859C18D5}"/>
              </a:ext>
            </a:extLst>
          </p:cNvPr>
          <p:cNvSpPr/>
          <p:nvPr/>
        </p:nvSpPr>
        <p:spPr>
          <a:xfrm>
            <a:off x="6482543" y="1803609"/>
            <a:ext cx="176464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2B248B-F93A-4E87-A9D7-F35D172DAF03}"/>
              </a:ext>
            </a:extLst>
          </p:cNvPr>
          <p:cNvSpPr txBox="1"/>
          <p:nvPr/>
        </p:nvSpPr>
        <p:spPr>
          <a:xfrm>
            <a:off x="6096607" y="296524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84B09A-DFD1-430D-9430-B33241CEDD6B}"/>
              </a:ext>
            </a:extLst>
          </p:cNvPr>
          <p:cNvSpPr txBox="1"/>
          <p:nvPr/>
        </p:nvSpPr>
        <p:spPr>
          <a:xfrm>
            <a:off x="7309460" y="122631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f(V</a:t>
            </a:r>
            <a:r>
              <a:rPr lang="pl-PL" sz="2000" baseline="-25000" dirty="0"/>
              <a:t>5</a:t>
            </a:r>
            <a:r>
              <a:rPr lang="pl-PL" sz="2000" dirty="0"/>
              <a:t>) = 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B0C6DC-8C89-418F-9D2D-6F95AA046337}"/>
              </a:ext>
            </a:extLst>
          </p:cNvPr>
          <p:cNvSpPr txBox="1"/>
          <p:nvPr/>
        </p:nvSpPr>
        <p:spPr>
          <a:xfrm>
            <a:off x="3491893" y="3788118"/>
            <a:ext cx="27530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b &gt;  ... &gt; …  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b &gt;  ... &gt; … 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b &gt;  ... &gt; …  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 k  &gt; b  &gt; …  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    &gt;  ... &gt; … &gt; b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    &gt;  ... &gt; … &gt; b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892C7E7-0854-4CC6-9A44-F67047B54C2D}"/>
              </a:ext>
            </a:extLst>
          </p:cNvPr>
          <p:cNvSpPr/>
          <p:nvPr/>
        </p:nvSpPr>
        <p:spPr>
          <a:xfrm>
            <a:off x="3315429" y="3788118"/>
            <a:ext cx="176464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904A9B-C4F9-449B-93B4-A05422F06931}"/>
              </a:ext>
            </a:extLst>
          </p:cNvPr>
          <p:cNvSpPr txBox="1"/>
          <p:nvPr/>
        </p:nvSpPr>
        <p:spPr>
          <a:xfrm>
            <a:off x="2929493" y="4949757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</a:p>
        </p:txBody>
      </p:sp>
      <p:sp>
        <p:nvSpPr>
          <p:cNvPr id="28" name="Arrow: Bent-Up 27">
            <a:extLst>
              <a:ext uri="{FF2B5EF4-FFF2-40B4-BE49-F238E27FC236}">
                <a16:creationId xmlns:a16="http://schemas.microsoft.com/office/drawing/2014/main" id="{08960CD6-0BBA-479A-99E8-6E2FC8A21209}"/>
              </a:ext>
            </a:extLst>
          </p:cNvPr>
          <p:cNvSpPr/>
          <p:nvPr/>
        </p:nvSpPr>
        <p:spPr>
          <a:xfrm rot="5400000">
            <a:off x="1572459" y="4129797"/>
            <a:ext cx="488420" cy="1890168"/>
          </a:xfrm>
          <a:prstGeom prst="bentUpArrow">
            <a:avLst>
              <a:gd name="adj1" fmla="val 25000"/>
              <a:gd name="adj2" fmla="val 35616"/>
              <a:gd name="adj3" fmla="val 17584"/>
            </a:avLst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B4D491-8B4F-4E3C-8906-0C9C5AECBEA3}"/>
              </a:ext>
            </a:extLst>
          </p:cNvPr>
          <p:cNvSpPr txBox="1"/>
          <p:nvPr/>
        </p:nvSpPr>
        <p:spPr>
          <a:xfrm>
            <a:off x="571310" y="5390454"/>
            <a:ext cx="2401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008000"/>
                </a:solidFill>
              </a:rPr>
              <a:t>shift</a:t>
            </a:r>
            <a:r>
              <a:rPr lang="pl-PL" dirty="0">
                <a:solidFill>
                  <a:srgbClr val="008000"/>
                </a:solidFill>
              </a:rPr>
              <a:t> b to top in v</a:t>
            </a:r>
            <a:r>
              <a:rPr lang="pl-PL" baseline="-25000" dirty="0">
                <a:solidFill>
                  <a:srgbClr val="008000"/>
                </a:solidFill>
              </a:rPr>
              <a:t>1</a:t>
            </a:r>
            <a:r>
              <a:rPr lang="pl-PL" dirty="0">
                <a:solidFill>
                  <a:srgbClr val="008000"/>
                </a:solidFill>
              </a:rPr>
              <a:t> … v</a:t>
            </a:r>
            <a:r>
              <a:rPr lang="pl-PL" baseline="-25000" dirty="0">
                <a:solidFill>
                  <a:srgbClr val="008000"/>
                </a:solidFill>
              </a:rPr>
              <a:t>r-1</a:t>
            </a:r>
            <a:br>
              <a:rPr lang="pl-PL" baseline="-25000" dirty="0">
                <a:solidFill>
                  <a:srgbClr val="008000"/>
                </a:solidFill>
              </a:rPr>
            </a:br>
            <a:r>
              <a:rPr lang="pl-PL" dirty="0">
                <a:solidFill>
                  <a:srgbClr val="008000"/>
                </a:solidFill>
              </a:rPr>
              <a:t>and </a:t>
            </a:r>
            <a:r>
              <a:rPr lang="pl-PL" dirty="0" err="1">
                <a:solidFill>
                  <a:srgbClr val="008000"/>
                </a:solidFill>
              </a:rPr>
              <a:t>second</a:t>
            </a:r>
            <a:r>
              <a:rPr lang="pl-PL" dirty="0">
                <a:solidFill>
                  <a:srgbClr val="008000"/>
                </a:solidFill>
              </a:rPr>
              <a:t> to </a:t>
            </a:r>
            <a:r>
              <a:rPr lang="pl-PL" dirty="0" err="1">
                <a:solidFill>
                  <a:srgbClr val="008000"/>
                </a:solidFill>
              </a:rPr>
              <a:t>last</a:t>
            </a:r>
            <a:r>
              <a:rPr lang="pl-PL" dirty="0">
                <a:solidFill>
                  <a:srgbClr val="008000"/>
                </a:solidFill>
              </a:rPr>
              <a:t> in </a:t>
            </a:r>
            <a:r>
              <a:rPr lang="pl-PL" dirty="0" err="1">
                <a:solidFill>
                  <a:srgbClr val="008000"/>
                </a:solidFill>
              </a:rPr>
              <a:t>v</a:t>
            </a:r>
            <a:r>
              <a:rPr lang="pl-PL" baseline="-25000" dirty="0" err="1">
                <a:solidFill>
                  <a:srgbClr val="008000"/>
                </a:solidFill>
              </a:rPr>
              <a:t>r</a:t>
            </a:r>
            <a:endParaRPr lang="pl-PL" baseline="-25000" dirty="0">
              <a:solidFill>
                <a:srgbClr val="008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B38D60-9196-4BD7-8FE5-2D117F218555}"/>
              </a:ext>
            </a:extLst>
          </p:cNvPr>
          <p:cNvSpPr txBox="1"/>
          <p:nvPr/>
        </p:nvSpPr>
        <p:spPr>
          <a:xfrm>
            <a:off x="3115263" y="970219"/>
            <a:ext cx="27733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008000"/>
                </a:solidFill>
              </a:rPr>
              <a:t>By </a:t>
            </a:r>
            <a:r>
              <a:rPr lang="pl-PL" sz="2000" dirty="0" err="1">
                <a:solidFill>
                  <a:srgbClr val="008000"/>
                </a:solidFill>
              </a:rPr>
              <a:t>shifting</a:t>
            </a:r>
            <a:r>
              <a:rPr lang="pl-PL" sz="2000" dirty="0">
                <a:solidFill>
                  <a:srgbClr val="008000"/>
                </a:solidFill>
              </a:rPr>
              <a:t> lemma</a:t>
            </a:r>
          </a:p>
          <a:p>
            <a:pPr algn="ctr"/>
            <a:r>
              <a:rPr lang="pl-PL" sz="2000" dirty="0">
                <a:solidFill>
                  <a:srgbClr val="008000"/>
                </a:solidFill>
              </a:rPr>
              <a:t>f(V</a:t>
            </a:r>
            <a:r>
              <a:rPr lang="pl-PL" sz="2000" baseline="-25000" dirty="0">
                <a:solidFill>
                  <a:srgbClr val="008000"/>
                </a:solidFill>
              </a:rPr>
              <a:t>6</a:t>
            </a:r>
            <a:r>
              <a:rPr lang="pl-PL" sz="2000" dirty="0">
                <a:solidFill>
                  <a:srgbClr val="008000"/>
                </a:solidFill>
              </a:rPr>
              <a:t>) </a:t>
            </a:r>
            <a:r>
              <a:rPr lang="pl-PL" sz="2000" dirty="0">
                <a:solidFill>
                  <a:srgbClr val="008000"/>
                </a:solidFill>
                <a:sym typeface="Symbol" panose="05050102010706020507" pitchFamily="18" charset="2"/>
              </a:rPr>
              <a:t></a:t>
            </a:r>
            <a:r>
              <a:rPr lang="pl-PL" sz="2000" dirty="0">
                <a:solidFill>
                  <a:srgbClr val="008000"/>
                </a:solidFill>
              </a:rPr>
              <a:t> {b, g}</a:t>
            </a:r>
          </a:p>
          <a:p>
            <a:pPr algn="ctr"/>
            <a:endParaRPr lang="pl-PL" sz="2000" dirty="0">
              <a:solidFill>
                <a:srgbClr val="008000"/>
              </a:solidFill>
            </a:endParaRPr>
          </a:p>
          <a:p>
            <a:pPr algn="ctr"/>
            <a:r>
              <a:rPr lang="pl-PL" sz="2000" dirty="0" err="1">
                <a:solidFill>
                  <a:srgbClr val="008000"/>
                </a:solidFill>
              </a:rPr>
              <a:t>If</a:t>
            </a:r>
            <a:r>
              <a:rPr lang="pl-PL" sz="2000" dirty="0">
                <a:solidFill>
                  <a:srgbClr val="008000"/>
                </a:solidFill>
              </a:rPr>
              <a:t> g </a:t>
            </a:r>
            <a:r>
              <a:rPr lang="pl-PL" sz="2000" dirty="0" err="1">
                <a:solidFill>
                  <a:srgbClr val="008000"/>
                </a:solidFill>
              </a:rPr>
              <a:t>were</a:t>
            </a:r>
            <a:r>
              <a:rPr lang="pl-PL" sz="2000" dirty="0">
                <a:solidFill>
                  <a:srgbClr val="008000"/>
                </a:solidFill>
              </a:rPr>
              <a:t> </a:t>
            </a:r>
            <a:r>
              <a:rPr lang="pl-PL" sz="2000" dirty="0" err="1">
                <a:solidFill>
                  <a:srgbClr val="008000"/>
                </a:solidFill>
              </a:rPr>
              <a:t>winning</a:t>
            </a:r>
            <a:r>
              <a:rPr lang="pl-PL" sz="2000" dirty="0">
                <a:solidFill>
                  <a:srgbClr val="008000"/>
                </a:solidFill>
              </a:rPr>
              <a:t> in V</a:t>
            </a:r>
            <a:r>
              <a:rPr lang="pl-PL" sz="2000" baseline="-25000" dirty="0">
                <a:solidFill>
                  <a:srgbClr val="008000"/>
                </a:solidFill>
              </a:rPr>
              <a:t>6</a:t>
            </a:r>
            <a:r>
              <a:rPr lang="pl-PL" sz="2000" dirty="0">
                <a:solidFill>
                  <a:srgbClr val="008000"/>
                </a:solidFill>
              </a:rPr>
              <a:t>, </a:t>
            </a:r>
            <a:r>
              <a:rPr lang="pl-PL" sz="2000" dirty="0" err="1">
                <a:solidFill>
                  <a:srgbClr val="008000"/>
                </a:solidFill>
              </a:rPr>
              <a:t>then</a:t>
            </a:r>
            <a:r>
              <a:rPr lang="pl-PL" sz="2000" dirty="0">
                <a:solidFill>
                  <a:srgbClr val="008000"/>
                </a:solidFill>
              </a:rPr>
              <a:t> </a:t>
            </a:r>
            <a:r>
              <a:rPr lang="pl-PL" sz="2000" dirty="0" err="1">
                <a:solidFill>
                  <a:srgbClr val="008000"/>
                </a:solidFill>
              </a:rPr>
              <a:t>v</a:t>
            </a:r>
            <a:r>
              <a:rPr lang="pl-PL" sz="2000" baseline="-25000" dirty="0" err="1">
                <a:solidFill>
                  <a:srgbClr val="008000"/>
                </a:solidFill>
              </a:rPr>
              <a:t>r</a:t>
            </a:r>
            <a:r>
              <a:rPr lang="pl-PL" sz="2000" dirty="0">
                <a:solidFill>
                  <a:srgbClr val="008000"/>
                </a:solidFill>
              </a:rPr>
              <a:t> </a:t>
            </a:r>
            <a:r>
              <a:rPr lang="pl-PL" sz="2000" dirty="0" err="1">
                <a:solidFill>
                  <a:srgbClr val="008000"/>
                </a:solidFill>
              </a:rPr>
              <a:t>could</a:t>
            </a:r>
            <a:r>
              <a:rPr lang="pl-PL" sz="2000" dirty="0">
                <a:solidFill>
                  <a:srgbClr val="008000"/>
                </a:solidFill>
              </a:rPr>
              <a:t> </a:t>
            </a:r>
            <a:r>
              <a:rPr lang="pl-PL" sz="2000" dirty="0" err="1">
                <a:solidFill>
                  <a:srgbClr val="008000"/>
                </a:solidFill>
              </a:rPr>
              <a:t>shift</a:t>
            </a:r>
            <a:r>
              <a:rPr lang="pl-PL" sz="2000" dirty="0">
                <a:solidFill>
                  <a:srgbClr val="008000"/>
                </a:solidFill>
              </a:rPr>
              <a:t> b to top, and b </a:t>
            </a:r>
            <a:r>
              <a:rPr lang="pl-PL" sz="2000" dirty="0" err="1">
                <a:solidFill>
                  <a:srgbClr val="008000"/>
                </a:solidFill>
              </a:rPr>
              <a:t>would</a:t>
            </a:r>
            <a:r>
              <a:rPr lang="pl-PL" sz="2000" dirty="0">
                <a:solidFill>
                  <a:srgbClr val="008000"/>
                </a:solidFill>
              </a:rPr>
              <a:t> win</a:t>
            </a:r>
          </a:p>
          <a:p>
            <a:pPr algn="ctr"/>
            <a:endParaRPr lang="pl-PL" sz="2000" dirty="0">
              <a:solidFill>
                <a:srgbClr val="008000"/>
              </a:solidFill>
            </a:endParaRPr>
          </a:p>
          <a:p>
            <a:pPr algn="ctr"/>
            <a:r>
              <a:rPr lang="pl-PL" sz="2000" dirty="0" err="1">
                <a:solidFill>
                  <a:srgbClr val="008000"/>
                </a:solidFill>
              </a:rPr>
              <a:t>v</a:t>
            </a:r>
            <a:r>
              <a:rPr lang="pl-PL" sz="2000" baseline="-25000" dirty="0" err="1">
                <a:solidFill>
                  <a:srgbClr val="008000"/>
                </a:solidFill>
              </a:rPr>
              <a:t>r</a:t>
            </a:r>
            <a:r>
              <a:rPr lang="pl-PL" sz="2000" dirty="0">
                <a:solidFill>
                  <a:srgbClr val="008000"/>
                </a:solidFill>
              </a:rPr>
              <a:t> </a:t>
            </a:r>
            <a:r>
              <a:rPr lang="pl-PL" sz="2000" dirty="0" err="1">
                <a:solidFill>
                  <a:srgbClr val="008000"/>
                </a:solidFill>
              </a:rPr>
              <a:t>prefers</a:t>
            </a:r>
            <a:r>
              <a:rPr lang="pl-PL" sz="2000" dirty="0">
                <a:solidFill>
                  <a:srgbClr val="008000"/>
                </a:solidFill>
              </a:rPr>
              <a:t> b to g (</a:t>
            </a:r>
            <a:r>
              <a:rPr lang="pl-PL" sz="2000" dirty="0" err="1">
                <a:solidFill>
                  <a:srgbClr val="008000"/>
                </a:solidFill>
              </a:rPr>
              <a:t>or</a:t>
            </a:r>
            <a:r>
              <a:rPr lang="pl-PL" sz="2000" dirty="0">
                <a:solidFill>
                  <a:srgbClr val="008000"/>
                </a:solidFill>
              </a:rPr>
              <a:t> b = g)</a:t>
            </a:r>
          </a:p>
        </p:txBody>
      </p:sp>
    </p:spTree>
    <p:extLst>
      <p:ext uri="{BB962C8B-B14F-4D97-AF65-F5344CB8AC3E}">
        <p14:creationId xmlns:p14="http://schemas.microsoft.com/office/powerpoint/2010/main" val="92376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/>
      <p:bldP spid="28" grpId="0" animBg="1"/>
      <p:bldP spid="2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Step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E1148D-FBC1-47E1-A870-5F7083A06D33}"/>
              </a:ext>
            </a:extLst>
          </p:cNvPr>
          <p:cNvSpPr txBox="1"/>
          <p:nvPr/>
        </p:nvSpPr>
        <p:spPr>
          <a:xfrm>
            <a:off x="571124" y="1803608"/>
            <a:ext cx="2518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&gt;  ... &gt; … 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&gt;  ... &gt; …  &gt; b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 &gt;  ... &gt; …  &gt; b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k &gt;  ... &gt; …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 &gt;  ... &gt; …  &gt; b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 &gt;  ... &gt; …  &gt; b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5F36ACD8-97EB-47F4-8257-46C8727F987C}"/>
              </a:ext>
            </a:extLst>
          </p:cNvPr>
          <p:cNvSpPr/>
          <p:nvPr/>
        </p:nvSpPr>
        <p:spPr>
          <a:xfrm>
            <a:off x="385936" y="1803609"/>
            <a:ext cx="176464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90326-4B68-4335-A9B5-B630C13D82E4}"/>
              </a:ext>
            </a:extLst>
          </p:cNvPr>
          <p:cNvSpPr txBox="1"/>
          <p:nvPr/>
        </p:nvSpPr>
        <p:spPr>
          <a:xfrm>
            <a:off x="0" y="296524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607DC8-27A9-4BCC-993D-7E64D56B71F2}"/>
              </a:ext>
            </a:extLst>
          </p:cNvPr>
          <p:cNvSpPr txBox="1"/>
          <p:nvPr/>
        </p:nvSpPr>
        <p:spPr>
          <a:xfrm>
            <a:off x="474168" y="1018594"/>
            <a:ext cx="2499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Assume</a:t>
            </a:r>
            <a:r>
              <a:rPr lang="pl-PL" sz="2000" dirty="0"/>
              <a:t> f(V</a:t>
            </a:r>
            <a:r>
              <a:rPr lang="pl-PL" sz="2000" baseline="-25000" dirty="0"/>
              <a:t>3</a:t>
            </a:r>
            <a:r>
              <a:rPr lang="pl-PL" sz="2000" dirty="0"/>
              <a:t>) = g, g ≠ 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62218-EA1F-4CAD-89DB-88F626C76AD2}"/>
              </a:ext>
            </a:extLst>
          </p:cNvPr>
          <p:cNvSpPr txBox="1"/>
          <p:nvPr/>
        </p:nvSpPr>
        <p:spPr>
          <a:xfrm>
            <a:off x="5976885" y="633874"/>
            <a:ext cx="3008842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sz="200" b="1" dirty="0">
              <a:solidFill>
                <a:srgbClr val="FF0000"/>
              </a:solidFill>
            </a:endParaRPr>
          </a:p>
          <a:p>
            <a:r>
              <a:rPr lang="pl-PL" sz="1400" b="1" dirty="0" err="1">
                <a:solidFill>
                  <a:srgbClr val="FF0000"/>
                </a:solidFill>
              </a:rPr>
              <a:t>If</a:t>
            </a:r>
            <a:r>
              <a:rPr lang="pl-PL" sz="1400" b="1" dirty="0">
                <a:solidFill>
                  <a:srgbClr val="FF0000"/>
                </a:solidFill>
              </a:rPr>
              <a:t> v</a:t>
            </a:r>
            <a:r>
              <a:rPr lang="pl-PL" sz="1400" b="1" baseline="-25000" dirty="0">
                <a:solidFill>
                  <a:srgbClr val="FF0000"/>
                </a:solidFill>
              </a:rPr>
              <a:t>1</a:t>
            </a:r>
            <a:r>
              <a:rPr lang="pl-PL" sz="1400" b="1" dirty="0">
                <a:solidFill>
                  <a:srgbClr val="FF0000"/>
                </a:solidFill>
              </a:rPr>
              <a:t> …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r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rank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first</a:t>
            </a:r>
            <a:r>
              <a:rPr lang="pl-PL" sz="1400" b="1" dirty="0">
                <a:solidFill>
                  <a:srgbClr val="FF0000"/>
                </a:solidFill>
              </a:rPr>
              <a:t>, </a:t>
            </a:r>
            <a:r>
              <a:rPr lang="pl-PL" sz="1400" b="1" dirty="0" err="1">
                <a:solidFill>
                  <a:srgbClr val="FF0000"/>
                </a:solidFill>
              </a:rPr>
              <a:t>then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is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winning</a:t>
            </a:r>
            <a:endParaRPr lang="pl-PL" sz="1400" b="1" dirty="0">
              <a:solidFill>
                <a:srgbClr val="FF0000"/>
              </a:solidFill>
            </a:endParaRPr>
          </a:p>
          <a:p>
            <a:endParaRPr lang="pl-PL" sz="200" b="1" dirty="0">
              <a:solidFill>
                <a:srgbClr val="FF0000"/>
              </a:solidFill>
            </a:endParaRPr>
          </a:p>
          <a:p>
            <a:r>
              <a:rPr lang="pl-PL" sz="1400" b="1" dirty="0" err="1">
                <a:solidFill>
                  <a:srgbClr val="FF0000"/>
                </a:solidFill>
              </a:rPr>
              <a:t>If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r</a:t>
            </a:r>
            <a:r>
              <a:rPr lang="pl-PL" sz="1400" b="1" dirty="0">
                <a:solidFill>
                  <a:srgbClr val="FF0000"/>
                </a:solidFill>
              </a:rPr>
              <a:t> …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n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rank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last</a:t>
            </a:r>
            <a:r>
              <a:rPr lang="pl-PL" sz="1400" b="1" dirty="0">
                <a:solidFill>
                  <a:srgbClr val="FF0000"/>
                </a:solidFill>
              </a:rPr>
              <a:t>, </a:t>
            </a:r>
            <a:r>
              <a:rPr lang="pl-PL" sz="1400" b="1" dirty="0" err="1">
                <a:solidFill>
                  <a:srgbClr val="FF0000"/>
                </a:solidFill>
              </a:rPr>
              <a:t>then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is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losing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558350-58D7-43C1-BD02-7B7F98AC99F0}"/>
              </a:ext>
            </a:extLst>
          </p:cNvPr>
          <p:cNvSpPr txBox="1"/>
          <p:nvPr/>
        </p:nvSpPr>
        <p:spPr>
          <a:xfrm>
            <a:off x="6660852" y="1803609"/>
            <a:ext cx="2604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b &gt;  k &gt; … &gt; …  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b &gt; k  &gt; … &gt; …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b &gt; k  &gt; …  &gt; 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 k  &gt; b &gt; …  &gt; 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k &gt;  ... &gt; …  &gt; b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k &gt;  ... &gt; …  &gt; b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BE7E6E38-12A7-4466-84E3-7758859C18D5}"/>
              </a:ext>
            </a:extLst>
          </p:cNvPr>
          <p:cNvSpPr/>
          <p:nvPr/>
        </p:nvSpPr>
        <p:spPr>
          <a:xfrm>
            <a:off x="6482543" y="1803609"/>
            <a:ext cx="176464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2B248B-F93A-4E87-A9D7-F35D172DAF03}"/>
              </a:ext>
            </a:extLst>
          </p:cNvPr>
          <p:cNvSpPr txBox="1"/>
          <p:nvPr/>
        </p:nvSpPr>
        <p:spPr>
          <a:xfrm>
            <a:off x="6096607" y="296524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84B09A-DFD1-430D-9430-B33241CEDD6B}"/>
              </a:ext>
            </a:extLst>
          </p:cNvPr>
          <p:cNvSpPr txBox="1"/>
          <p:nvPr/>
        </p:nvSpPr>
        <p:spPr>
          <a:xfrm>
            <a:off x="7309460" y="122631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f(V</a:t>
            </a:r>
            <a:r>
              <a:rPr lang="pl-PL" sz="2000" baseline="-25000" dirty="0"/>
              <a:t>5</a:t>
            </a:r>
            <a:r>
              <a:rPr lang="pl-PL" sz="2000" dirty="0"/>
              <a:t>) = 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B0C6DC-8C89-418F-9D2D-6F95AA046337}"/>
              </a:ext>
            </a:extLst>
          </p:cNvPr>
          <p:cNvSpPr txBox="1"/>
          <p:nvPr/>
        </p:nvSpPr>
        <p:spPr>
          <a:xfrm>
            <a:off x="3491893" y="3788118"/>
            <a:ext cx="27530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b &gt;  ... &gt; …  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b &gt;  ... &gt; … 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b &gt;  ... &gt; …  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 k  &gt; b  &gt; …  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    &gt;  ... &gt; … &gt; b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    &gt;  ... &gt; … &gt; b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892C7E7-0854-4CC6-9A44-F67047B54C2D}"/>
              </a:ext>
            </a:extLst>
          </p:cNvPr>
          <p:cNvSpPr/>
          <p:nvPr/>
        </p:nvSpPr>
        <p:spPr>
          <a:xfrm>
            <a:off x="3315429" y="3788118"/>
            <a:ext cx="176464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904A9B-C4F9-449B-93B4-A05422F06931}"/>
              </a:ext>
            </a:extLst>
          </p:cNvPr>
          <p:cNvSpPr txBox="1"/>
          <p:nvPr/>
        </p:nvSpPr>
        <p:spPr>
          <a:xfrm>
            <a:off x="2929493" y="4949757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D461AD-DEBD-4CEE-AD41-E729023FD4C3}"/>
              </a:ext>
            </a:extLst>
          </p:cNvPr>
          <p:cNvSpPr txBox="1"/>
          <p:nvPr/>
        </p:nvSpPr>
        <p:spPr>
          <a:xfrm>
            <a:off x="4070337" y="3163331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f(V</a:t>
            </a:r>
            <a:r>
              <a:rPr lang="pl-PL" sz="2000" baseline="-25000" dirty="0"/>
              <a:t>6</a:t>
            </a:r>
            <a:r>
              <a:rPr lang="pl-PL" sz="2000" dirty="0"/>
              <a:t>) = b</a:t>
            </a:r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B2856D7D-351D-4952-BE09-8D6DBE28555D}"/>
              </a:ext>
            </a:extLst>
          </p:cNvPr>
          <p:cNvSpPr/>
          <p:nvPr/>
        </p:nvSpPr>
        <p:spPr>
          <a:xfrm rot="5400000">
            <a:off x="1572459" y="4129797"/>
            <a:ext cx="488420" cy="1890168"/>
          </a:xfrm>
          <a:prstGeom prst="bentUpArrow">
            <a:avLst>
              <a:gd name="adj1" fmla="val 25000"/>
              <a:gd name="adj2" fmla="val 35616"/>
              <a:gd name="adj3" fmla="val 17584"/>
            </a:avLst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15A472-9E64-4AD5-BB89-14AC545D2CED}"/>
              </a:ext>
            </a:extLst>
          </p:cNvPr>
          <p:cNvSpPr txBox="1"/>
          <p:nvPr/>
        </p:nvSpPr>
        <p:spPr>
          <a:xfrm>
            <a:off x="571310" y="5390454"/>
            <a:ext cx="2401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008000"/>
                </a:solidFill>
              </a:rPr>
              <a:t>shift</a:t>
            </a:r>
            <a:r>
              <a:rPr lang="pl-PL" dirty="0">
                <a:solidFill>
                  <a:srgbClr val="008000"/>
                </a:solidFill>
              </a:rPr>
              <a:t> b to top in v</a:t>
            </a:r>
            <a:r>
              <a:rPr lang="pl-PL" baseline="-25000" dirty="0">
                <a:solidFill>
                  <a:srgbClr val="008000"/>
                </a:solidFill>
              </a:rPr>
              <a:t>1</a:t>
            </a:r>
            <a:r>
              <a:rPr lang="pl-PL" dirty="0">
                <a:solidFill>
                  <a:srgbClr val="008000"/>
                </a:solidFill>
              </a:rPr>
              <a:t> … v</a:t>
            </a:r>
            <a:r>
              <a:rPr lang="pl-PL" baseline="-25000" dirty="0">
                <a:solidFill>
                  <a:srgbClr val="008000"/>
                </a:solidFill>
              </a:rPr>
              <a:t>r-1</a:t>
            </a:r>
            <a:br>
              <a:rPr lang="pl-PL" baseline="-25000" dirty="0">
                <a:solidFill>
                  <a:srgbClr val="008000"/>
                </a:solidFill>
              </a:rPr>
            </a:br>
            <a:r>
              <a:rPr lang="pl-PL" dirty="0">
                <a:solidFill>
                  <a:srgbClr val="008000"/>
                </a:solidFill>
              </a:rPr>
              <a:t>and </a:t>
            </a:r>
            <a:r>
              <a:rPr lang="pl-PL" dirty="0" err="1">
                <a:solidFill>
                  <a:srgbClr val="008000"/>
                </a:solidFill>
              </a:rPr>
              <a:t>second</a:t>
            </a:r>
            <a:r>
              <a:rPr lang="pl-PL" dirty="0">
                <a:solidFill>
                  <a:srgbClr val="008000"/>
                </a:solidFill>
              </a:rPr>
              <a:t> to </a:t>
            </a:r>
            <a:r>
              <a:rPr lang="pl-PL" dirty="0" err="1">
                <a:solidFill>
                  <a:srgbClr val="008000"/>
                </a:solidFill>
              </a:rPr>
              <a:t>last</a:t>
            </a:r>
            <a:r>
              <a:rPr lang="pl-PL" dirty="0">
                <a:solidFill>
                  <a:srgbClr val="008000"/>
                </a:solidFill>
              </a:rPr>
              <a:t> in </a:t>
            </a:r>
            <a:r>
              <a:rPr lang="pl-PL" dirty="0" err="1">
                <a:solidFill>
                  <a:srgbClr val="008000"/>
                </a:solidFill>
              </a:rPr>
              <a:t>v</a:t>
            </a:r>
            <a:r>
              <a:rPr lang="pl-PL" baseline="-25000" dirty="0" err="1">
                <a:solidFill>
                  <a:srgbClr val="008000"/>
                </a:solidFill>
              </a:rPr>
              <a:t>r</a:t>
            </a:r>
            <a:endParaRPr lang="pl-PL" baseline="-25000" dirty="0">
              <a:solidFill>
                <a:srgbClr val="008000"/>
              </a:solidFill>
            </a:endParaRPr>
          </a:p>
          <a:p>
            <a:endParaRPr lang="pl-PL" baseline="-25000" dirty="0">
              <a:solidFill>
                <a:srgbClr val="008000"/>
              </a:solidFill>
            </a:endParaRPr>
          </a:p>
        </p:txBody>
      </p:sp>
      <p:sp>
        <p:nvSpPr>
          <p:cNvPr id="32" name="Arrow: Bent-Up 31">
            <a:extLst>
              <a:ext uri="{FF2B5EF4-FFF2-40B4-BE49-F238E27FC236}">
                <a16:creationId xmlns:a16="http://schemas.microsoft.com/office/drawing/2014/main" id="{2D59390F-FA7B-4C1D-A9A5-8A49F4EAE353}"/>
              </a:ext>
            </a:extLst>
          </p:cNvPr>
          <p:cNvSpPr/>
          <p:nvPr/>
        </p:nvSpPr>
        <p:spPr>
          <a:xfrm>
            <a:off x="6221270" y="4747729"/>
            <a:ext cx="1697379" cy="496348"/>
          </a:xfrm>
          <a:prstGeom prst="bentUpArrow">
            <a:avLst>
              <a:gd name="adj1" fmla="val 23650"/>
              <a:gd name="adj2" fmla="val 36926"/>
              <a:gd name="adj3" fmla="val 17584"/>
            </a:avLst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DC0233-2D56-479E-8F70-17573CC56C59}"/>
              </a:ext>
            </a:extLst>
          </p:cNvPr>
          <p:cNvSpPr txBox="1"/>
          <p:nvPr/>
        </p:nvSpPr>
        <p:spPr>
          <a:xfrm>
            <a:off x="6221270" y="5390454"/>
            <a:ext cx="2880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008000"/>
                </a:solidFill>
              </a:rPr>
              <a:t>shift</a:t>
            </a:r>
            <a:r>
              <a:rPr lang="pl-PL" dirty="0">
                <a:solidFill>
                  <a:srgbClr val="008000"/>
                </a:solidFill>
              </a:rPr>
              <a:t> k to 2nd </a:t>
            </a:r>
            <a:r>
              <a:rPr lang="pl-PL" dirty="0" err="1">
                <a:solidFill>
                  <a:srgbClr val="008000"/>
                </a:solidFill>
              </a:rPr>
              <a:t>best</a:t>
            </a:r>
            <a:r>
              <a:rPr lang="pl-PL" dirty="0">
                <a:solidFill>
                  <a:srgbClr val="008000"/>
                </a:solidFill>
              </a:rPr>
              <a:t> in v</a:t>
            </a:r>
            <a:r>
              <a:rPr lang="pl-PL" baseline="-25000" dirty="0">
                <a:solidFill>
                  <a:srgbClr val="008000"/>
                </a:solidFill>
              </a:rPr>
              <a:t>1</a:t>
            </a:r>
            <a:r>
              <a:rPr lang="pl-PL" dirty="0">
                <a:solidFill>
                  <a:srgbClr val="008000"/>
                </a:solidFill>
              </a:rPr>
              <a:t> … v</a:t>
            </a:r>
            <a:r>
              <a:rPr lang="pl-PL" baseline="-25000" dirty="0">
                <a:solidFill>
                  <a:srgbClr val="008000"/>
                </a:solidFill>
              </a:rPr>
              <a:t>r-1</a:t>
            </a:r>
          </a:p>
          <a:p>
            <a:r>
              <a:rPr lang="pl-PL" dirty="0" err="1">
                <a:solidFill>
                  <a:srgbClr val="008000"/>
                </a:solidFill>
              </a:rPr>
              <a:t>shift</a:t>
            </a:r>
            <a:r>
              <a:rPr lang="pl-PL" dirty="0">
                <a:solidFill>
                  <a:srgbClr val="008000"/>
                </a:solidFill>
              </a:rPr>
              <a:t> k to top in v</a:t>
            </a:r>
            <a:r>
              <a:rPr lang="pl-PL" baseline="-25000" dirty="0">
                <a:solidFill>
                  <a:srgbClr val="008000"/>
                </a:solidFill>
              </a:rPr>
              <a:t>r+1</a:t>
            </a:r>
            <a:r>
              <a:rPr lang="pl-PL" dirty="0">
                <a:solidFill>
                  <a:srgbClr val="008000"/>
                </a:solidFill>
              </a:rPr>
              <a:t> … </a:t>
            </a:r>
            <a:r>
              <a:rPr lang="pl-PL" dirty="0" err="1">
                <a:solidFill>
                  <a:srgbClr val="008000"/>
                </a:solidFill>
              </a:rPr>
              <a:t>v</a:t>
            </a:r>
            <a:r>
              <a:rPr lang="pl-PL" baseline="-25000" dirty="0" err="1">
                <a:solidFill>
                  <a:srgbClr val="008000"/>
                </a:solidFill>
              </a:rPr>
              <a:t>n</a:t>
            </a:r>
            <a:endParaRPr lang="pl-PL" baseline="-25000" dirty="0">
              <a:solidFill>
                <a:srgbClr val="008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A2C7C9-59D8-43A4-B520-F515508BB1F0}"/>
              </a:ext>
            </a:extLst>
          </p:cNvPr>
          <p:cNvSpPr txBox="1"/>
          <p:nvPr/>
        </p:nvSpPr>
        <p:spPr>
          <a:xfrm>
            <a:off x="3186864" y="2341318"/>
            <a:ext cx="303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1) </a:t>
            </a:r>
            <a:r>
              <a:rPr lang="pl-PL" dirty="0" err="1">
                <a:solidFill>
                  <a:srgbClr val="002060"/>
                </a:solidFill>
              </a:rPr>
              <a:t>shifting</a:t>
            </a:r>
            <a:r>
              <a:rPr lang="pl-PL" dirty="0">
                <a:solidFill>
                  <a:srgbClr val="002060"/>
                </a:solidFill>
              </a:rPr>
              <a:t> k in v</a:t>
            </a:r>
            <a:r>
              <a:rPr lang="pl-PL" baseline="-25000" dirty="0">
                <a:solidFill>
                  <a:srgbClr val="002060"/>
                </a:solidFill>
              </a:rPr>
              <a:t>1</a:t>
            </a:r>
            <a:r>
              <a:rPr lang="pl-PL" dirty="0">
                <a:solidFill>
                  <a:srgbClr val="002060"/>
                </a:solidFill>
              </a:rPr>
              <a:t> … v</a:t>
            </a:r>
            <a:r>
              <a:rPr lang="pl-PL" baseline="-25000" dirty="0">
                <a:solidFill>
                  <a:srgbClr val="002060"/>
                </a:solidFill>
              </a:rPr>
              <a:t>r-1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err="1">
                <a:solidFill>
                  <a:srgbClr val="002060"/>
                </a:solidFill>
              </a:rPr>
              <a:t>cannot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err="1">
                <a:solidFill>
                  <a:srgbClr val="002060"/>
                </a:solidFill>
              </a:rPr>
              <a:t>change</a:t>
            </a:r>
            <a:r>
              <a:rPr lang="pl-PL" dirty="0">
                <a:solidFill>
                  <a:srgbClr val="002060"/>
                </a:solidFill>
              </a:rPr>
              <a:t> the </a:t>
            </a:r>
            <a:r>
              <a:rPr lang="pl-PL" dirty="0" err="1">
                <a:solidFill>
                  <a:srgbClr val="002060"/>
                </a:solidFill>
              </a:rPr>
              <a:t>result</a:t>
            </a:r>
            <a:r>
              <a:rPr lang="pl-PL" dirty="0">
                <a:solidFill>
                  <a:srgbClr val="002060"/>
                </a:solidFill>
              </a:rPr>
              <a:t> from b 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41F78F23-6397-4DBE-9408-0578DF5BE9E0}"/>
              </a:ext>
            </a:extLst>
          </p:cNvPr>
          <p:cNvSpPr/>
          <p:nvPr/>
        </p:nvSpPr>
        <p:spPr>
          <a:xfrm rot="3885273">
            <a:off x="5224466" y="3683187"/>
            <a:ext cx="1314402" cy="341174"/>
          </a:xfrm>
          <a:prstGeom prst="leftArrow">
            <a:avLst>
              <a:gd name="adj1" fmla="val 24879"/>
              <a:gd name="adj2" fmla="val 104066"/>
            </a:avLst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D5FCB5-3D5D-4923-A8DE-FC4FDA8AA06D}"/>
              </a:ext>
            </a:extLst>
          </p:cNvPr>
          <p:cNvSpPr txBox="1"/>
          <p:nvPr/>
        </p:nvSpPr>
        <p:spPr>
          <a:xfrm>
            <a:off x="3186864" y="1670763"/>
            <a:ext cx="303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2) </a:t>
            </a:r>
            <a:r>
              <a:rPr lang="pl-PL" dirty="0" err="1">
                <a:solidFill>
                  <a:srgbClr val="002060"/>
                </a:solidFill>
              </a:rPr>
              <a:t>shifting</a:t>
            </a:r>
            <a:r>
              <a:rPr lang="pl-PL" dirty="0">
                <a:solidFill>
                  <a:srgbClr val="002060"/>
                </a:solidFill>
              </a:rPr>
              <a:t> k in v</a:t>
            </a:r>
            <a:r>
              <a:rPr lang="pl-PL" baseline="-25000" dirty="0">
                <a:solidFill>
                  <a:srgbClr val="002060"/>
                </a:solidFill>
              </a:rPr>
              <a:t>r+1</a:t>
            </a:r>
            <a:r>
              <a:rPr lang="pl-PL" dirty="0">
                <a:solidFill>
                  <a:srgbClr val="002060"/>
                </a:solidFill>
              </a:rPr>
              <a:t> … </a:t>
            </a:r>
            <a:r>
              <a:rPr lang="pl-PL" dirty="0" err="1">
                <a:solidFill>
                  <a:srgbClr val="002060"/>
                </a:solidFill>
              </a:rPr>
              <a:t>v</a:t>
            </a:r>
            <a:r>
              <a:rPr lang="pl-PL" baseline="-25000" dirty="0" err="1">
                <a:solidFill>
                  <a:srgbClr val="002060"/>
                </a:solidFill>
              </a:rPr>
              <a:t>n</a:t>
            </a:r>
            <a:r>
              <a:rPr lang="pl-PL" baseline="-25000" dirty="0">
                <a:solidFill>
                  <a:srgbClr val="002060"/>
                </a:solidFill>
              </a:rPr>
              <a:t> </a:t>
            </a:r>
            <a:r>
              <a:rPr lang="pl-PL" dirty="0" err="1">
                <a:solidFill>
                  <a:srgbClr val="002060"/>
                </a:solidFill>
              </a:rPr>
              <a:t>cannot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err="1">
                <a:solidFill>
                  <a:srgbClr val="002060"/>
                </a:solidFill>
              </a:rPr>
              <a:t>change</a:t>
            </a:r>
            <a:r>
              <a:rPr lang="pl-PL" dirty="0">
                <a:solidFill>
                  <a:srgbClr val="002060"/>
                </a:solidFill>
              </a:rPr>
              <a:t> the </a:t>
            </a:r>
            <a:r>
              <a:rPr lang="pl-PL" dirty="0" err="1">
                <a:solidFill>
                  <a:srgbClr val="002060"/>
                </a:solidFill>
              </a:rPr>
              <a:t>result</a:t>
            </a:r>
            <a:r>
              <a:rPr lang="pl-PL" dirty="0">
                <a:solidFill>
                  <a:srgbClr val="002060"/>
                </a:solidFill>
              </a:rPr>
              <a:t> from b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D7CA21-5295-4C74-B528-000BA6FE581E}"/>
              </a:ext>
            </a:extLst>
          </p:cNvPr>
          <p:cNvSpPr txBox="1"/>
          <p:nvPr/>
        </p:nvSpPr>
        <p:spPr>
          <a:xfrm>
            <a:off x="3186864" y="855672"/>
            <a:ext cx="303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3) </a:t>
            </a:r>
            <a:r>
              <a:rPr lang="pl-PL" dirty="0" err="1">
                <a:solidFill>
                  <a:srgbClr val="002060"/>
                </a:solidFill>
              </a:rPr>
              <a:t>So</a:t>
            </a:r>
            <a:r>
              <a:rPr lang="pl-PL" dirty="0">
                <a:solidFill>
                  <a:srgbClr val="002060"/>
                </a:solidFill>
              </a:rPr>
              <a:t>… b = f(V</a:t>
            </a:r>
            <a:r>
              <a:rPr lang="pl-PL" baseline="-25000" dirty="0">
                <a:solidFill>
                  <a:srgbClr val="002060"/>
                </a:solidFill>
              </a:rPr>
              <a:t>5</a:t>
            </a:r>
            <a:r>
              <a:rPr lang="pl-PL" dirty="0">
                <a:solidFill>
                  <a:srgbClr val="002060"/>
                </a:solidFill>
              </a:rPr>
              <a:t>) = k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	</a:t>
            </a:r>
            <a:r>
              <a:rPr lang="pl-PL" b="1" dirty="0" err="1">
                <a:solidFill>
                  <a:srgbClr val="002060"/>
                </a:solidFill>
              </a:rPr>
              <a:t>contradiction</a:t>
            </a:r>
            <a:r>
              <a:rPr lang="pl-PL" b="1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620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2" grpId="0"/>
      <p:bldP spid="4" grpId="0" animBg="1"/>
      <p:bldP spid="34" grpId="0"/>
      <p:bldP spid="3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44249-C314-4DE4-B8AA-D8628BF2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0"/>
            <a:ext cx="8085221" cy="5595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Proof of the G-S </a:t>
            </a:r>
            <a:r>
              <a:rPr lang="pl-PL" dirty="0" err="1"/>
              <a:t>Theorem</a:t>
            </a:r>
            <a:r>
              <a:rPr lang="pl-PL" dirty="0"/>
              <a:t>: Step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62218-EA1F-4CAD-89DB-88F626C76AD2}"/>
              </a:ext>
            </a:extLst>
          </p:cNvPr>
          <p:cNvSpPr txBox="1"/>
          <p:nvPr/>
        </p:nvSpPr>
        <p:spPr>
          <a:xfrm>
            <a:off x="5976885" y="633874"/>
            <a:ext cx="3008842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sz="200" b="1" dirty="0">
              <a:solidFill>
                <a:srgbClr val="FF0000"/>
              </a:solidFill>
            </a:endParaRPr>
          </a:p>
          <a:p>
            <a:r>
              <a:rPr lang="pl-PL" sz="1400" b="1" dirty="0" err="1">
                <a:solidFill>
                  <a:srgbClr val="FF0000"/>
                </a:solidFill>
              </a:rPr>
              <a:t>If</a:t>
            </a:r>
            <a:r>
              <a:rPr lang="pl-PL" sz="1400" b="1" dirty="0">
                <a:solidFill>
                  <a:srgbClr val="FF0000"/>
                </a:solidFill>
              </a:rPr>
              <a:t> v</a:t>
            </a:r>
            <a:r>
              <a:rPr lang="pl-PL" sz="1400" b="1" baseline="-25000" dirty="0">
                <a:solidFill>
                  <a:srgbClr val="FF0000"/>
                </a:solidFill>
              </a:rPr>
              <a:t>1</a:t>
            </a:r>
            <a:r>
              <a:rPr lang="pl-PL" sz="1400" b="1" dirty="0">
                <a:solidFill>
                  <a:srgbClr val="FF0000"/>
                </a:solidFill>
              </a:rPr>
              <a:t> …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r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rank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first</a:t>
            </a:r>
            <a:r>
              <a:rPr lang="pl-PL" sz="1400" b="1" dirty="0">
                <a:solidFill>
                  <a:srgbClr val="FF0000"/>
                </a:solidFill>
              </a:rPr>
              <a:t>, </a:t>
            </a:r>
            <a:r>
              <a:rPr lang="pl-PL" sz="1400" b="1" dirty="0" err="1">
                <a:solidFill>
                  <a:srgbClr val="FF0000"/>
                </a:solidFill>
              </a:rPr>
              <a:t>then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is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winning</a:t>
            </a:r>
            <a:endParaRPr lang="pl-PL" sz="1400" b="1" dirty="0">
              <a:solidFill>
                <a:srgbClr val="FF0000"/>
              </a:solidFill>
            </a:endParaRPr>
          </a:p>
          <a:p>
            <a:endParaRPr lang="pl-PL" sz="200" b="1" dirty="0">
              <a:solidFill>
                <a:srgbClr val="FF0000"/>
              </a:solidFill>
            </a:endParaRPr>
          </a:p>
          <a:p>
            <a:r>
              <a:rPr lang="pl-PL" sz="1400" b="1" dirty="0" err="1">
                <a:solidFill>
                  <a:srgbClr val="FF0000"/>
                </a:solidFill>
              </a:rPr>
              <a:t>If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r</a:t>
            </a:r>
            <a:r>
              <a:rPr lang="pl-PL" sz="1400" b="1" dirty="0">
                <a:solidFill>
                  <a:srgbClr val="FF0000"/>
                </a:solidFill>
              </a:rPr>
              <a:t> …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n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rank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last</a:t>
            </a:r>
            <a:r>
              <a:rPr lang="pl-PL" sz="1400" b="1" dirty="0">
                <a:solidFill>
                  <a:srgbClr val="FF0000"/>
                </a:solidFill>
              </a:rPr>
              <a:t>, </a:t>
            </a:r>
            <a:r>
              <a:rPr lang="pl-PL" sz="1400" b="1" dirty="0" err="1">
                <a:solidFill>
                  <a:srgbClr val="FF0000"/>
                </a:solidFill>
              </a:rPr>
              <a:t>then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is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losing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D7DFFA-C427-4ACD-BAB5-C1BF27C67C06}"/>
              </a:ext>
            </a:extLst>
          </p:cNvPr>
          <p:cNvSpPr txBox="1"/>
          <p:nvPr/>
        </p:nvSpPr>
        <p:spPr>
          <a:xfrm>
            <a:off x="5976885" y="1292972"/>
            <a:ext cx="3008842" cy="553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sz="200" b="1" dirty="0">
              <a:solidFill>
                <a:srgbClr val="FF0000"/>
              </a:solidFill>
            </a:endParaRPr>
          </a:p>
          <a:p>
            <a:r>
              <a:rPr lang="pl-PL" sz="1400" b="1" dirty="0" err="1">
                <a:solidFill>
                  <a:srgbClr val="FF0000"/>
                </a:solidFill>
              </a:rPr>
              <a:t>If</a:t>
            </a:r>
            <a:r>
              <a:rPr lang="pl-PL" sz="1400" b="1" dirty="0">
                <a:solidFill>
                  <a:srgbClr val="FF0000"/>
                </a:solidFill>
              </a:rPr>
              <a:t> v</a:t>
            </a:r>
            <a:r>
              <a:rPr lang="pl-PL" sz="1400" b="1" baseline="-25000" dirty="0">
                <a:solidFill>
                  <a:srgbClr val="FF0000"/>
                </a:solidFill>
              </a:rPr>
              <a:t>1</a:t>
            </a:r>
            <a:r>
              <a:rPr lang="pl-PL" sz="1400" b="1" dirty="0">
                <a:solidFill>
                  <a:srgbClr val="FF0000"/>
                </a:solidFill>
              </a:rPr>
              <a:t> …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n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rank</a:t>
            </a:r>
            <a:r>
              <a:rPr lang="pl-PL" sz="1400" b="1" dirty="0">
                <a:solidFill>
                  <a:srgbClr val="FF0000"/>
                </a:solidFill>
              </a:rPr>
              <a:t> b </a:t>
            </a:r>
            <a:r>
              <a:rPr lang="pl-PL" sz="1400" b="1" dirty="0" err="1">
                <a:solidFill>
                  <a:srgbClr val="FF0000"/>
                </a:solidFill>
              </a:rPr>
              <a:t>last</a:t>
            </a:r>
            <a:r>
              <a:rPr lang="pl-PL" sz="1400" b="1" dirty="0">
                <a:solidFill>
                  <a:srgbClr val="FF0000"/>
                </a:solidFill>
              </a:rPr>
              <a:t>, but </a:t>
            </a:r>
            <a:r>
              <a:rPr lang="pl-PL" sz="1400" b="1" dirty="0" err="1">
                <a:solidFill>
                  <a:srgbClr val="FF0000"/>
                </a:solidFill>
              </a:rPr>
              <a:t>v</a:t>
            </a:r>
            <a:r>
              <a:rPr lang="pl-PL" sz="1400" b="1" baseline="-25000" dirty="0" err="1">
                <a:solidFill>
                  <a:srgbClr val="FF0000"/>
                </a:solidFill>
              </a:rPr>
              <a:t>r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ranks</a:t>
            </a:r>
            <a:r>
              <a:rPr lang="pl-PL" sz="1400" b="1" dirty="0">
                <a:solidFill>
                  <a:srgbClr val="FF0000"/>
                </a:solidFill>
              </a:rPr>
              <a:t> k </a:t>
            </a:r>
            <a:r>
              <a:rPr lang="pl-PL" sz="1400" b="1" dirty="0" err="1">
                <a:solidFill>
                  <a:srgbClr val="FF0000"/>
                </a:solidFill>
              </a:rPr>
              <a:t>first</a:t>
            </a:r>
            <a:r>
              <a:rPr lang="pl-PL" sz="1400" b="1" dirty="0">
                <a:solidFill>
                  <a:srgbClr val="FF0000"/>
                </a:solidFill>
              </a:rPr>
              <a:t>, k </a:t>
            </a:r>
            <a:r>
              <a:rPr lang="pl-PL" sz="1400" b="1" dirty="0" err="1">
                <a:solidFill>
                  <a:srgbClr val="FF0000"/>
                </a:solidFill>
              </a:rPr>
              <a:t>wins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D078F4-41AB-41C6-8C71-259C76D561CF}"/>
              </a:ext>
            </a:extLst>
          </p:cNvPr>
          <p:cNvSpPr txBox="1"/>
          <p:nvPr/>
        </p:nvSpPr>
        <p:spPr>
          <a:xfrm>
            <a:off x="671582" y="1218649"/>
            <a:ext cx="1716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  &gt;  ... &gt; …  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  &gt;  ... &gt; … 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   &gt;  ... &gt; …  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 k &gt;  ... &gt; … 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   &gt;  ... &gt; … 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   &gt;  ... &gt; …  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4F2CD40D-7616-4B0F-990F-6C58881CF946}"/>
              </a:ext>
            </a:extLst>
          </p:cNvPr>
          <p:cNvSpPr/>
          <p:nvPr/>
        </p:nvSpPr>
        <p:spPr>
          <a:xfrm>
            <a:off x="495118" y="1218649"/>
            <a:ext cx="176464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9D056C-FDC8-4584-8B12-F8657A60964E}"/>
              </a:ext>
            </a:extLst>
          </p:cNvPr>
          <p:cNvSpPr txBox="1"/>
          <p:nvPr/>
        </p:nvSpPr>
        <p:spPr>
          <a:xfrm>
            <a:off x="109182" y="238028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A661F3-E357-46FB-B33F-6C7ACB6AC649}"/>
              </a:ext>
            </a:extLst>
          </p:cNvPr>
          <p:cNvSpPr txBox="1"/>
          <p:nvPr/>
        </p:nvSpPr>
        <p:spPr>
          <a:xfrm>
            <a:off x="3987088" y="1218648"/>
            <a:ext cx="2518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&gt;  ... &gt; … 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&gt;  ... &gt; …  &gt; b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 &gt;  ... &gt; …  &gt; b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k &gt;  ... &gt; … &gt; b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 &gt;  ... &gt; …  &gt; b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 &gt;  ... &gt; …  &gt; b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B432572A-8696-4AD6-8F91-E6DC789BB2C1}"/>
              </a:ext>
            </a:extLst>
          </p:cNvPr>
          <p:cNvSpPr/>
          <p:nvPr/>
        </p:nvSpPr>
        <p:spPr>
          <a:xfrm>
            <a:off x="3810624" y="1218648"/>
            <a:ext cx="176464" cy="28832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6D1ACA-6753-4BE2-9318-8F357196ED01}"/>
              </a:ext>
            </a:extLst>
          </p:cNvPr>
          <p:cNvSpPr txBox="1"/>
          <p:nvPr/>
        </p:nvSpPr>
        <p:spPr>
          <a:xfrm>
            <a:off x="3424688" y="2380287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8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86483D2-F948-47EA-B948-310F3D701B81}"/>
              </a:ext>
            </a:extLst>
          </p:cNvPr>
          <p:cNvSpPr/>
          <p:nvPr/>
        </p:nvSpPr>
        <p:spPr>
          <a:xfrm>
            <a:off x="2593075" y="2511188"/>
            <a:ext cx="697530" cy="238432"/>
          </a:xfrm>
          <a:prstGeom prst="rightArrow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BE8D3-55F7-429A-B1DE-01CB36063D1E}"/>
              </a:ext>
            </a:extLst>
          </p:cNvPr>
          <p:cNvSpPr txBox="1"/>
          <p:nvPr/>
        </p:nvSpPr>
        <p:spPr>
          <a:xfrm>
            <a:off x="2558991" y="2749619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>
                <a:solidFill>
                  <a:srgbClr val="008000"/>
                </a:solidFill>
              </a:rPr>
              <a:t>shift</a:t>
            </a:r>
            <a:r>
              <a:rPr lang="pl-PL" dirty="0">
                <a:solidFill>
                  <a:srgbClr val="008000"/>
                </a:solidFill>
              </a:rPr>
              <a:t> b </a:t>
            </a:r>
            <a:br>
              <a:rPr lang="pl-PL" dirty="0">
                <a:solidFill>
                  <a:srgbClr val="008000"/>
                </a:solidFill>
              </a:rPr>
            </a:br>
            <a:r>
              <a:rPr lang="pl-PL" dirty="0" err="1">
                <a:solidFill>
                  <a:srgbClr val="008000"/>
                </a:solidFill>
              </a:rPr>
              <a:t>back</a:t>
            </a:r>
            <a:endParaRPr lang="pl-PL" dirty="0">
              <a:solidFill>
                <a:srgbClr val="008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7F1DE3-4FEE-4018-A2D1-80556AFDBF8E}"/>
              </a:ext>
            </a:extLst>
          </p:cNvPr>
          <p:cNvSpPr txBox="1"/>
          <p:nvPr/>
        </p:nvSpPr>
        <p:spPr>
          <a:xfrm>
            <a:off x="4384955" y="4227573"/>
            <a:ext cx="1060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/>
              <a:t>f(V</a:t>
            </a:r>
            <a:r>
              <a:rPr lang="pl-PL" sz="2000" baseline="-25000" dirty="0"/>
              <a:t>8</a:t>
            </a:r>
            <a:r>
              <a:rPr lang="pl-PL" sz="2000" dirty="0"/>
              <a:t>) = k</a:t>
            </a:r>
            <a:br>
              <a:rPr lang="pl-PL" sz="2000" dirty="0"/>
            </a:br>
            <a:r>
              <a:rPr lang="pl-PL" sz="1600" dirty="0"/>
              <a:t>(by step 2)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68B476BD-C87F-4D17-A3DF-E58B8572ADFA}"/>
              </a:ext>
            </a:extLst>
          </p:cNvPr>
          <p:cNvSpPr/>
          <p:nvPr/>
        </p:nvSpPr>
        <p:spPr>
          <a:xfrm rot="10800000">
            <a:off x="2593074" y="4432289"/>
            <a:ext cx="1407807" cy="257280"/>
          </a:xfrm>
          <a:prstGeom prst="rightArrow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D8427A4-94D2-4700-82CD-03CF66555522}"/>
              </a:ext>
            </a:extLst>
          </p:cNvPr>
          <p:cNvSpPr txBox="1"/>
          <p:nvPr/>
        </p:nvSpPr>
        <p:spPr>
          <a:xfrm>
            <a:off x="671582" y="4237988"/>
            <a:ext cx="1791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/>
              <a:t>f(V</a:t>
            </a:r>
            <a:r>
              <a:rPr lang="pl-PL" sz="2000" baseline="-25000" dirty="0"/>
              <a:t>7</a:t>
            </a:r>
            <a:r>
              <a:rPr lang="pl-PL" sz="2000" dirty="0"/>
              <a:t>) </a:t>
            </a:r>
            <a:r>
              <a:rPr lang="pl-PL" sz="2000" dirty="0">
                <a:sym typeface="Symbol" panose="05050102010706020507" pitchFamily="18" charset="2"/>
              </a:rPr>
              <a:t>{</a:t>
            </a:r>
            <a:r>
              <a:rPr lang="pl-PL" sz="2000" dirty="0"/>
              <a:t>k,  b}</a:t>
            </a:r>
            <a:br>
              <a:rPr lang="pl-PL" sz="2000" dirty="0"/>
            </a:br>
            <a:r>
              <a:rPr lang="pl-PL" sz="1600" dirty="0"/>
              <a:t>(by </a:t>
            </a:r>
            <a:r>
              <a:rPr lang="pl-PL" sz="1600" dirty="0" err="1"/>
              <a:t>shifting</a:t>
            </a:r>
            <a:r>
              <a:rPr lang="pl-PL" sz="1600" dirty="0"/>
              <a:t> lemma)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5EC4D1-65D2-48D3-A346-0D305783362C}"/>
              </a:ext>
            </a:extLst>
          </p:cNvPr>
          <p:cNvSpPr txBox="1"/>
          <p:nvPr/>
        </p:nvSpPr>
        <p:spPr>
          <a:xfrm>
            <a:off x="671582" y="4938148"/>
            <a:ext cx="33920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If</a:t>
            </a:r>
            <a:r>
              <a:rPr lang="pl-PL" sz="2000" dirty="0"/>
              <a:t> k = b </a:t>
            </a:r>
            <a:r>
              <a:rPr lang="pl-PL" sz="2000" dirty="0" err="1"/>
              <a:t>then</a:t>
            </a:r>
            <a:r>
              <a:rPr lang="pl-PL" sz="2000" dirty="0"/>
              <a:t> </a:t>
            </a:r>
            <a:r>
              <a:rPr lang="pl-PL" sz="2000" dirty="0" err="1"/>
              <a:t>we’re</a:t>
            </a:r>
            <a:r>
              <a:rPr lang="pl-PL" sz="2000" dirty="0"/>
              <a:t> </a:t>
            </a:r>
            <a:r>
              <a:rPr lang="pl-PL" sz="2000" dirty="0" err="1"/>
              <a:t>good</a:t>
            </a:r>
            <a:r>
              <a:rPr lang="pl-PL" sz="2000" dirty="0"/>
              <a:t>!</a:t>
            </a:r>
          </a:p>
          <a:p>
            <a:r>
              <a:rPr lang="pl-PL" sz="400" dirty="0"/>
              <a:t> </a:t>
            </a:r>
            <a:br>
              <a:rPr lang="pl-PL" sz="2000" dirty="0"/>
            </a:br>
            <a:r>
              <a:rPr lang="pl-PL" sz="2000" dirty="0" err="1"/>
              <a:t>If</a:t>
            </a:r>
            <a:r>
              <a:rPr lang="pl-PL" sz="2000" dirty="0"/>
              <a:t> k ≠ b </a:t>
            </a:r>
            <a:r>
              <a:rPr lang="pl-PL" sz="2000" dirty="0" err="1"/>
              <a:t>then</a:t>
            </a:r>
            <a:r>
              <a:rPr lang="pl-PL" sz="2000" dirty="0"/>
              <a:t>… </a:t>
            </a:r>
            <a:r>
              <a:rPr lang="pl-PL" sz="2000" dirty="0" err="1"/>
              <a:t>rerun</a:t>
            </a:r>
            <a:r>
              <a:rPr lang="pl-PL" sz="2000" dirty="0"/>
              <a:t> the </a:t>
            </a:r>
            <a:r>
              <a:rPr lang="pl-PL" sz="2000" dirty="0" err="1"/>
              <a:t>whole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proof for c in the place of b</a:t>
            </a:r>
            <a:endParaRPr lang="pl-PL" sz="1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CB57ED0-0247-45AC-A429-48F6D9B28E94}"/>
              </a:ext>
            </a:extLst>
          </p:cNvPr>
          <p:cNvSpPr txBox="1"/>
          <p:nvPr/>
        </p:nvSpPr>
        <p:spPr>
          <a:xfrm>
            <a:off x="6958390" y="2260492"/>
            <a:ext cx="19559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v</a:t>
            </a:r>
            <a:r>
              <a:rPr lang="pl-PL" sz="2000" baseline="-25000" dirty="0"/>
              <a:t>1</a:t>
            </a:r>
            <a:r>
              <a:rPr lang="pl-PL" sz="2000" dirty="0"/>
              <a:t>:     b   &gt;  ... &gt; c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2</a:t>
            </a:r>
            <a:r>
              <a:rPr lang="pl-PL" sz="2000" dirty="0"/>
              <a:t>:     b  &gt;  ... &gt; c   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r-1</a:t>
            </a:r>
            <a:r>
              <a:rPr lang="pl-PL" sz="2000" dirty="0"/>
              <a:t>:    b &gt;  ... &gt; c  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r</a:t>
            </a:r>
            <a:r>
              <a:rPr lang="pl-PL" sz="2000" dirty="0"/>
              <a:t>:      b &gt;  … &gt; c</a:t>
            </a:r>
          </a:p>
          <a:p>
            <a:r>
              <a:rPr lang="pl-PL" sz="2000" dirty="0"/>
              <a:t>V</a:t>
            </a:r>
            <a:r>
              <a:rPr lang="pl-PL" sz="2000" baseline="-25000" dirty="0"/>
              <a:t>r+1</a:t>
            </a:r>
            <a:r>
              <a:rPr lang="pl-PL" sz="2000" dirty="0"/>
              <a:t>:   a &gt;  ... &gt; c</a:t>
            </a:r>
          </a:p>
          <a:p>
            <a:r>
              <a:rPr lang="pl-PL" sz="2000" dirty="0"/>
              <a:t>…</a:t>
            </a:r>
          </a:p>
          <a:p>
            <a:r>
              <a:rPr lang="pl-PL" sz="2000" dirty="0" err="1"/>
              <a:t>v</a:t>
            </a:r>
            <a:r>
              <a:rPr lang="pl-PL" sz="2000" baseline="-25000" dirty="0" err="1"/>
              <a:t>n</a:t>
            </a:r>
            <a:r>
              <a:rPr lang="pl-PL" sz="2000" dirty="0"/>
              <a:t>:      a &gt; … &gt; c</a:t>
            </a: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933B8BF1-0223-4CEE-8D0C-41A98AB831C1}"/>
              </a:ext>
            </a:extLst>
          </p:cNvPr>
          <p:cNvSpPr/>
          <p:nvPr/>
        </p:nvSpPr>
        <p:spPr>
          <a:xfrm>
            <a:off x="6781926" y="2260492"/>
            <a:ext cx="176464" cy="2677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09762E73-FF07-49DF-A05D-BD943B09669D}"/>
              </a:ext>
            </a:extLst>
          </p:cNvPr>
          <p:cNvSpPr/>
          <p:nvPr/>
        </p:nvSpPr>
        <p:spPr>
          <a:xfrm>
            <a:off x="4219321" y="5584209"/>
            <a:ext cx="1089658" cy="216090"/>
          </a:xfrm>
          <a:prstGeom prst="rightArrow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3A234D-093C-4A03-B578-55D2EA694DFA}"/>
              </a:ext>
            </a:extLst>
          </p:cNvPr>
          <p:cNvSpPr txBox="1"/>
          <p:nvPr/>
        </p:nvSpPr>
        <p:spPr>
          <a:xfrm>
            <a:off x="5445758" y="5084751"/>
            <a:ext cx="3720057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pl-PL" dirty="0"/>
              <a:t>We </a:t>
            </a:r>
            <a:r>
              <a:rPr lang="pl-PL" dirty="0" err="1"/>
              <a:t>discover</a:t>
            </a:r>
            <a:r>
              <a:rPr lang="pl-PL" dirty="0"/>
              <a:t> </a:t>
            </a:r>
            <a:r>
              <a:rPr lang="pl-PL" dirty="0" err="1"/>
              <a:t>pivotal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v</a:t>
            </a:r>
            <a:r>
              <a:rPr lang="pl-PL" baseline="-25000" dirty="0" err="1"/>
              <a:t>m</a:t>
            </a:r>
            <a:r>
              <a:rPr lang="pl-PL" dirty="0"/>
              <a:t> for c.</a:t>
            </a:r>
          </a:p>
          <a:p>
            <a:pPr marL="342900" indent="-342900">
              <a:buAutoNum type="arabicParenR"/>
            </a:pPr>
            <a:r>
              <a:rPr lang="pl-PL" dirty="0"/>
              <a:t>b </a:t>
            </a:r>
            <a:r>
              <a:rPr lang="pl-PL" dirty="0" err="1"/>
              <a:t>must</a:t>
            </a:r>
            <a:r>
              <a:rPr lang="pl-PL" dirty="0"/>
              <a:t> win in V</a:t>
            </a:r>
            <a:r>
              <a:rPr lang="pl-PL" baseline="-25000" dirty="0"/>
              <a:t>9</a:t>
            </a:r>
            <a:r>
              <a:rPr lang="pl-PL" dirty="0"/>
              <a:t> (step 1)</a:t>
            </a:r>
          </a:p>
          <a:p>
            <a:pPr marL="342900" indent="-342900">
              <a:buAutoNum type="arabicParenR"/>
            </a:pPr>
            <a:r>
              <a:rPr lang="pl-PL" dirty="0"/>
              <a:t>Top choice of </a:t>
            </a:r>
            <a:r>
              <a:rPr lang="pl-PL" dirty="0" err="1"/>
              <a:t>v</a:t>
            </a:r>
            <a:r>
              <a:rPr lang="pl-PL" baseline="-25000" dirty="0" err="1"/>
              <a:t>m</a:t>
            </a:r>
            <a:r>
              <a:rPr lang="pl-PL" dirty="0"/>
              <a:t> </a:t>
            </a:r>
            <a:r>
              <a:rPr lang="pl-PL" dirty="0" err="1"/>
              <a:t>must</a:t>
            </a:r>
            <a:r>
              <a:rPr lang="pl-PL" dirty="0"/>
              <a:t> win in V</a:t>
            </a:r>
            <a:r>
              <a:rPr lang="pl-PL" baseline="-25000" dirty="0"/>
              <a:t>9</a:t>
            </a:r>
          </a:p>
          <a:p>
            <a:pPr marL="342900" indent="-342900">
              <a:buAutoNum type="arabicParenR"/>
            </a:pPr>
            <a:r>
              <a:rPr lang="pl-PL" dirty="0" err="1"/>
              <a:t>Thus</a:t>
            </a:r>
            <a:r>
              <a:rPr lang="pl-PL" dirty="0"/>
              <a:t> m ≤ r</a:t>
            </a:r>
          </a:p>
          <a:p>
            <a:pPr marL="342900" indent="-342900">
              <a:buAutoNum type="arabicParenR"/>
            </a:pPr>
            <a:r>
              <a:rPr lang="pl-PL" dirty="0" err="1"/>
              <a:t>Symmetrically</a:t>
            </a:r>
            <a:r>
              <a:rPr lang="pl-PL" dirty="0"/>
              <a:t>, r ≤ m</a:t>
            </a:r>
          </a:p>
          <a:p>
            <a:pPr marL="342900" indent="-342900">
              <a:buAutoNum type="arabicParenR"/>
            </a:pPr>
            <a:endParaRPr lang="pl-PL" dirty="0"/>
          </a:p>
          <a:p>
            <a:endParaRPr lang="pl-PL" sz="1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DC3CEE3-5128-4D17-8C22-32C104803DD1}"/>
              </a:ext>
            </a:extLst>
          </p:cNvPr>
          <p:cNvSpPr txBox="1"/>
          <p:nvPr/>
        </p:nvSpPr>
        <p:spPr>
          <a:xfrm>
            <a:off x="6387266" y="334366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9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3555D49-9CB5-4D95-9B6A-D605F82EB643}"/>
              </a:ext>
            </a:extLst>
          </p:cNvPr>
          <p:cNvSpPr/>
          <p:nvPr/>
        </p:nvSpPr>
        <p:spPr>
          <a:xfrm rot="10800000">
            <a:off x="2279176" y="6291931"/>
            <a:ext cx="3029803" cy="218673"/>
          </a:xfrm>
          <a:prstGeom prst="rightArrow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8EF1F6-3DD6-4C66-B649-14998A4FC98B}"/>
              </a:ext>
            </a:extLst>
          </p:cNvPr>
          <p:cNvSpPr txBox="1"/>
          <p:nvPr/>
        </p:nvSpPr>
        <p:spPr>
          <a:xfrm>
            <a:off x="837780" y="6166667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/>
              <a:t>f(V</a:t>
            </a:r>
            <a:r>
              <a:rPr lang="pl-PL" sz="2000" baseline="-25000" dirty="0"/>
              <a:t>7</a:t>
            </a:r>
            <a:r>
              <a:rPr lang="pl-PL" sz="2000" dirty="0"/>
              <a:t>) </a:t>
            </a:r>
            <a:r>
              <a:rPr lang="pl-PL" sz="2000" dirty="0">
                <a:sym typeface="Symbol" panose="05050102010706020507" pitchFamily="18" charset="2"/>
              </a:rPr>
              <a:t>{</a:t>
            </a:r>
            <a:r>
              <a:rPr lang="pl-PL" sz="2000" dirty="0"/>
              <a:t>k,  c}</a:t>
            </a:r>
            <a:br>
              <a:rPr lang="pl-PL" sz="2000" dirty="0"/>
            </a:br>
            <a:endParaRPr lang="pl-PL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BC67E4-6D28-4790-9410-B0F609589280}"/>
              </a:ext>
            </a:extLst>
          </p:cNvPr>
          <p:cNvSpPr/>
          <p:nvPr/>
        </p:nvSpPr>
        <p:spPr>
          <a:xfrm>
            <a:off x="2759176" y="2091748"/>
            <a:ext cx="3846286" cy="20222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FF0000"/>
                </a:solidFill>
              </a:rPr>
              <a:t>Proof </a:t>
            </a:r>
            <a:r>
              <a:rPr lang="pl-PL" sz="3600" b="1" dirty="0" err="1">
                <a:solidFill>
                  <a:srgbClr val="FF0000"/>
                </a:solidFill>
              </a:rPr>
              <a:t>is</a:t>
            </a:r>
            <a:r>
              <a:rPr lang="pl-PL" sz="3600" b="1" dirty="0">
                <a:solidFill>
                  <a:srgbClr val="FF0000"/>
                </a:solidFill>
              </a:rPr>
              <a:t> </a:t>
            </a:r>
            <a:r>
              <a:rPr lang="pl-PL" sz="3600" b="1" dirty="0" err="1">
                <a:solidFill>
                  <a:srgbClr val="FF0000"/>
                </a:solidFill>
              </a:rPr>
              <a:t>complete</a:t>
            </a:r>
            <a:r>
              <a:rPr lang="pl-PL" sz="36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9937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/>
      <p:bldP spid="5" grpId="0" animBg="1"/>
      <p:bldP spid="6" grpId="0"/>
      <p:bldP spid="43" grpId="0"/>
      <p:bldP spid="44" grpId="0" animBg="1"/>
      <p:bldP spid="45" grpId="0"/>
      <p:bldP spid="47" grpId="0"/>
      <p:bldP spid="48" grpId="0" animBg="1"/>
      <p:bldP spid="51" grpId="0" animBg="1"/>
      <p:bldP spid="53" grpId="0"/>
      <p:bldP spid="54" grpId="0" animBg="1"/>
      <p:bldP spid="55" grpId="0"/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92534A6-3053-46C7-B221-55110B1A9EC9}"/>
              </a:ext>
            </a:extLst>
          </p:cNvPr>
          <p:cNvCxnSpPr>
            <a:cxnSpLocks/>
          </p:cNvCxnSpPr>
          <p:nvPr/>
        </p:nvCxnSpPr>
        <p:spPr>
          <a:xfrm flipH="1">
            <a:off x="3741546" y="876953"/>
            <a:ext cx="444746" cy="11606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37DEEBB-1B8E-48B3-80ED-E3FB2FD913AB}"/>
              </a:ext>
            </a:extLst>
          </p:cNvPr>
          <p:cNvCxnSpPr>
            <a:cxnSpLocks/>
          </p:cNvCxnSpPr>
          <p:nvPr/>
        </p:nvCxnSpPr>
        <p:spPr>
          <a:xfrm>
            <a:off x="3474705" y="2403849"/>
            <a:ext cx="357336" cy="532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4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8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0" descr="demon">
            <a:extLst>
              <a:ext uri="{FF2B5EF4-FFF2-40B4-BE49-F238E27FC236}">
                <a16:creationId xmlns:a16="http://schemas.microsoft.com/office/drawing/2014/main" id="{3A5830BA-5A0E-424F-AFD5-E35E8A38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33" y="57398"/>
            <a:ext cx="1179141" cy="88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3927B8C-2AED-4AAC-BDFF-72B1FC6127BE}"/>
              </a:ext>
            </a:extLst>
          </p:cNvPr>
          <p:cNvSpPr/>
          <p:nvPr/>
        </p:nvSpPr>
        <p:spPr>
          <a:xfrm>
            <a:off x="1678390" y="63709"/>
            <a:ext cx="2179379" cy="1139156"/>
          </a:xfrm>
          <a:custGeom>
            <a:avLst/>
            <a:gdLst>
              <a:gd name="connsiteX0" fmla="*/ 420233 w 2179379"/>
              <a:gd name="connsiteY0" fmla="*/ 71202 h 1139156"/>
              <a:gd name="connsiteX1" fmla="*/ 508 w 2179379"/>
              <a:gd name="connsiteY1" fmla="*/ 670809 h 1139156"/>
              <a:gd name="connsiteX2" fmla="*/ 495184 w 2179379"/>
              <a:gd name="connsiteY2" fmla="*/ 1120514 h 1139156"/>
              <a:gd name="connsiteX3" fmla="*/ 1859289 w 2179379"/>
              <a:gd name="connsiteY3" fmla="*/ 985602 h 1139156"/>
              <a:gd name="connsiteX4" fmla="*/ 2144102 w 2179379"/>
              <a:gd name="connsiteY4" fmla="*/ 371006 h 1139156"/>
              <a:gd name="connsiteX5" fmla="*/ 1274672 w 2179379"/>
              <a:gd name="connsiteY5" fmla="*/ 41222 h 1139156"/>
              <a:gd name="connsiteX6" fmla="*/ 420233 w 2179379"/>
              <a:gd name="connsiteY6" fmla="*/ 71202 h 113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379" h="1139156">
                <a:moveTo>
                  <a:pt x="420233" y="71202"/>
                </a:moveTo>
                <a:cubicBezTo>
                  <a:pt x="207873" y="176133"/>
                  <a:pt x="-11984" y="495924"/>
                  <a:pt x="508" y="670809"/>
                </a:cubicBezTo>
                <a:cubicBezTo>
                  <a:pt x="13000" y="845694"/>
                  <a:pt x="185387" y="1068049"/>
                  <a:pt x="495184" y="1120514"/>
                </a:cubicBezTo>
                <a:cubicBezTo>
                  <a:pt x="804981" y="1172980"/>
                  <a:pt x="1584469" y="1110520"/>
                  <a:pt x="1859289" y="985602"/>
                </a:cubicBezTo>
                <a:cubicBezTo>
                  <a:pt x="2134109" y="860684"/>
                  <a:pt x="2241538" y="528403"/>
                  <a:pt x="2144102" y="371006"/>
                </a:cubicBezTo>
                <a:cubicBezTo>
                  <a:pt x="2046666" y="213609"/>
                  <a:pt x="1556987" y="86192"/>
                  <a:pt x="1274672" y="41222"/>
                </a:cubicBezTo>
                <a:cubicBezTo>
                  <a:pt x="992357" y="-3748"/>
                  <a:pt x="632593" y="-33729"/>
                  <a:pt x="420233" y="71202"/>
                </a:cubicBezTo>
                <a:close/>
              </a:path>
            </a:pathLst>
          </a:custGeom>
          <a:solidFill>
            <a:srgbClr val="008000">
              <a:alpha val="21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7" name="Picture 4" descr="p">
            <a:extLst>
              <a:ext uri="{FF2B5EF4-FFF2-40B4-BE49-F238E27FC236}">
                <a16:creationId xmlns:a16="http://schemas.microsoft.com/office/drawing/2014/main" id="{D7A29067-C854-4237-808E-B1E934F67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8" y="-6611"/>
            <a:ext cx="1141258" cy="16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BF3ABD3-DD71-4588-8F8C-462ADCCC9B8A}"/>
              </a:ext>
            </a:extLst>
          </p:cNvPr>
          <p:cNvSpPr/>
          <p:nvPr/>
        </p:nvSpPr>
        <p:spPr>
          <a:xfrm>
            <a:off x="1792649" y="228815"/>
            <a:ext cx="3978563" cy="3586363"/>
          </a:xfrm>
          <a:custGeom>
            <a:avLst/>
            <a:gdLst>
              <a:gd name="connsiteX0" fmla="*/ 2269684 w 3986966"/>
              <a:gd name="connsiteY0" fmla="*/ 187348 h 3762683"/>
              <a:gd name="connsiteX1" fmla="*/ 2269684 w 3986966"/>
              <a:gd name="connsiteY1" fmla="*/ 352239 h 3762683"/>
              <a:gd name="connsiteX2" fmla="*/ 1969881 w 3986966"/>
              <a:gd name="connsiteY2" fmla="*/ 906875 h 3762683"/>
              <a:gd name="connsiteX3" fmla="*/ 1460216 w 3986966"/>
              <a:gd name="connsiteY3" fmla="*/ 1251649 h 3762683"/>
              <a:gd name="connsiteX4" fmla="*/ 710707 w 3986966"/>
              <a:gd name="connsiteY4" fmla="*/ 1356580 h 3762683"/>
              <a:gd name="connsiteX5" fmla="*/ 171061 w 3986966"/>
              <a:gd name="connsiteY5" fmla="*/ 1761315 h 3762683"/>
              <a:gd name="connsiteX6" fmla="*/ 81120 w 3986966"/>
              <a:gd name="connsiteY6" fmla="*/ 2855597 h 3762683"/>
              <a:gd name="connsiteX7" fmla="*/ 275993 w 3986966"/>
              <a:gd name="connsiteY7" fmla="*/ 3665066 h 3762683"/>
              <a:gd name="connsiteX8" fmla="*/ 3004202 w 3986966"/>
              <a:gd name="connsiteY8" fmla="*/ 3470194 h 3762683"/>
              <a:gd name="connsiteX9" fmla="*/ 3978563 w 3986966"/>
              <a:gd name="connsiteY9" fmla="*/ 1176698 h 3762683"/>
              <a:gd name="connsiteX10" fmla="*/ 3408937 w 3986966"/>
              <a:gd name="connsiteY10" fmla="*/ 52436 h 3762683"/>
              <a:gd name="connsiteX11" fmla="*/ 2269684 w 3986966"/>
              <a:gd name="connsiteY11" fmla="*/ 187348 h 3762683"/>
              <a:gd name="connsiteX0" fmla="*/ 2704399 w 3985742"/>
              <a:gd name="connsiteY0" fmla="*/ 114412 h 3794679"/>
              <a:gd name="connsiteX1" fmla="*/ 2269684 w 3985742"/>
              <a:gd name="connsiteY1" fmla="*/ 384235 h 3794679"/>
              <a:gd name="connsiteX2" fmla="*/ 1969881 w 3985742"/>
              <a:gd name="connsiteY2" fmla="*/ 938871 h 3794679"/>
              <a:gd name="connsiteX3" fmla="*/ 1460216 w 3985742"/>
              <a:gd name="connsiteY3" fmla="*/ 1283645 h 3794679"/>
              <a:gd name="connsiteX4" fmla="*/ 710707 w 3985742"/>
              <a:gd name="connsiteY4" fmla="*/ 1388576 h 3794679"/>
              <a:gd name="connsiteX5" fmla="*/ 171061 w 3985742"/>
              <a:gd name="connsiteY5" fmla="*/ 1793311 h 3794679"/>
              <a:gd name="connsiteX6" fmla="*/ 81120 w 3985742"/>
              <a:gd name="connsiteY6" fmla="*/ 2887593 h 3794679"/>
              <a:gd name="connsiteX7" fmla="*/ 275993 w 3985742"/>
              <a:gd name="connsiteY7" fmla="*/ 3697062 h 3794679"/>
              <a:gd name="connsiteX8" fmla="*/ 3004202 w 3985742"/>
              <a:gd name="connsiteY8" fmla="*/ 3502190 h 3794679"/>
              <a:gd name="connsiteX9" fmla="*/ 3978563 w 3985742"/>
              <a:gd name="connsiteY9" fmla="*/ 1208694 h 3794679"/>
              <a:gd name="connsiteX10" fmla="*/ 3408937 w 3985742"/>
              <a:gd name="connsiteY10" fmla="*/ 84432 h 3794679"/>
              <a:gd name="connsiteX11" fmla="*/ 2704399 w 3985742"/>
              <a:gd name="connsiteY11" fmla="*/ 114412 h 3794679"/>
              <a:gd name="connsiteX0" fmla="*/ 2704399 w 3978563"/>
              <a:gd name="connsiteY0" fmla="*/ 37934 h 3718201"/>
              <a:gd name="connsiteX1" fmla="*/ 2269684 w 3978563"/>
              <a:gd name="connsiteY1" fmla="*/ 307757 h 3718201"/>
              <a:gd name="connsiteX2" fmla="*/ 1969881 w 3978563"/>
              <a:gd name="connsiteY2" fmla="*/ 862393 h 3718201"/>
              <a:gd name="connsiteX3" fmla="*/ 1460216 w 3978563"/>
              <a:gd name="connsiteY3" fmla="*/ 1207167 h 3718201"/>
              <a:gd name="connsiteX4" fmla="*/ 710707 w 3978563"/>
              <a:gd name="connsiteY4" fmla="*/ 1312098 h 3718201"/>
              <a:gd name="connsiteX5" fmla="*/ 171061 w 3978563"/>
              <a:gd name="connsiteY5" fmla="*/ 1716833 h 3718201"/>
              <a:gd name="connsiteX6" fmla="*/ 81120 w 3978563"/>
              <a:gd name="connsiteY6" fmla="*/ 2811115 h 3718201"/>
              <a:gd name="connsiteX7" fmla="*/ 275993 w 3978563"/>
              <a:gd name="connsiteY7" fmla="*/ 3620584 h 3718201"/>
              <a:gd name="connsiteX8" fmla="*/ 3004202 w 3978563"/>
              <a:gd name="connsiteY8" fmla="*/ 3425712 h 3718201"/>
              <a:gd name="connsiteX9" fmla="*/ 3978563 w 3978563"/>
              <a:gd name="connsiteY9" fmla="*/ 1132216 h 3718201"/>
              <a:gd name="connsiteX10" fmla="*/ 2704399 w 3978563"/>
              <a:gd name="connsiteY10" fmla="*/ 37934 h 3718201"/>
              <a:gd name="connsiteX0" fmla="*/ 3304005 w 3978563"/>
              <a:gd name="connsiteY0" fmla="*/ 55997 h 3586363"/>
              <a:gd name="connsiteX1" fmla="*/ 2269684 w 3978563"/>
              <a:gd name="connsiteY1" fmla="*/ 175919 h 3586363"/>
              <a:gd name="connsiteX2" fmla="*/ 1969881 w 3978563"/>
              <a:gd name="connsiteY2" fmla="*/ 730555 h 3586363"/>
              <a:gd name="connsiteX3" fmla="*/ 1460216 w 3978563"/>
              <a:gd name="connsiteY3" fmla="*/ 1075329 h 3586363"/>
              <a:gd name="connsiteX4" fmla="*/ 710707 w 3978563"/>
              <a:gd name="connsiteY4" fmla="*/ 1180260 h 3586363"/>
              <a:gd name="connsiteX5" fmla="*/ 171061 w 3978563"/>
              <a:gd name="connsiteY5" fmla="*/ 1584995 h 3586363"/>
              <a:gd name="connsiteX6" fmla="*/ 81120 w 3978563"/>
              <a:gd name="connsiteY6" fmla="*/ 2679277 h 3586363"/>
              <a:gd name="connsiteX7" fmla="*/ 275993 w 3978563"/>
              <a:gd name="connsiteY7" fmla="*/ 3488746 h 3586363"/>
              <a:gd name="connsiteX8" fmla="*/ 3004202 w 3978563"/>
              <a:gd name="connsiteY8" fmla="*/ 3293874 h 3586363"/>
              <a:gd name="connsiteX9" fmla="*/ 3978563 w 3978563"/>
              <a:gd name="connsiteY9" fmla="*/ 1000378 h 3586363"/>
              <a:gd name="connsiteX10" fmla="*/ 3304005 w 3978563"/>
              <a:gd name="connsiteY10" fmla="*/ 55997 h 35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8563" h="3586363">
                <a:moveTo>
                  <a:pt x="3304005" y="55997"/>
                </a:moveTo>
                <a:cubicBezTo>
                  <a:pt x="3019192" y="-81413"/>
                  <a:pt x="2492038" y="63493"/>
                  <a:pt x="2269684" y="175919"/>
                </a:cubicBezTo>
                <a:cubicBezTo>
                  <a:pt x="2047330" y="288345"/>
                  <a:pt x="2104792" y="580653"/>
                  <a:pt x="1969881" y="730555"/>
                </a:cubicBezTo>
                <a:cubicBezTo>
                  <a:pt x="1834970" y="880457"/>
                  <a:pt x="1670078" y="1000378"/>
                  <a:pt x="1460216" y="1075329"/>
                </a:cubicBezTo>
                <a:cubicBezTo>
                  <a:pt x="1250354" y="1150280"/>
                  <a:pt x="925566" y="1095316"/>
                  <a:pt x="710707" y="1180260"/>
                </a:cubicBezTo>
                <a:cubicBezTo>
                  <a:pt x="495848" y="1265204"/>
                  <a:pt x="275992" y="1335159"/>
                  <a:pt x="171061" y="1584995"/>
                </a:cubicBezTo>
                <a:cubicBezTo>
                  <a:pt x="66130" y="1834831"/>
                  <a:pt x="63631" y="2361985"/>
                  <a:pt x="81120" y="2679277"/>
                </a:cubicBezTo>
                <a:cubicBezTo>
                  <a:pt x="98609" y="2996569"/>
                  <a:pt x="-211187" y="3386313"/>
                  <a:pt x="275993" y="3488746"/>
                </a:cubicBezTo>
                <a:cubicBezTo>
                  <a:pt x="763173" y="3591179"/>
                  <a:pt x="2387107" y="3708602"/>
                  <a:pt x="3004202" y="3293874"/>
                </a:cubicBezTo>
                <a:cubicBezTo>
                  <a:pt x="3621297" y="2879146"/>
                  <a:pt x="3911107" y="1570004"/>
                  <a:pt x="3978563" y="1000378"/>
                </a:cubicBezTo>
                <a:cubicBezTo>
                  <a:pt x="3928596" y="435748"/>
                  <a:pt x="3588818" y="193407"/>
                  <a:pt x="3304005" y="55997"/>
                </a:cubicBezTo>
                <a:close/>
              </a:path>
            </a:pathLst>
          </a:cu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B18BCA4-3F6C-456F-97D2-8940800053A6}"/>
              </a:ext>
            </a:extLst>
          </p:cNvPr>
          <p:cNvCxnSpPr>
            <a:cxnSpLocks/>
          </p:cNvCxnSpPr>
          <p:nvPr/>
        </p:nvCxnSpPr>
        <p:spPr>
          <a:xfrm>
            <a:off x="3474705" y="2403849"/>
            <a:ext cx="357336" cy="532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5878285" y="2565751"/>
            <a:ext cx="2726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1       0      0      0      0</a:t>
            </a:r>
          </a:p>
        </p:txBody>
      </p:sp>
      <p:pic>
        <p:nvPicPr>
          <p:cNvPr id="15" name="Picture 13" descr="hvd1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780050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hvd4-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412" y="4667021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240404F9-00CE-4CA9-9BDA-145A7261A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Examples</a:t>
            </a:r>
            <a:r>
              <a:rPr lang="pl-PL" sz="2000" b="1" dirty="0"/>
              <a:t> of </a:t>
            </a:r>
            <a:r>
              <a:rPr lang="pl-PL" sz="2000" b="1" dirty="0" err="1"/>
              <a:t>voting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r>
              <a:rPr lang="pl-PL" sz="2000" b="1" dirty="0"/>
              <a:t>:</a:t>
            </a:r>
          </a:p>
          <a:p>
            <a:pPr>
              <a:buFontTx/>
              <a:buChar char="-"/>
            </a:pPr>
            <a:r>
              <a:rPr lang="pl-PL" sz="2000" b="1" dirty="0" err="1"/>
              <a:t>Plurality</a:t>
            </a:r>
            <a:r>
              <a:rPr lang="pl-PL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06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Complexity Barrier Approach</a:t>
            </a:r>
          </a:p>
        </p:txBody>
      </p:sp>
      <p:pic>
        <p:nvPicPr>
          <p:cNvPr id="20483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44913"/>
            <a:ext cx="104457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219200" y="1981200"/>
            <a:ext cx="6019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sz="2000" b="1"/>
              <a:t>Complexity</a:t>
            </a:r>
            <a:r>
              <a:rPr lang="pl-PL" altLang="pl-PL" sz="2000" b="1"/>
              <a:t> </a:t>
            </a:r>
            <a:r>
              <a:rPr lang="en-US" altLang="pl-PL" sz="2000" b="1"/>
              <a:t>barrier approach:</a:t>
            </a:r>
            <a:r>
              <a:rPr lang="en-US" altLang="pl-PL" sz="2000"/>
              <a:t> If manipulating elections is hard, then we can ignore the fact that it is in principle possible.</a:t>
            </a:r>
          </a:p>
        </p:txBody>
      </p:sp>
      <p:pic>
        <p:nvPicPr>
          <p:cNvPr id="20485" name="Picture 6" descr="v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327525"/>
            <a:ext cx="762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 rot="-646631">
            <a:off x="6157913" y="3463925"/>
            <a:ext cx="29114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sz="1600">
                <a:solidFill>
                  <a:srgbClr val="FF0000"/>
                </a:solidFill>
              </a:rPr>
              <a:t>Approach initiated by Bartholdi, Tovey, and Trick in the late 80s and the early 90s</a:t>
            </a:r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 flipH="1" flipV="1">
            <a:off x="6859588" y="3006725"/>
            <a:ext cx="1524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0488" name="Picture 10" descr="dem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24003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5"/>
          <p:cNvSpPr txBox="1">
            <a:spLocks noChangeArrowheads="1"/>
          </p:cNvSpPr>
          <p:nvPr/>
        </p:nvSpPr>
        <p:spPr bwMode="auto">
          <a:xfrm>
            <a:off x="1219200" y="1066800"/>
            <a:ext cx="601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2000" b="1"/>
              <a:t>Model</a:t>
            </a:r>
            <a:r>
              <a:rPr lang="en-US" altLang="pl-PL" sz="2000" b="1"/>
              <a:t>:</a:t>
            </a:r>
            <a:r>
              <a:rPr lang="en-US" altLang="pl-PL" sz="2000"/>
              <a:t> </a:t>
            </a:r>
            <a:r>
              <a:rPr lang="pl-PL" altLang="pl-PL" sz="2000"/>
              <a:t>Represent each cheating strategy as a computational decision problem.</a:t>
            </a:r>
            <a:endParaRPr lang="en-US" altLang="pl-PL" sz="2000"/>
          </a:p>
        </p:txBody>
      </p:sp>
    </p:spTree>
    <p:extLst>
      <p:ext uri="{BB962C8B-B14F-4D97-AF65-F5344CB8AC3E}">
        <p14:creationId xmlns:p14="http://schemas.microsoft.com/office/powerpoint/2010/main" val="28469776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3200" dirty="0" err="1"/>
              <a:t>Complexity</a:t>
            </a:r>
            <a:r>
              <a:rPr lang="pl-PL" sz="3200" dirty="0"/>
              <a:t> </a:t>
            </a:r>
            <a:r>
              <a:rPr lang="pl-PL" sz="3200" dirty="0" err="1"/>
              <a:t>Barrier</a:t>
            </a:r>
            <a:r>
              <a:rPr lang="pl-PL" sz="3200" dirty="0"/>
              <a:t>: </a:t>
            </a:r>
            <a:r>
              <a:rPr lang="pl-PL" sz="3200" dirty="0" err="1"/>
              <a:t>Results</a:t>
            </a:r>
            <a:endParaRPr lang="en-US" sz="3200" dirty="0"/>
          </a:p>
        </p:txBody>
      </p:sp>
      <p:sp>
        <p:nvSpPr>
          <p:cNvPr id="14" name="Symbol zastępczy zawartości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pl-PL" altLang="pl-PL" dirty="0" err="1"/>
              <a:t>Effects</a:t>
            </a:r>
            <a:r>
              <a:rPr lang="pl-PL" altLang="pl-PL" dirty="0"/>
              <a:t> of </a:t>
            </a:r>
            <a:r>
              <a:rPr lang="pl-PL" altLang="pl-PL" dirty="0" err="1"/>
              <a:t>complexity</a:t>
            </a:r>
            <a:r>
              <a:rPr lang="pl-PL" altLang="pl-PL" dirty="0"/>
              <a:t> </a:t>
            </a:r>
            <a:r>
              <a:rPr lang="pl-PL" altLang="pl-PL" dirty="0" err="1"/>
              <a:t>barrier</a:t>
            </a:r>
            <a:r>
              <a:rPr lang="pl-PL" altLang="pl-PL" dirty="0"/>
              <a:t> </a:t>
            </a:r>
            <a:r>
              <a:rPr lang="pl-PL" altLang="pl-PL" dirty="0" err="1"/>
              <a:t>research</a:t>
            </a:r>
            <a:endParaRPr lang="pl-PL" altLang="pl-PL" dirty="0"/>
          </a:p>
          <a:p>
            <a:pPr lvl="1" eaLnBrk="1" hangingPunct="1"/>
            <a:r>
              <a:rPr lang="pl-PL" altLang="pl-PL" dirty="0" err="1"/>
              <a:t>Dozens</a:t>
            </a:r>
            <a:r>
              <a:rPr lang="pl-PL" altLang="pl-PL" dirty="0"/>
              <a:t> of </a:t>
            </a:r>
            <a:r>
              <a:rPr lang="pl-PL" altLang="pl-PL" dirty="0" err="1"/>
              <a:t>computational</a:t>
            </a:r>
            <a:r>
              <a:rPr lang="pl-PL" altLang="pl-PL" dirty="0"/>
              <a:t> </a:t>
            </a:r>
            <a:r>
              <a:rPr lang="pl-PL" altLang="pl-PL" dirty="0" err="1"/>
              <a:t>problems</a:t>
            </a:r>
            <a:r>
              <a:rPr lang="pl-PL" altLang="pl-PL" dirty="0"/>
              <a:t> </a:t>
            </a:r>
            <a:r>
              <a:rPr lang="pl-PL" altLang="pl-PL" dirty="0" err="1"/>
              <a:t>identified</a:t>
            </a:r>
            <a:endParaRPr lang="pl-PL" altLang="pl-PL" dirty="0"/>
          </a:p>
          <a:p>
            <a:pPr lvl="1" eaLnBrk="1" hangingPunct="1"/>
            <a:r>
              <a:rPr lang="pl-PL" altLang="pl-PL" dirty="0" err="1"/>
              <a:t>Multiple</a:t>
            </a:r>
            <a:r>
              <a:rPr lang="pl-PL" altLang="pl-PL" dirty="0"/>
              <a:t> standard </a:t>
            </a:r>
            <a:r>
              <a:rPr lang="pl-PL" altLang="pl-PL" dirty="0" err="1"/>
              <a:t>election</a:t>
            </a:r>
            <a:r>
              <a:rPr lang="pl-PL" altLang="pl-PL" dirty="0"/>
              <a:t> </a:t>
            </a:r>
            <a:r>
              <a:rPr lang="pl-PL" altLang="pl-PL" dirty="0" err="1"/>
              <a:t>systems</a:t>
            </a:r>
            <a:r>
              <a:rPr lang="pl-PL" altLang="pl-PL" dirty="0"/>
              <a:t> </a:t>
            </a:r>
            <a:r>
              <a:rPr lang="pl-PL" altLang="pl-PL" dirty="0" err="1"/>
              <a:t>analyzed</a:t>
            </a:r>
            <a:endParaRPr lang="pl-PL" altLang="pl-PL" dirty="0"/>
          </a:p>
          <a:p>
            <a:pPr lvl="1" eaLnBrk="1" hangingPunct="1"/>
            <a:r>
              <a:rPr lang="pl-PL" altLang="pl-PL" dirty="0" err="1"/>
              <a:t>Quite</a:t>
            </a:r>
            <a:r>
              <a:rPr lang="pl-PL" altLang="pl-PL" dirty="0"/>
              <a:t> </a:t>
            </a:r>
            <a:r>
              <a:rPr lang="pl-PL" altLang="pl-PL" dirty="0" err="1"/>
              <a:t>thorough</a:t>
            </a:r>
            <a:r>
              <a:rPr lang="pl-PL" altLang="pl-PL" dirty="0"/>
              <a:t> </a:t>
            </a:r>
            <a:r>
              <a:rPr lang="pl-PL" altLang="pl-PL" dirty="0" err="1"/>
              <a:t>understanding</a:t>
            </a:r>
            <a:r>
              <a:rPr lang="pl-PL" altLang="pl-PL" dirty="0"/>
              <a:t> of </a:t>
            </a:r>
            <a:r>
              <a:rPr lang="pl-PL" altLang="pl-PL" b="1" dirty="0" err="1"/>
              <a:t>worst</a:t>
            </a:r>
            <a:r>
              <a:rPr lang="pl-PL" altLang="pl-PL" b="1" dirty="0"/>
              <a:t> </a:t>
            </a:r>
            <a:r>
              <a:rPr lang="pl-PL" altLang="pl-PL" b="1" dirty="0" err="1"/>
              <a:t>case</a:t>
            </a:r>
            <a:r>
              <a:rPr lang="pl-PL" altLang="pl-PL" dirty="0"/>
              <a:t> </a:t>
            </a:r>
            <a:r>
              <a:rPr lang="pl-PL" altLang="pl-PL" dirty="0" err="1"/>
              <a:t>complexity</a:t>
            </a:r>
            <a:r>
              <a:rPr lang="pl-PL" altLang="pl-PL" dirty="0"/>
              <a:t> of </a:t>
            </a:r>
            <a:r>
              <a:rPr lang="pl-PL" altLang="pl-PL" dirty="0" err="1"/>
              <a:t>elections</a:t>
            </a:r>
            <a:endParaRPr lang="pl-PL" altLang="pl-PL" dirty="0"/>
          </a:p>
          <a:p>
            <a:pPr lvl="1" eaLnBrk="1" hangingPunct="1"/>
            <a:endParaRPr lang="pl-PL" altLang="pl-PL" sz="1000" dirty="0"/>
          </a:p>
          <a:p>
            <a:pPr lvl="1" eaLnBrk="1" hangingPunct="1"/>
            <a:endParaRPr lang="pl-PL" altLang="pl-PL" dirty="0"/>
          </a:p>
          <a:p>
            <a:pPr eaLnBrk="1" hangingPunct="1"/>
            <a:r>
              <a:rPr lang="pl-PL" altLang="pl-PL" dirty="0" err="1"/>
              <a:t>Complications</a:t>
            </a:r>
            <a:r>
              <a:rPr lang="pl-PL" altLang="pl-PL" dirty="0"/>
              <a:t>…</a:t>
            </a:r>
          </a:p>
          <a:p>
            <a:pPr lvl="1" eaLnBrk="1" hangingPunct="1"/>
            <a:r>
              <a:rPr lang="pl-PL" altLang="pl-PL" dirty="0"/>
              <a:t>We </a:t>
            </a:r>
            <a:r>
              <a:rPr lang="pl-PL" altLang="pl-PL" dirty="0" err="1"/>
              <a:t>would</a:t>
            </a:r>
            <a:r>
              <a:rPr lang="pl-PL" altLang="pl-PL" dirty="0"/>
              <a:t> </a:t>
            </a:r>
            <a:r>
              <a:rPr lang="pl-PL" altLang="pl-PL" dirty="0" err="1"/>
              <a:t>like</a:t>
            </a:r>
            <a:r>
              <a:rPr lang="pl-PL" altLang="pl-PL" dirty="0"/>
              <a:t> </a:t>
            </a:r>
            <a:r>
              <a:rPr lang="pl-PL" altLang="pl-PL" b="1" dirty="0" err="1"/>
              <a:t>some</a:t>
            </a:r>
            <a:r>
              <a:rPr lang="pl-PL" altLang="pl-PL" dirty="0"/>
              <a:t> of the </a:t>
            </a:r>
            <a:r>
              <a:rPr lang="pl-PL" altLang="pl-PL" dirty="0" err="1"/>
              <a:t>problems</a:t>
            </a:r>
            <a:r>
              <a:rPr lang="pl-PL" altLang="pl-PL" dirty="0"/>
              <a:t> to be </a:t>
            </a:r>
            <a:r>
              <a:rPr lang="pl-PL" altLang="pl-PL" dirty="0" err="1"/>
              <a:t>efficiently</a:t>
            </a:r>
            <a:r>
              <a:rPr lang="pl-PL" altLang="pl-PL" dirty="0"/>
              <a:t> </a:t>
            </a:r>
            <a:r>
              <a:rPr lang="pl-PL" altLang="pl-PL" dirty="0" err="1"/>
              <a:t>computable</a:t>
            </a:r>
            <a:endParaRPr lang="pl-PL" altLang="pl-PL" dirty="0"/>
          </a:p>
          <a:p>
            <a:pPr lvl="2" eaLnBrk="1" hangingPunct="1"/>
            <a:r>
              <a:rPr lang="pl-PL" altLang="pl-PL" dirty="0" err="1"/>
              <a:t>Determining</a:t>
            </a:r>
            <a:r>
              <a:rPr lang="pl-PL" altLang="pl-PL" dirty="0"/>
              <a:t> </a:t>
            </a:r>
            <a:r>
              <a:rPr lang="pl-PL" altLang="pl-PL" dirty="0" err="1"/>
              <a:t>winners</a:t>
            </a:r>
            <a:endParaRPr lang="pl-PL" altLang="pl-PL" dirty="0"/>
          </a:p>
          <a:p>
            <a:pPr lvl="2" eaLnBrk="1" hangingPunct="1"/>
            <a:r>
              <a:rPr lang="pl-PL" altLang="pl-PL" dirty="0" err="1"/>
              <a:t>Organizing</a:t>
            </a:r>
            <a:r>
              <a:rPr lang="pl-PL" altLang="pl-PL" dirty="0"/>
              <a:t> a </a:t>
            </a:r>
            <a:r>
              <a:rPr lang="pl-PL" altLang="pl-PL" dirty="0" err="1"/>
              <a:t>campaign</a:t>
            </a:r>
            <a:endParaRPr lang="pl-PL" altLang="pl-PL" dirty="0"/>
          </a:p>
          <a:p>
            <a:pPr lvl="1" eaLnBrk="1" hangingPunct="1"/>
            <a:r>
              <a:rPr lang="pl-PL" altLang="pl-PL" dirty="0" err="1"/>
              <a:t>Worst-case</a:t>
            </a:r>
            <a:r>
              <a:rPr lang="pl-PL" altLang="pl-PL" dirty="0"/>
              <a:t> </a:t>
            </a:r>
            <a:r>
              <a:rPr lang="pl-PL" altLang="pl-PL" dirty="0" err="1"/>
              <a:t>analysis</a:t>
            </a:r>
            <a:r>
              <a:rPr lang="pl-PL" altLang="pl-PL" dirty="0"/>
              <a:t> </a:t>
            </a:r>
            <a:r>
              <a:rPr lang="pl-PL" altLang="pl-PL" dirty="0" err="1"/>
              <a:t>seems</a:t>
            </a:r>
            <a:r>
              <a:rPr lang="pl-PL" altLang="pl-PL" dirty="0"/>
              <a:t> </a:t>
            </a:r>
            <a:r>
              <a:rPr lang="pl-PL" altLang="pl-PL" dirty="0" err="1"/>
              <a:t>problematic</a:t>
            </a:r>
            <a:r>
              <a:rPr lang="pl-PL" altLang="pl-PL" dirty="0"/>
              <a:t>…</a:t>
            </a:r>
          </a:p>
          <a:p>
            <a:pPr lvl="1" eaLnBrk="1" hangingPunct="1"/>
            <a:endParaRPr lang="pl-PL" altLang="pl-PL" dirty="0"/>
          </a:p>
        </p:txBody>
      </p:sp>
      <p:pic>
        <p:nvPicPr>
          <p:cNvPr id="101386" name="Picture 10" descr="de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1619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2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0" descr="demon">
            <a:extLst>
              <a:ext uri="{FF2B5EF4-FFF2-40B4-BE49-F238E27FC236}">
                <a16:creationId xmlns:a16="http://schemas.microsoft.com/office/drawing/2014/main" id="{3A5830BA-5A0E-424F-AFD5-E35E8A38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33" y="57398"/>
            <a:ext cx="1179141" cy="88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00329" y="285429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848043" y="281309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22390" y="240294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624760" y="94522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B2ABABF-C028-4C98-8794-3F27E25E8516}"/>
              </a:ext>
            </a:extLst>
          </p:cNvPr>
          <p:cNvCxnSpPr/>
          <p:nvPr/>
        </p:nvCxnSpPr>
        <p:spPr>
          <a:xfrm>
            <a:off x="3163166" y="1680312"/>
            <a:ext cx="190597" cy="4087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A91B3C-0574-4512-B48F-F6EE52A26DD3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029115" y="1314053"/>
            <a:ext cx="262684" cy="10888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DC7BD4D-564A-4003-9483-DACC7860CA90}"/>
              </a:ext>
            </a:extLst>
          </p:cNvPr>
          <p:cNvSpPr/>
          <p:nvPr/>
        </p:nvSpPr>
        <p:spPr>
          <a:xfrm>
            <a:off x="4488873" y="789709"/>
            <a:ext cx="802856" cy="2078182"/>
          </a:xfrm>
          <a:custGeom>
            <a:avLst/>
            <a:gdLst>
              <a:gd name="connsiteX0" fmla="*/ 290945 w 946630"/>
              <a:gd name="connsiteY0" fmla="*/ 0 h 2078182"/>
              <a:gd name="connsiteX1" fmla="*/ 942109 w 946630"/>
              <a:gd name="connsiteY1" fmla="*/ 457200 h 2078182"/>
              <a:gd name="connsiteX2" fmla="*/ 0 w 946630"/>
              <a:gd name="connsiteY2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630" h="2078182">
                <a:moveTo>
                  <a:pt x="290945" y="0"/>
                </a:moveTo>
                <a:cubicBezTo>
                  <a:pt x="640772" y="55418"/>
                  <a:pt x="990600" y="110836"/>
                  <a:pt x="942109" y="457200"/>
                </a:cubicBezTo>
                <a:cubicBezTo>
                  <a:pt x="893618" y="803564"/>
                  <a:pt x="339436" y="1637146"/>
                  <a:pt x="0" y="207818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B5A6BA2-082B-4BA9-9578-11ACD2561308}"/>
              </a:ext>
            </a:extLst>
          </p:cNvPr>
          <p:cNvCxnSpPr>
            <a:cxnSpLocks/>
          </p:cNvCxnSpPr>
          <p:nvPr/>
        </p:nvCxnSpPr>
        <p:spPr>
          <a:xfrm>
            <a:off x="2979736" y="2106527"/>
            <a:ext cx="280672" cy="1155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3927B8C-2AED-4AAC-BDFF-72B1FC6127BE}"/>
              </a:ext>
            </a:extLst>
          </p:cNvPr>
          <p:cNvSpPr/>
          <p:nvPr/>
        </p:nvSpPr>
        <p:spPr>
          <a:xfrm>
            <a:off x="1678390" y="63709"/>
            <a:ext cx="2179379" cy="1139156"/>
          </a:xfrm>
          <a:custGeom>
            <a:avLst/>
            <a:gdLst>
              <a:gd name="connsiteX0" fmla="*/ 420233 w 2179379"/>
              <a:gd name="connsiteY0" fmla="*/ 71202 h 1139156"/>
              <a:gd name="connsiteX1" fmla="*/ 508 w 2179379"/>
              <a:gd name="connsiteY1" fmla="*/ 670809 h 1139156"/>
              <a:gd name="connsiteX2" fmla="*/ 495184 w 2179379"/>
              <a:gd name="connsiteY2" fmla="*/ 1120514 h 1139156"/>
              <a:gd name="connsiteX3" fmla="*/ 1859289 w 2179379"/>
              <a:gd name="connsiteY3" fmla="*/ 985602 h 1139156"/>
              <a:gd name="connsiteX4" fmla="*/ 2144102 w 2179379"/>
              <a:gd name="connsiteY4" fmla="*/ 371006 h 1139156"/>
              <a:gd name="connsiteX5" fmla="*/ 1274672 w 2179379"/>
              <a:gd name="connsiteY5" fmla="*/ 41222 h 1139156"/>
              <a:gd name="connsiteX6" fmla="*/ 420233 w 2179379"/>
              <a:gd name="connsiteY6" fmla="*/ 71202 h 113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379" h="1139156">
                <a:moveTo>
                  <a:pt x="420233" y="71202"/>
                </a:moveTo>
                <a:cubicBezTo>
                  <a:pt x="207873" y="176133"/>
                  <a:pt x="-11984" y="495924"/>
                  <a:pt x="508" y="670809"/>
                </a:cubicBezTo>
                <a:cubicBezTo>
                  <a:pt x="13000" y="845694"/>
                  <a:pt x="185387" y="1068049"/>
                  <a:pt x="495184" y="1120514"/>
                </a:cubicBezTo>
                <a:cubicBezTo>
                  <a:pt x="804981" y="1172980"/>
                  <a:pt x="1584469" y="1110520"/>
                  <a:pt x="1859289" y="985602"/>
                </a:cubicBezTo>
                <a:cubicBezTo>
                  <a:pt x="2134109" y="860684"/>
                  <a:pt x="2241538" y="528403"/>
                  <a:pt x="2144102" y="371006"/>
                </a:cubicBezTo>
                <a:cubicBezTo>
                  <a:pt x="2046666" y="213609"/>
                  <a:pt x="1556987" y="86192"/>
                  <a:pt x="1274672" y="41222"/>
                </a:cubicBezTo>
                <a:cubicBezTo>
                  <a:pt x="992357" y="-3748"/>
                  <a:pt x="632593" y="-33729"/>
                  <a:pt x="420233" y="71202"/>
                </a:cubicBezTo>
                <a:close/>
              </a:path>
            </a:pathLst>
          </a:custGeom>
          <a:solidFill>
            <a:srgbClr val="008000">
              <a:alpha val="21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7" name="Picture 4" descr="p">
            <a:extLst>
              <a:ext uri="{FF2B5EF4-FFF2-40B4-BE49-F238E27FC236}">
                <a16:creationId xmlns:a16="http://schemas.microsoft.com/office/drawing/2014/main" id="{D7A29067-C854-4237-808E-B1E934F67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8" y="-6611"/>
            <a:ext cx="1141258" cy="16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BF3ABD3-DD71-4588-8F8C-462ADCCC9B8A}"/>
              </a:ext>
            </a:extLst>
          </p:cNvPr>
          <p:cNvSpPr/>
          <p:nvPr/>
        </p:nvSpPr>
        <p:spPr>
          <a:xfrm>
            <a:off x="1792649" y="228815"/>
            <a:ext cx="3978563" cy="3586363"/>
          </a:xfrm>
          <a:custGeom>
            <a:avLst/>
            <a:gdLst>
              <a:gd name="connsiteX0" fmla="*/ 2269684 w 3986966"/>
              <a:gd name="connsiteY0" fmla="*/ 187348 h 3762683"/>
              <a:gd name="connsiteX1" fmla="*/ 2269684 w 3986966"/>
              <a:gd name="connsiteY1" fmla="*/ 352239 h 3762683"/>
              <a:gd name="connsiteX2" fmla="*/ 1969881 w 3986966"/>
              <a:gd name="connsiteY2" fmla="*/ 906875 h 3762683"/>
              <a:gd name="connsiteX3" fmla="*/ 1460216 w 3986966"/>
              <a:gd name="connsiteY3" fmla="*/ 1251649 h 3762683"/>
              <a:gd name="connsiteX4" fmla="*/ 710707 w 3986966"/>
              <a:gd name="connsiteY4" fmla="*/ 1356580 h 3762683"/>
              <a:gd name="connsiteX5" fmla="*/ 171061 w 3986966"/>
              <a:gd name="connsiteY5" fmla="*/ 1761315 h 3762683"/>
              <a:gd name="connsiteX6" fmla="*/ 81120 w 3986966"/>
              <a:gd name="connsiteY6" fmla="*/ 2855597 h 3762683"/>
              <a:gd name="connsiteX7" fmla="*/ 275993 w 3986966"/>
              <a:gd name="connsiteY7" fmla="*/ 3665066 h 3762683"/>
              <a:gd name="connsiteX8" fmla="*/ 3004202 w 3986966"/>
              <a:gd name="connsiteY8" fmla="*/ 3470194 h 3762683"/>
              <a:gd name="connsiteX9" fmla="*/ 3978563 w 3986966"/>
              <a:gd name="connsiteY9" fmla="*/ 1176698 h 3762683"/>
              <a:gd name="connsiteX10" fmla="*/ 3408937 w 3986966"/>
              <a:gd name="connsiteY10" fmla="*/ 52436 h 3762683"/>
              <a:gd name="connsiteX11" fmla="*/ 2269684 w 3986966"/>
              <a:gd name="connsiteY11" fmla="*/ 187348 h 3762683"/>
              <a:gd name="connsiteX0" fmla="*/ 2704399 w 3985742"/>
              <a:gd name="connsiteY0" fmla="*/ 114412 h 3794679"/>
              <a:gd name="connsiteX1" fmla="*/ 2269684 w 3985742"/>
              <a:gd name="connsiteY1" fmla="*/ 384235 h 3794679"/>
              <a:gd name="connsiteX2" fmla="*/ 1969881 w 3985742"/>
              <a:gd name="connsiteY2" fmla="*/ 938871 h 3794679"/>
              <a:gd name="connsiteX3" fmla="*/ 1460216 w 3985742"/>
              <a:gd name="connsiteY3" fmla="*/ 1283645 h 3794679"/>
              <a:gd name="connsiteX4" fmla="*/ 710707 w 3985742"/>
              <a:gd name="connsiteY4" fmla="*/ 1388576 h 3794679"/>
              <a:gd name="connsiteX5" fmla="*/ 171061 w 3985742"/>
              <a:gd name="connsiteY5" fmla="*/ 1793311 h 3794679"/>
              <a:gd name="connsiteX6" fmla="*/ 81120 w 3985742"/>
              <a:gd name="connsiteY6" fmla="*/ 2887593 h 3794679"/>
              <a:gd name="connsiteX7" fmla="*/ 275993 w 3985742"/>
              <a:gd name="connsiteY7" fmla="*/ 3697062 h 3794679"/>
              <a:gd name="connsiteX8" fmla="*/ 3004202 w 3985742"/>
              <a:gd name="connsiteY8" fmla="*/ 3502190 h 3794679"/>
              <a:gd name="connsiteX9" fmla="*/ 3978563 w 3985742"/>
              <a:gd name="connsiteY9" fmla="*/ 1208694 h 3794679"/>
              <a:gd name="connsiteX10" fmla="*/ 3408937 w 3985742"/>
              <a:gd name="connsiteY10" fmla="*/ 84432 h 3794679"/>
              <a:gd name="connsiteX11" fmla="*/ 2704399 w 3985742"/>
              <a:gd name="connsiteY11" fmla="*/ 114412 h 3794679"/>
              <a:gd name="connsiteX0" fmla="*/ 2704399 w 3978563"/>
              <a:gd name="connsiteY0" fmla="*/ 37934 h 3718201"/>
              <a:gd name="connsiteX1" fmla="*/ 2269684 w 3978563"/>
              <a:gd name="connsiteY1" fmla="*/ 307757 h 3718201"/>
              <a:gd name="connsiteX2" fmla="*/ 1969881 w 3978563"/>
              <a:gd name="connsiteY2" fmla="*/ 862393 h 3718201"/>
              <a:gd name="connsiteX3" fmla="*/ 1460216 w 3978563"/>
              <a:gd name="connsiteY3" fmla="*/ 1207167 h 3718201"/>
              <a:gd name="connsiteX4" fmla="*/ 710707 w 3978563"/>
              <a:gd name="connsiteY4" fmla="*/ 1312098 h 3718201"/>
              <a:gd name="connsiteX5" fmla="*/ 171061 w 3978563"/>
              <a:gd name="connsiteY5" fmla="*/ 1716833 h 3718201"/>
              <a:gd name="connsiteX6" fmla="*/ 81120 w 3978563"/>
              <a:gd name="connsiteY6" fmla="*/ 2811115 h 3718201"/>
              <a:gd name="connsiteX7" fmla="*/ 275993 w 3978563"/>
              <a:gd name="connsiteY7" fmla="*/ 3620584 h 3718201"/>
              <a:gd name="connsiteX8" fmla="*/ 3004202 w 3978563"/>
              <a:gd name="connsiteY8" fmla="*/ 3425712 h 3718201"/>
              <a:gd name="connsiteX9" fmla="*/ 3978563 w 3978563"/>
              <a:gd name="connsiteY9" fmla="*/ 1132216 h 3718201"/>
              <a:gd name="connsiteX10" fmla="*/ 2704399 w 3978563"/>
              <a:gd name="connsiteY10" fmla="*/ 37934 h 3718201"/>
              <a:gd name="connsiteX0" fmla="*/ 3304005 w 3978563"/>
              <a:gd name="connsiteY0" fmla="*/ 55997 h 3586363"/>
              <a:gd name="connsiteX1" fmla="*/ 2269684 w 3978563"/>
              <a:gd name="connsiteY1" fmla="*/ 175919 h 3586363"/>
              <a:gd name="connsiteX2" fmla="*/ 1969881 w 3978563"/>
              <a:gd name="connsiteY2" fmla="*/ 730555 h 3586363"/>
              <a:gd name="connsiteX3" fmla="*/ 1460216 w 3978563"/>
              <a:gd name="connsiteY3" fmla="*/ 1075329 h 3586363"/>
              <a:gd name="connsiteX4" fmla="*/ 710707 w 3978563"/>
              <a:gd name="connsiteY4" fmla="*/ 1180260 h 3586363"/>
              <a:gd name="connsiteX5" fmla="*/ 171061 w 3978563"/>
              <a:gd name="connsiteY5" fmla="*/ 1584995 h 3586363"/>
              <a:gd name="connsiteX6" fmla="*/ 81120 w 3978563"/>
              <a:gd name="connsiteY6" fmla="*/ 2679277 h 3586363"/>
              <a:gd name="connsiteX7" fmla="*/ 275993 w 3978563"/>
              <a:gd name="connsiteY7" fmla="*/ 3488746 h 3586363"/>
              <a:gd name="connsiteX8" fmla="*/ 3004202 w 3978563"/>
              <a:gd name="connsiteY8" fmla="*/ 3293874 h 3586363"/>
              <a:gd name="connsiteX9" fmla="*/ 3978563 w 3978563"/>
              <a:gd name="connsiteY9" fmla="*/ 1000378 h 3586363"/>
              <a:gd name="connsiteX10" fmla="*/ 3304005 w 3978563"/>
              <a:gd name="connsiteY10" fmla="*/ 55997 h 35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8563" h="3586363">
                <a:moveTo>
                  <a:pt x="3304005" y="55997"/>
                </a:moveTo>
                <a:cubicBezTo>
                  <a:pt x="3019192" y="-81413"/>
                  <a:pt x="2492038" y="63493"/>
                  <a:pt x="2269684" y="175919"/>
                </a:cubicBezTo>
                <a:cubicBezTo>
                  <a:pt x="2047330" y="288345"/>
                  <a:pt x="2104792" y="580653"/>
                  <a:pt x="1969881" y="730555"/>
                </a:cubicBezTo>
                <a:cubicBezTo>
                  <a:pt x="1834970" y="880457"/>
                  <a:pt x="1670078" y="1000378"/>
                  <a:pt x="1460216" y="1075329"/>
                </a:cubicBezTo>
                <a:cubicBezTo>
                  <a:pt x="1250354" y="1150280"/>
                  <a:pt x="925566" y="1095316"/>
                  <a:pt x="710707" y="1180260"/>
                </a:cubicBezTo>
                <a:cubicBezTo>
                  <a:pt x="495848" y="1265204"/>
                  <a:pt x="275992" y="1335159"/>
                  <a:pt x="171061" y="1584995"/>
                </a:cubicBezTo>
                <a:cubicBezTo>
                  <a:pt x="66130" y="1834831"/>
                  <a:pt x="63631" y="2361985"/>
                  <a:pt x="81120" y="2679277"/>
                </a:cubicBezTo>
                <a:cubicBezTo>
                  <a:pt x="98609" y="2996569"/>
                  <a:pt x="-211187" y="3386313"/>
                  <a:pt x="275993" y="3488746"/>
                </a:cubicBezTo>
                <a:cubicBezTo>
                  <a:pt x="763173" y="3591179"/>
                  <a:pt x="2387107" y="3708602"/>
                  <a:pt x="3004202" y="3293874"/>
                </a:cubicBezTo>
                <a:cubicBezTo>
                  <a:pt x="3621297" y="2879146"/>
                  <a:pt x="3911107" y="1570004"/>
                  <a:pt x="3978563" y="1000378"/>
                </a:cubicBezTo>
                <a:cubicBezTo>
                  <a:pt x="3928596" y="435748"/>
                  <a:pt x="3588818" y="193407"/>
                  <a:pt x="3304005" y="55997"/>
                </a:cubicBezTo>
                <a:close/>
              </a:path>
            </a:pathLst>
          </a:cu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88FB025-8D53-4A57-83E3-75FE90C77EAE}"/>
              </a:ext>
            </a:extLst>
          </p:cNvPr>
          <p:cNvSpPr/>
          <p:nvPr/>
        </p:nvSpPr>
        <p:spPr>
          <a:xfrm>
            <a:off x="3650384" y="2831574"/>
            <a:ext cx="1387828" cy="617831"/>
          </a:xfrm>
          <a:custGeom>
            <a:avLst/>
            <a:gdLst>
              <a:gd name="connsiteX0" fmla="*/ 420233 w 2179379"/>
              <a:gd name="connsiteY0" fmla="*/ 71202 h 1139156"/>
              <a:gd name="connsiteX1" fmla="*/ 508 w 2179379"/>
              <a:gd name="connsiteY1" fmla="*/ 670809 h 1139156"/>
              <a:gd name="connsiteX2" fmla="*/ 495184 w 2179379"/>
              <a:gd name="connsiteY2" fmla="*/ 1120514 h 1139156"/>
              <a:gd name="connsiteX3" fmla="*/ 1859289 w 2179379"/>
              <a:gd name="connsiteY3" fmla="*/ 985602 h 1139156"/>
              <a:gd name="connsiteX4" fmla="*/ 2144102 w 2179379"/>
              <a:gd name="connsiteY4" fmla="*/ 371006 h 1139156"/>
              <a:gd name="connsiteX5" fmla="*/ 1274672 w 2179379"/>
              <a:gd name="connsiteY5" fmla="*/ 41222 h 1139156"/>
              <a:gd name="connsiteX6" fmla="*/ 420233 w 2179379"/>
              <a:gd name="connsiteY6" fmla="*/ 71202 h 113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379" h="1139156">
                <a:moveTo>
                  <a:pt x="420233" y="71202"/>
                </a:moveTo>
                <a:cubicBezTo>
                  <a:pt x="207873" y="176133"/>
                  <a:pt x="-11984" y="495924"/>
                  <a:pt x="508" y="670809"/>
                </a:cubicBezTo>
                <a:cubicBezTo>
                  <a:pt x="13000" y="845694"/>
                  <a:pt x="185387" y="1068049"/>
                  <a:pt x="495184" y="1120514"/>
                </a:cubicBezTo>
                <a:cubicBezTo>
                  <a:pt x="804981" y="1172980"/>
                  <a:pt x="1584469" y="1110520"/>
                  <a:pt x="1859289" y="985602"/>
                </a:cubicBezTo>
                <a:cubicBezTo>
                  <a:pt x="2134109" y="860684"/>
                  <a:pt x="2241538" y="528403"/>
                  <a:pt x="2144102" y="371006"/>
                </a:cubicBezTo>
                <a:cubicBezTo>
                  <a:pt x="2046666" y="213609"/>
                  <a:pt x="1556987" y="86192"/>
                  <a:pt x="1274672" y="41222"/>
                </a:cubicBezTo>
                <a:cubicBezTo>
                  <a:pt x="992357" y="-3748"/>
                  <a:pt x="632593" y="-33729"/>
                  <a:pt x="420233" y="71202"/>
                </a:cubicBezTo>
                <a:close/>
              </a:path>
            </a:pathLst>
          </a:custGeom>
          <a:solidFill>
            <a:srgbClr val="FF0000">
              <a:alpha val="21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B18BCA4-3F6C-456F-97D2-8940800053A6}"/>
              </a:ext>
            </a:extLst>
          </p:cNvPr>
          <p:cNvCxnSpPr>
            <a:cxnSpLocks/>
          </p:cNvCxnSpPr>
          <p:nvPr/>
        </p:nvCxnSpPr>
        <p:spPr>
          <a:xfrm>
            <a:off x="3474705" y="2403849"/>
            <a:ext cx="357336" cy="532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: Shape 78">
            <a:extLst>
              <a:ext uri="{FF2B5EF4-FFF2-40B4-BE49-F238E27FC236}">
                <a16:creationId xmlns:a16="http://schemas.microsoft.com/office/drawing/2014/main" id="{738787FC-7C2A-4083-8F89-9FB43822400A}"/>
              </a:ext>
            </a:extLst>
          </p:cNvPr>
          <p:cNvSpPr/>
          <p:nvPr/>
        </p:nvSpPr>
        <p:spPr>
          <a:xfrm>
            <a:off x="3212713" y="1986427"/>
            <a:ext cx="774288" cy="435727"/>
          </a:xfrm>
          <a:custGeom>
            <a:avLst/>
            <a:gdLst>
              <a:gd name="connsiteX0" fmla="*/ 420233 w 2179379"/>
              <a:gd name="connsiteY0" fmla="*/ 71202 h 1139156"/>
              <a:gd name="connsiteX1" fmla="*/ 508 w 2179379"/>
              <a:gd name="connsiteY1" fmla="*/ 670809 h 1139156"/>
              <a:gd name="connsiteX2" fmla="*/ 495184 w 2179379"/>
              <a:gd name="connsiteY2" fmla="*/ 1120514 h 1139156"/>
              <a:gd name="connsiteX3" fmla="*/ 1859289 w 2179379"/>
              <a:gd name="connsiteY3" fmla="*/ 985602 h 1139156"/>
              <a:gd name="connsiteX4" fmla="*/ 2144102 w 2179379"/>
              <a:gd name="connsiteY4" fmla="*/ 371006 h 1139156"/>
              <a:gd name="connsiteX5" fmla="*/ 1274672 w 2179379"/>
              <a:gd name="connsiteY5" fmla="*/ 41222 h 1139156"/>
              <a:gd name="connsiteX6" fmla="*/ 420233 w 2179379"/>
              <a:gd name="connsiteY6" fmla="*/ 71202 h 113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379" h="1139156">
                <a:moveTo>
                  <a:pt x="420233" y="71202"/>
                </a:moveTo>
                <a:cubicBezTo>
                  <a:pt x="207873" y="176133"/>
                  <a:pt x="-11984" y="495924"/>
                  <a:pt x="508" y="670809"/>
                </a:cubicBezTo>
                <a:cubicBezTo>
                  <a:pt x="13000" y="845694"/>
                  <a:pt x="185387" y="1068049"/>
                  <a:pt x="495184" y="1120514"/>
                </a:cubicBezTo>
                <a:cubicBezTo>
                  <a:pt x="804981" y="1172980"/>
                  <a:pt x="1584469" y="1110520"/>
                  <a:pt x="1859289" y="985602"/>
                </a:cubicBezTo>
                <a:cubicBezTo>
                  <a:pt x="2134109" y="860684"/>
                  <a:pt x="2241538" y="528403"/>
                  <a:pt x="2144102" y="371006"/>
                </a:cubicBezTo>
                <a:cubicBezTo>
                  <a:pt x="2046666" y="213609"/>
                  <a:pt x="1556987" y="86192"/>
                  <a:pt x="1274672" y="41222"/>
                </a:cubicBezTo>
                <a:cubicBezTo>
                  <a:pt x="992357" y="-3748"/>
                  <a:pt x="632593" y="-33729"/>
                  <a:pt x="420233" y="71202"/>
                </a:cubicBezTo>
                <a:close/>
              </a:path>
            </a:pathLst>
          </a:custGeom>
          <a:solidFill>
            <a:srgbClr val="FF0000">
              <a:alpha val="21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12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Manipulation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18" name="pole tekstowe 6">
            <a:extLst>
              <a:ext uri="{FF2B5EF4-FFF2-40B4-BE49-F238E27FC236}">
                <a16:creationId xmlns:a16="http://schemas.microsoft.com/office/drawing/2014/main" id="{2DB21F5C-17DB-48F6-BF3A-F1E24B8E2106}"/>
              </a:ext>
            </a:extLst>
          </p:cNvPr>
          <p:cNvSpPr txBox="1"/>
          <p:nvPr/>
        </p:nvSpPr>
        <p:spPr>
          <a:xfrm>
            <a:off x="4998634" y="30257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19" name="pole tekstowe 7">
            <a:extLst>
              <a:ext uri="{FF2B5EF4-FFF2-40B4-BE49-F238E27FC236}">
                <a16:creationId xmlns:a16="http://schemas.microsoft.com/office/drawing/2014/main" id="{FDB873FE-8E30-4E82-9332-AE87FBC04B32}"/>
              </a:ext>
            </a:extLst>
          </p:cNvPr>
          <p:cNvSpPr txBox="1"/>
          <p:nvPr/>
        </p:nvSpPr>
        <p:spPr>
          <a:xfrm>
            <a:off x="4998823" y="53418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0" name="pole tekstowe 8">
            <a:extLst>
              <a:ext uri="{FF2B5EF4-FFF2-40B4-BE49-F238E27FC236}">
                <a16:creationId xmlns:a16="http://schemas.microsoft.com/office/drawing/2014/main" id="{47793614-E98F-416F-AC24-4B2F6987086F}"/>
              </a:ext>
            </a:extLst>
          </p:cNvPr>
          <p:cNvSpPr txBox="1"/>
          <p:nvPr/>
        </p:nvSpPr>
        <p:spPr>
          <a:xfrm>
            <a:off x="4998634" y="360320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F3FBE20E-90D1-40BE-AF51-460B6EEA3FF5}"/>
              </a:ext>
            </a:extLst>
          </p:cNvPr>
          <p:cNvSpPr txBox="1"/>
          <p:nvPr/>
        </p:nvSpPr>
        <p:spPr>
          <a:xfrm>
            <a:off x="4998634" y="42193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2" name="pole tekstowe 10">
            <a:extLst>
              <a:ext uri="{FF2B5EF4-FFF2-40B4-BE49-F238E27FC236}">
                <a16:creationId xmlns:a16="http://schemas.microsoft.com/office/drawing/2014/main" id="{9DF9FBDF-3C2E-452B-87E8-3D0A3AFF9041}"/>
              </a:ext>
            </a:extLst>
          </p:cNvPr>
          <p:cNvSpPr txBox="1"/>
          <p:nvPr/>
        </p:nvSpPr>
        <p:spPr>
          <a:xfrm>
            <a:off x="4998634" y="58797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3" name="pole tekstowe 11">
            <a:extLst>
              <a:ext uri="{FF2B5EF4-FFF2-40B4-BE49-F238E27FC236}">
                <a16:creationId xmlns:a16="http://schemas.microsoft.com/office/drawing/2014/main" id="{995D96FD-5BFA-4D0A-844E-61C461D0596A}"/>
              </a:ext>
            </a:extLst>
          </p:cNvPr>
          <p:cNvSpPr txBox="1"/>
          <p:nvPr/>
        </p:nvSpPr>
        <p:spPr>
          <a:xfrm>
            <a:off x="4998823" y="47207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3E2DCC39-E803-4E05-B067-B2F03C7E3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10" y="2994844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2C90D5-5ECD-4B2E-82ED-45FD6117ED1D}"/>
              </a:ext>
            </a:extLst>
          </p:cNvPr>
          <p:cNvSpPr txBox="1"/>
          <p:nvPr/>
        </p:nvSpPr>
        <p:spPr>
          <a:xfrm>
            <a:off x="5324173" y="1756885"/>
            <a:ext cx="88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 =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78376E-7FC7-4605-9A71-9F9CC3AB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56" y="1720564"/>
            <a:ext cx="361950" cy="657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0FF7B-C544-4095-B8F9-0CE6134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54" y="3998835"/>
            <a:ext cx="658443" cy="11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5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Manipulation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18" name="pole tekstowe 6">
            <a:extLst>
              <a:ext uri="{FF2B5EF4-FFF2-40B4-BE49-F238E27FC236}">
                <a16:creationId xmlns:a16="http://schemas.microsoft.com/office/drawing/2014/main" id="{2DB21F5C-17DB-48F6-BF3A-F1E24B8E2106}"/>
              </a:ext>
            </a:extLst>
          </p:cNvPr>
          <p:cNvSpPr txBox="1"/>
          <p:nvPr/>
        </p:nvSpPr>
        <p:spPr>
          <a:xfrm>
            <a:off x="4998634" y="30257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19" name="pole tekstowe 7">
            <a:extLst>
              <a:ext uri="{FF2B5EF4-FFF2-40B4-BE49-F238E27FC236}">
                <a16:creationId xmlns:a16="http://schemas.microsoft.com/office/drawing/2014/main" id="{FDB873FE-8E30-4E82-9332-AE87FBC04B32}"/>
              </a:ext>
            </a:extLst>
          </p:cNvPr>
          <p:cNvSpPr txBox="1"/>
          <p:nvPr/>
        </p:nvSpPr>
        <p:spPr>
          <a:xfrm>
            <a:off x="4998823" y="53418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0" name="pole tekstowe 8">
            <a:extLst>
              <a:ext uri="{FF2B5EF4-FFF2-40B4-BE49-F238E27FC236}">
                <a16:creationId xmlns:a16="http://schemas.microsoft.com/office/drawing/2014/main" id="{47793614-E98F-416F-AC24-4B2F6987086F}"/>
              </a:ext>
            </a:extLst>
          </p:cNvPr>
          <p:cNvSpPr txBox="1"/>
          <p:nvPr/>
        </p:nvSpPr>
        <p:spPr>
          <a:xfrm>
            <a:off x="4998634" y="360320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F3FBE20E-90D1-40BE-AF51-460B6EEA3FF5}"/>
              </a:ext>
            </a:extLst>
          </p:cNvPr>
          <p:cNvSpPr txBox="1"/>
          <p:nvPr/>
        </p:nvSpPr>
        <p:spPr>
          <a:xfrm>
            <a:off x="4998634" y="42193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2" name="pole tekstowe 10">
            <a:extLst>
              <a:ext uri="{FF2B5EF4-FFF2-40B4-BE49-F238E27FC236}">
                <a16:creationId xmlns:a16="http://schemas.microsoft.com/office/drawing/2014/main" id="{9DF9FBDF-3C2E-452B-87E8-3D0A3AFF9041}"/>
              </a:ext>
            </a:extLst>
          </p:cNvPr>
          <p:cNvSpPr txBox="1"/>
          <p:nvPr/>
        </p:nvSpPr>
        <p:spPr>
          <a:xfrm>
            <a:off x="4998634" y="58797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3" name="pole tekstowe 11">
            <a:extLst>
              <a:ext uri="{FF2B5EF4-FFF2-40B4-BE49-F238E27FC236}">
                <a16:creationId xmlns:a16="http://schemas.microsoft.com/office/drawing/2014/main" id="{995D96FD-5BFA-4D0A-844E-61C461D0596A}"/>
              </a:ext>
            </a:extLst>
          </p:cNvPr>
          <p:cNvSpPr txBox="1"/>
          <p:nvPr/>
        </p:nvSpPr>
        <p:spPr>
          <a:xfrm>
            <a:off x="4998823" y="47207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2C90D5-5ECD-4B2E-82ED-45FD6117ED1D}"/>
              </a:ext>
            </a:extLst>
          </p:cNvPr>
          <p:cNvSpPr txBox="1"/>
          <p:nvPr/>
        </p:nvSpPr>
        <p:spPr>
          <a:xfrm>
            <a:off x="5324173" y="1756885"/>
            <a:ext cx="88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 =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78376E-7FC7-4605-9A71-9F9CC3AB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756" y="1720564"/>
            <a:ext cx="361950" cy="657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0FF7B-C544-4095-B8F9-0CE61347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954" y="3998835"/>
            <a:ext cx="658443" cy="1174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AB5718-5D99-4EC2-9933-33AD0600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600" y="2995200"/>
            <a:ext cx="2514600" cy="3324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BBA255-283D-4B06-8517-FCB2AD7519F4}"/>
              </a:ext>
            </a:extLst>
          </p:cNvPr>
          <p:cNvSpPr txBox="1"/>
          <p:nvPr/>
        </p:nvSpPr>
        <p:spPr>
          <a:xfrm>
            <a:off x="5455810" y="5328759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</a:rPr>
              <a:t>?      ?     ?     ?      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1BBDC7-629A-41A1-ACE5-5736A6CAEE77}"/>
              </a:ext>
            </a:extLst>
          </p:cNvPr>
          <p:cNvSpPr txBox="1"/>
          <p:nvPr/>
        </p:nvSpPr>
        <p:spPr>
          <a:xfrm>
            <a:off x="5455810" y="5835472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</a:rPr>
              <a:t>?      ?     ?     ?      ?</a:t>
            </a:r>
          </a:p>
        </p:txBody>
      </p:sp>
      <p:sp>
        <p:nvSpPr>
          <p:cNvPr id="24" name="Prostokąt zaokrąglony 4">
            <a:extLst>
              <a:ext uri="{FF2B5EF4-FFF2-40B4-BE49-F238E27FC236}">
                <a16:creationId xmlns:a16="http://schemas.microsoft.com/office/drawing/2014/main" id="{522ACFEA-45B2-416A-ABAE-31F301CFE4B7}"/>
              </a:ext>
            </a:extLst>
          </p:cNvPr>
          <p:cNvSpPr/>
          <p:nvPr/>
        </p:nvSpPr>
        <p:spPr>
          <a:xfrm>
            <a:off x="474367" y="3012524"/>
            <a:ext cx="4171976" cy="1315013"/>
          </a:xfrm>
          <a:prstGeom prst="roundRect">
            <a:avLst>
              <a:gd name="adj" fmla="val 68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err="1">
                <a:solidFill>
                  <a:schemeClr val="tx1"/>
                </a:solidFill>
              </a:rPr>
              <a:t>Gibbard-Satterthwaite</a:t>
            </a:r>
            <a:r>
              <a:rPr lang="pl-PL" sz="2000" b="1" dirty="0">
                <a:solidFill>
                  <a:schemeClr val="tx1"/>
                </a:solidFill>
              </a:rPr>
              <a:t> </a:t>
            </a:r>
            <a:r>
              <a:rPr lang="pl-PL" sz="2000" b="1" dirty="0" err="1">
                <a:solidFill>
                  <a:schemeClr val="tx1"/>
                </a:solidFill>
              </a:rPr>
              <a:t>Theorem</a:t>
            </a:r>
            <a:endParaRPr lang="pl-PL" sz="2000" b="1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For </a:t>
            </a:r>
            <a:r>
              <a:rPr lang="pl-PL" sz="2000" dirty="0" err="1">
                <a:solidFill>
                  <a:schemeClr val="tx1"/>
                </a:solidFill>
              </a:rPr>
              <a:t>every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voting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rule</a:t>
            </a:r>
            <a:r>
              <a:rPr lang="pl-PL" sz="2000" dirty="0">
                <a:solidFill>
                  <a:schemeClr val="tx1"/>
                </a:solidFill>
              </a:rPr>
              <a:t>, </a:t>
            </a:r>
            <a:r>
              <a:rPr lang="pl-PL" sz="2000" dirty="0" err="1">
                <a:solidFill>
                  <a:schemeClr val="tx1"/>
                </a:solidFill>
              </a:rPr>
              <a:t>there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exists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an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election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where</a:t>
            </a:r>
            <a:r>
              <a:rPr lang="pl-PL" sz="2000" dirty="0">
                <a:solidFill>
                  <a:schemeClr val="tx1"/>
                </a:solidFill>
              </a:rPr>
              <a:t> for </a:t>
            </a:r>
            <a:r>
              <a:rPr lang="pl-PL" sz="2000" dirty="0" err="1">
                <a:solidFill>
                  <a:schemeClr val="tx1"/>
                </a:solidFill>
              </a:rPr>
              <a:t>some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voters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there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is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an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incentive</a:t>
            </a:r>
            <a:r>
              <a:rPr lang="pl-PL" sz="2000" dirty="0">
                <a:solidFill>
                  <a:schemeClr val="tx1"/>
                </a:solidFill>
              </a:rPr>
              <a:t> to </a:t>
            </a:r>
            <a:r>
              <a:rPr lang="pl-PL" sz="2000" dirty="0" err="1">
                <a:solidFill>
                  <a:schemeClr val="tx1"/>
                </a:solidFill>
              </a:rPr>
              <a:t>vote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strategically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" descr="demon">
            <a:extLst>
              <a:ext uri="{FF2B5EF4-FFF2-40B4-BE49-F238E27FC236}">
                <a16:creationId xmlns:a16="http://schemas.microsoft.com/office/drawing/2014/main" id="{2BC02682-E6EA-4BF0-88A2-BBEBAC81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51" y="5931093"/>
            <a:ext cx="1087279" cy="81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Manipulation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18" name="pole tekstowe 6">
            <a:extLst>
              <a:ext uri="{FF2B5EF4-FFF2-40B4-BE49-F238E27FC236}">
                <a16:creationId xmlns:a16="http://schemas.microsoft.com/office/drawing/2014/main" id="{2DB21F5C-17DB-48F6-BF3A-F1E24B8E2106}"/>
              </a:ext>
            </a:extLst>
          </p:cNvPr>
          <p:cNvSpPr txBox="1"/>
          <p:nvPr/>
        </p:nvSpPr>
        <p:spPr>
          <a:xfrm>
            <a:off x="4998634" y="30257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19" name="pole tekstowe 7">
            <a:extLst>
              <a:ext uri="{FF2B5EF4-FFF2-40B4-BE49-F238E27FC236}">
                <a16:creationId xmlns:a16="http://schemas.microsoft.com/office/drawing/2014/main" id="{FDB873FE-8E30-4E82-9332-AE87FBC04B32}"/>
              </a:ext>
            </a:extLst>
          </p:cNvPr>
          <p:cNvSpPr txBox="1"/>
          <p:nvPr/>
        </p:nvSpPr>
        <p:spPr>
          <a:xfrm>
            <a:off x="4998823" y="53418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0" name="pole tekstowe 8">
            <a:extLst>
              <a:ext uri="{FF2B5EF4-FFF2-40B4-BE49-F238E27FC236}">
                <a16:creationId xmlns:a16="http://schemas.microsoft.com/office/drawing/2014/main" id="{47793614-E98F-416F-AC24-4B2F6987086F}"/>
              </a:ext>
            </a:extLst>
          </p:cNvPr>
          <p:cNvSpPr txBox="1"/>
          <p:nvPr/>
        </p:nvSpPr>
        <p:spPr>
          <a:xfrm>
            <a:off x="4998634" y="360320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F3FBE20E-90D1-40BE-AF51-460B6EEA3FF5}"/>
              </a:ext>
            </a:extLst>
          </p:cNvPr>
          <p:cNvSpPr txBox="1"/>
          <p:nvPr/>
        </p:nvSpPr>
        <p:spPr>
          <a:xfrm>
            <a:off x="4998634" y="42193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2" name="pole tekstowe 10">
            <a:extLst>
              <a:ext uri="{FF2B5EF4-FFF2-40B4-BE49-F238E27FC236}">
                <a16:creationId xmlns:a16="http://schemas.microsoft.com/office/drawing/2014/main" id="{9DF9FBDF-3C2E-452B-87E8-3D0A3AFF9041}"/>
              </a:ext>
            </a:extLst>
          </p:cNvPr>
          <p:cNvSpPr txBox="1"/>
          <p:nvPr/>
        </p:nvSpPr>
        <p:spPr>
          <a:xfrm>
            <a:off x="4998634" y="58797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3" name="pole tekstowe 11">
            <a:extLst>
              <a:ext uri="{FF2B5EF4-FFF2-40B4-BE49-F238E27FC236}">
                <a16:creationId xmlns:a16="http://schemas.microsoft.com/office/drawing/2014/main" id="{995D96FD-5BFA-4D0A-844E-61C461D0596A}"/>
              </a:ext>
            </a:extLst>
          </p:cNvPr>
          <p:cNvSpPr txBox="1"/>
          <p:nvPr/>
        </p:nvSpPr>
        <p:spPr>
          <a:xfrm>
            <a:off x="4998823" y="47207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2C90D5-5ECD-4B2E-82ED-45FD6117ED1D}"/>
              </a:ext>
            </a:extLst>
          </p:cNvPr>
          <p:cNvSpPr txBox="1"/>
          <p:nvPr/>
        </p:nvSpPr>
        <p:spPr>
          <a:xfrm>
            <a:off x="5324173" y="1756885"/>
            <a:ext cx="88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 =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78376E-7FC7-4605-9A71-9F9CC3AB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56" y="1720564"/>
            <a:ext cx="361950" cy="657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0FF7B-C544-4095-B8F9-0CE6134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54" y="3998835"/>
            <a:ext cx="658443" cy="1174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AB5718-5D99-4EC2-9933-33AD06000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600" y="2995200"/>
            <a:ext cx="2514600" cy="3324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BBA255-283D-4B06-8517-FCB2AD7519F4}"/>
              </a:ext>
            </a:extLst>
          </p:cNvPr>
          <p:cNvSpPr txBox="1"/>
          <p:nvPr/>
        </p:nvSpPr>
        <p:spPr>
          <a:xfrm>
            <a:off x="5455810" y="5328759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</a:rPr>
              <a:t>?      ?     ?     ?      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1BBDC7-629A-41A1-ACE5-5736A6CAEE77}"/>
              </a:ext>
            </a:extLst>
          </p:cNvPr>
          <p:cNvSpPr txBox="1"/>
          <p:nvPr/>
        </p:nvSpPr>
        <p:spPr>
          <a:xfrm>
            <a:off x="5455810" y="5835472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</a:rPr>
              <a:t>?      ?     ?     ?      ?</a:t>
            </a:r>
          </a:p>
        </p:txBody>
      </p:sp>
      <p:sp>
        <p:nvSpPr>
          <p:cNvPr id="24" name="Prostokąt zaokrąglony 4">
            <a:extLst>
              <a:ext uri="{FF2B5EF4-FFF2-40B4-BE49-F238E27FC236}">
                <a16:creationId xmlns:a16="http://schemas.microsoft.com/office/drawing/2014/main" id="{522ACFEA-45B2-416A-ABAE-31F301CFE4B7}"/>
              </a:ext>
            </a:extLst>
          </p:cNvPr>
          <p:cNvSpPr/>
          <p:nvPr/>
        </p:nvSpPr>
        <p:spPr>
          <a:xfrm>
            <a:off x="474367" y="3012524"/>
            <a:ext cx="4171976" cy="1315013"/>
          </a:xfrm>
          <a:prstGeom prst="roundRect">
            <a:avLst>
              <a:gd name="adj" fmla="val 68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err="1">
                <a:solidFill>
                  <a:schemeClr val="tx1"/>
                </a:solidFill>
              </a:rPr>
              <a:t>Gibbard-Satterthwaite</a:t>
            </a:r>
            <a:r>
              <a:rPr lang="pl-PL" sz="2000" b="1" dirty="0">
                <a:solidFill>
                  <a:schemeClr val="tx1"/>
                </a:solidFill>
              </a:rPr>
              <a:t> </a:t>
            </a:r>
            <a:r>
              <a:rPr lang="pl-PL" sz="2000" b="1" dirty="0" err="1">
                <a:solidFill>
                  <a:schemeClr val="tx1"/>
                </a:solidFill>
              </a:rPr>
              <a:t>Theorem</a:t>
            </a:r>
            <a:endParaRPr lang="pl-PL" sz="2000" b="1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For </a:t>
            </a:r>
            <a:r>
              <a:rPr lang="pl-PL" sz="2000" dirty="0" err="1">
                <a:solidFill>
                  <a:schemeClr val="tx1"/>
                </a:solidFill>
              </a:rPr>
              <a:t>every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voting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rule</a:t>
            </a:r>
            <a:r>
              <a:rPr lang="pl-PL" sz="2000" dirty="0">
                <a:solidFill>
                  <a:schemeClr val="tx1"/>
                </a:solidFill>
              </a:rPr>
              <a:t>, </a:t>
            </a:r>
            <a:r>
              <a:rPr lang="pl-PL" sz="2000" dirty="0" err="1">
                <a:solidFill>
                  <a:schemeClr val="tx1"/>
                </a:solidFill>
              </a:rPr>
              <a:t>there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exists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an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election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where</a:t>
            </a:r>
            <a:r>
              <a:rPr lang="pl-PL" sz="2000" dirty="0">
                <a:solidFill>
                  <a:schemeClr val="tx1"/>
                </a:solidFill>
              </a:rPr>
              <a:t> for </a:t>
            </a:r>
            <a:r>
              <a:rPr lang="pl-PL" sz="2000" dirty="0" err="1">
                <a:solidFill>
                  <a:schemeClr val="tx1"/>
                </a:solidFill>
              </a:rPr>
              <a:t>some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voters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there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is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an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incentive</a:t>
            </a:r>
            <a:r>
              <a:rPr lang="pl-PL" sz="2000" dirty="0">
                <a:solidFill>
                  <a:schemeClr val="tx1"/>
                </a:solidFill>
              </a:rPr>
              <a:t> to </a:t>
            </a:r>
            <a:r>
              <a:rPr lang="pl-PL" sz="2000" dirty="0" err="1">
                <a:solidFill>
                  <a:schemeClr val="tx1"/>
                </a:solidFill>
              </a:rPr>
              <a:t>vote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strategically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633CEB-AD55-4E0F-9677-2C8B79E4F123}"/>
              </a:ext>
            </a:extLst>
          </p:cNvPr>
          <p:cNvSpPr txBox="1"/>
          <p:nvPr/>
        </p:nvSpPr>
        <p:spPr>
          <a:xfrm>
            <a:off x="465512" y="994027"/>
            <a:ext cx="4189686" cy="1631216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J. </a:t>
            </a:r>
            <a:r>
              <a:rPr lang="pl-PL" sz="1400" dirty="0" err="1"/>
              <a:t>Bartholdi</a:t>
            </a:r>
            <a:r>
              <a:rPr lang="pl-PL" sz="1400" dirty="0"/>
              <a:t>, C. </a:t>
            </a:r>
            <a:r>
              <a:rPr lang="pl-PL" sz="1400" dirty="0" err="1"/>
              <a:t>Tovey</a:t>
            </a:r>
            <a:r>
              <a:rPr lang="pl-PL" sz="1400" dirty="0"/>
              <a:t>, M. Trick, </a:t>
            </a:r>
            <a:r>
              <a:rPr lang="en-US" sz="1400" dirty="0"/>
              <a:t>The computational difficulty of manipulating an election</a:t>
            </a:r>
            <a:r>
              <a:rPr lang="pl-PL" sz="1400" dirty="0"/>
              <a:t>, SC&amp;W 1989</a:t>
            </a:r>
          </a:p>
          <a:p>
            <a:endParaRPr lang="pl-PL" sz="800" dirty="0"/>
          </a:p>
          <a:p>
            <a:r>
              <a:rPr lang="pl-PL" sz="1400" dirty="0"/>
              <a:t>J. </a:t>
            </a:r>
            <a:r>
              <a:rPr lang="pl-PL" sz="1400" dirty="0" err="1"/>
              <a:t>Bartholid</a:t>
            </a:r>
            <a:r>
              <a:rPr lang="pl-PL" sz="1400" dirty="0"/>
              <a:t>, J. Orlin, </a:t>
            </a:r>
            <a:r>
              <a:rPr lang="en-US" sz="1400" dirty="0"/>
              <a:t>Single Transferable Vote Resists Strategic Voting</a:t>
            </a:r>
            <a:r>
              <a:rPr lang="pl-PL" sz="1400" dirty="0"/>
              <a:t>, SC&amp;W 1991</a:t>
            </a:r>
          </a:p>
          <a:p>
            <a:endParaRPr lang="pl-PL" sz="800" dirty="0"/>
          </a:p>
          <a:p>
            <a:r>
              <a:rPr lang="pl-PL" sz="1400" dirty="0"/>
              <a:t>V. </a:t>
            </a:r>
            <a:r>
              <a:rPr lang="pl-PL" sz="1400" dirty="0" err="1"/>
              <a:t>Conitzer</a:t>
            </a:r>
            <a:r>
              <a:rPr lang="pl-PL" sz="1400" dirty="0"/>
              <a:t>, T. </a:t>
            </a:r>
            <a:r>
              <a:rPr lang="pl-PL" sz="1400" dirty="0" err="1"/>
              <a:t>Sandholm</a:t>
            </a:r>
            <a:r>
              <a:rPr lang="pl-PL" sz="1400" dirty="0"/>
              <a:t>, J. Lang, </a:t>
            </a:r>
            <a:r>
              <a:rPr lang="en-US" sz="1400" dirty="0"/>
              <a:t>When are elections with few candidates hard to manipulate?</a:t>
            </a:r>
            <a:r>
              <a:rPr lang="pl-PL" sz="1400" dirty="0"/>
              <a:t> J.ACM 2007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7F739E-5FA4-4C24-8360-95039D131826}"/>
              </a:ext>
            </a:extLst>
          </p:cNvPr>
          <p:cNvSpPr txBox="1"/>
          <p:nvPr/>
        </p:nvSpPr>
        <p:spPr>
          <a:xfrm>
            <a:off x="2996222" y="4837500"/>
            <a:ext cx="2053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>
                <a:solidFill>
                  <a:srgbClr val="FF0000"/>
                </a:solidFill>
              </a:rPr>
              <a:t>Complexity</a:t>
            </a:r>
            <a:endParaRPr lang="pl-PL" sz="3200" dirty="0">
              <a:solidFill>
                <a:srgbClr val="FF0000"/>
              </a:solidFill>
            </a:endParaRPr>
          </a:p>
          <a:p>
            <a:pPr algn="r"/>
            <a:r>
              <a:rPr lang="pl-PL" sz="3200" dirty="0" err="1">
                <a:solidFill>
                  <a:srgbClr val="FF0000"/>
                </a:solidFill>
              </a:rPr>
              <a:t>Barrier</a:t>
            </a:r>
            <a:r>
              <a:rPr lang="pl-PL" sz="32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613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Manipulation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18" name="pole tekstowe 6">
            <a:extLst>
              <a:ext uri="{FF2B5EF4-FFF2-40B4-BE49-F238E27FC236}">
                <a16:creationId xmlns:a16="http://schemas.microsoft.com/office/drawing/2014/main" id="{2DB21F5C-17DB-48F6-BF3A-F1E24B8E2106}"/>
              </a:ext>
            </a:extLst>
          </p:cNvPr>
          <p:cNvSpPr txBox="1"/>
          <p:nvPr/>
        </p:nvSpPr>
        <p:spPr>
          <a:xfrm>
            <a:off x="4998634" y="30257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19" name="pole tekstowe 7">
            <a:extLst>
              <a:ext uri="{FF2B5EF4-FFF2-40B4-BE49-F238E27FC236}">
                <a16:creationId xmlns:a16="http://schemas.microsoft.com/office/drawing/2014/main" id="{FDB873FE-8E30-4E82-9332-AE87FBC04B32}"/>
              </a:ext>
            </a:extLst>
          </p:cNvPr>
          <p:cNvSpPr txBox="1"/>
          <p:nvPr/>
        </p:nvSpPr>
        <p:spPr>
          <a:xfrm>
            <a:off x="4998823" y="53418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0" name="pole tekstowe 8">
            <a:extLst>
              <a:ext uri="{FF2B5EF4-FFF2-40B4-BE49-F238E27FC236}">
                <a16:creationId xmlns:a16="http://schemas.microsoft.com/office/drawing/2014/main" id="{47793614-E98F-416F-AC24-4B2F6987086F}"/>
              </a:ext>
            </a:extLst>
          </p:cNvPr>
          <p:cNvSpPr txBox="1"/>
          <p:nvPr/>
        </p:nvSpPr>
        <p:spPr>
          <a:xfrm>
            <a:off x="4998634" y="360320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F3FBE20E-90D1-40BE-AF51-460B6EEA3FF5}"/>
              </a:ext>
            </a:extLst>
          </p:cNvPr>
          <p:cNvSpPr txBox="1"/>
          <p:nvPr/>
        </p:nvSpPr>
        <p:spPr>
          <a:xfrm>
            <a:off x="4998634" y="42193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2" name="pole tekstowe 10">
            <a:extLst>
              <a:ext uri="{FF2B5EF4-FFF2-40B4-BE49-F238E27FC236}">
                <a16:creationId xmlns:a16="http://schemas.microsoft.com/office/drawing/2014/main" id="{9DF9FBDF-3C2E-452B-87E8-3D0A3AFF9041}"/>
              </a:ext>
            </a:extLst>
          </p:cNvPr>
          <p:cNvSpPr txBox="1"/>
          <p:nvPr/>
        </p:nvSpPr>
        <p:spPr>
          <a:xfrm>
            <a:off x="4998634" y="58797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3" name="pole tekstowe 11">
            <a:extLst>
              <a:ext uri="{FF2B5EF4-FFF2-40B4-BE49-F238E27FC236}">
                <a16:creationId xmlns:a16="http://schemas.microsoft.com/office/drawing/2014/main" id="{995D96FD-5BFA-4D0A-844E-61C461D0596A}"/>
              </a:ext>
            </a:extLst>
          </p:cNvPr>
          <p:cNvSpPr txBox="1"/>
          <p:nvPr/>
        </p:nvSpPr>
        <p:spPr>
          <a:xfrm>
            <a:off x="4998823" y="47207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2C90D5-5ECD-4B2E-82ED-45FD6117ED1D}"/>
              </a:ext>
            </a:extLst>
          </p:cNvPr>
          <p:cNvSpPr txBox="1"/>
          <p:nvPr/>
        </p:nvSpPr>
        <p:spPr>
          <a:xfrm>
            <a:off x="5324173" y="1756885"/>
            <a:ext cx="88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 =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78376E-7FC7-4605-9A71-9F9CC3AB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756" y="1720564"/>
            <a:ext cx="361950" cy="657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0FF7B-C544-4095-B8F9-0CE61347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954" y="3998835"/>
            <a:ext cx="658443" cy="1174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AB5718-5D99-4EC2-9933-33AD0600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600" y="2995200"/>
            <a:ext cx="2514600" cy="3324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BBA255-283D-4B06-8517-FCB2AD7519F4}"/>
              </a:ext>
            </a:extLst>
          </p:cNvPr>
          <p:cNvSpPr txBox="1"/>
          <p:nvPr/>
        </p:nvSpPr>
        <p:spPr>
          <a:xfrm>
            <a:off x="5455810" y="5328759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</a:rPr>
              <a:t>?      ?     ?     ?      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1BBDC7-629A-41A1-ACE5-5736A6CAEE77}"/>
              </a:ext>
            </a:extLst>
          </p:cNvPr>
          <p:cNvSpPr txBox="1"/>
          <p:nvPr/>
        </p:nvSpPr>
        <p:spPr>
          <a:xfrm>
            <a:off x="5455810" y="5835472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</a:rPr>
              <a:t>?      ?     ?     ?      ?</a:t>
            </a:r>
          </a:p>
        </p:txBody>
      </p:sp>
    </p:spTree>
    <p:extLst>
      <p:ext uri="{BB962C8B-B14F-4D97-AF65-F5344CB8AC3E}">
        <p14:creationId xmlns:p14="http://schemas.microsoft.com/office/powerpoint/2010/main" val="27129460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910108" y="1870503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$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910108" y="2393723"/>
            <a:ext cx="2710029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18" name="pole tekstowe 6">
            <a:extLst>
              <a:ext uri="{FF2B5EF4-FFF2-40B4-BE49-F238E27FC236}">
                <a16:creationId xmlns:a16="http://schemas.microsoft.com/office/drawing/2014/main" id="{2DB21F5C-17DB-48F6-BF3A-F1E24B8E2106}"/>
              </a:ext>
            </a:extLst>
          </p:cNvPr>
          <p:cNvSpPr txBox="1"/>
          <p:nvPr/>
        </p:nvSpPr>
        <p:spPr>
          <a:xfrm>
            <a:off x="4998634" y="30257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19" name="pole tekstowe 7">
            <a:extLst>
              <a:ext uri="{FF2B5EF4-FFF2-40B4-BE49-F238E27FC236}">
                <a16:creationId xmlns:a16="http://schemas.microsoft.com/office/drawing/2014/main" id="{FDB873FE-8E30-4E82-9332-AE87FBC04B32}"/>
              </a:ext>
            </a:extLst>
          </p:cNvPr>
          <p:cNvSpPr txBox="1"/>
          <p:nvPr/>
        </p:nvSpPr>
        <p:spPr>
          <a:xfrm>
            <a:off x="4998823" y="53418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0" name="pole tekstowe 8">
            <a:extLst>
              <a:ext uri="{FF2B5EF4-FFF2-40B4-BE49-F238E27FC236}">
                <a16:creationId xmlns:a16="http://schemas.microsoft.com/office/drawing/2014/main" id="{47793614-E98F-416F-AC24-4B2F6987086F}"/>
              </a:ext>
            </a:extLst>
          </p:cNvPr>
          <p:cNvSpPr txBox="1"/>
          <p:nvPr/>
        </p:nvSpPr>
        <p:spPr>
          <a:xfrm>
            <a:off x="4998634" y="360320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F3FBE20E-90D1-40BE-AF51-460B6EEA3FF5}"/>
              </a:ext>
            </a:extLst>
          </p:cNvPr>
          <p:cNvSpPr txBox="1"/>
          <p:nvPr/>
        </p:nvSpPr>
        <p:spPr>
          <a:xfrm>
            <a:off x="4998634" y="42193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2" name="pole tekstowe 10">
            <a:extLst>
              <a:ext uri="{FF2B5EF4-FFF2-40B4-BE49-F238E27FC236}">
                <a16:creationId xmlns:a16="http://schemas.microsoft.com/office/drawing/2014/main" id="{9DF9FBDF-3C2E-452B-87E8-3D0A3AFF9041}"/>
              </a:ext>
            </a:extLst>
          </p:cNvPr>
          <p:cNvSpPr txBox="1"/>
          <p:nvPr/>
        </p:nvSpPr>
        <p:spPr>
          <a:xfrm>
            <a:off x="4998634" y="58797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3" name="pole tekstowe 11">
            <a:extLst>
              <a:ext uri="{FF2B5EF4-FFF2-40B4-BE49-F238E27FC236}">
                <a16:creationId xmlns:a16="http://schemas.microsoft.com/office/drawing/2014/main" id="{995D96FD-5BFA-4D0A-844E-61C461D0596A}"/>
              </a:ext>
            </a:extLst>
          </p:cNvPr>
          <p:cNvSpPr txBox="1"/>
          <p:nvPr/>
        </p:nvSpPr>
        <p:spPr>
          <a:xfrm>
            <a:off x="4998823" y="47207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3E2DCC39-E803-4E05-B067-B2F03C7E3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10" y="2994844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2C90D5-5ECD-4B2E-82ED-45FD6117ED1D}"/>
              </a:ext>
            </a:extLst>
          </p:cNvPr>
          <p:cNvSpPr txBox="1"/>
          <p:nvPr/>
        </p:nvSpPr>
        <p:spPr>
          <a:xfrm>
            <a:off x="5324173" y="1756885"/>
            <a:ext cx="88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 =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78376E-7FC7-4605-9A71-9F9CC3AB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56" y="1720564"/>
            <a:ext cx="361950" cy="657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0FF7B-C544-4095-B8F9-0CE6134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54" y="3998835"/>
            <a:ext cx="658443" cy="1174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86218D-3698-4443-9BF2-732BA72187DD}"/>
              </a:ext>
            </a:extLst>
          </p:cNvPr>
          <p:cNvSpPr txBox="1"/>
          <p:nvPr/>
        </p:nvSpPr>
        <p:spPr>
          <a:xfrm>
            <a:off x="4343940" y="298068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$10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DA88C8-AE59-45B7-AA44-6E4589AD7724}"/>
              </a:ext>
            </a:extLst>
          </p:cNvPr>
          <p:cNvSpPr txBox="1"/>
          <p:nvPr/>
        </p:nvSpPr>
        <p:spPr>
          <a:xfrm>
            <a:off x="4357777" y="4174584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BFE3-141E-4726-8D6B-4A0F6C08872A}"/>
              </a:ext>
            </a:extLst>
          </p:cNvPr>
          <p:cNvSpPr txBox="1"/>
          <p:nvPr/>
        </p:nvSpPr>
        <p:spPr>
          <a:xfrm>
            <a:off x="4357777" y="4680251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$15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842B66-0768-4558-A21B-E945A0A158DD}"/>
              </a:ext>
            </a:extLst>
          </p:cNvPr>
          <p:cNvSpPr txBox="1"/>
          <p:nvPr/>
        </p:nvSpPr>
        <p:spPr>
          <a:xfrm>
            <a:off x="4357777" y="531052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82833B-FEF3-44E1-B436-5B245CD82650}"/>
              </a:ext>
            </a:extLst>
          </p:cNvPr>
          <p:cNvSpPr txBox="1"/>
          <p:nvPr/>
        </p:nvSpPr>
        <p:spPr>
          <a:xfrm>
            <a:off x="4363265" y="5856489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48A916-2D5D-44AC-A7E4-6882CC94C108}"/>
              </a:ext>
            </a:extLst>
          </p:cNvPr>
          <p:cNvSpPr txBox="1"/>
          <p:nvPr/>
        </p:nvSpPr>
        <p:spPr>
          <a:xfrm>
            <a:off x="4343940" y="3515012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73B98C-3055-460C-8086-5257A4B03A17}"/>
              </a:ext>
            </a:extLst>
          </p:cNvPr>
          <p:cNvSpPr txBox="1"/>
          <p:nvPr/>
        </p:nvSpPr>
        <p:spPr>
          <a:xfrm>
            <a:off x="910108" y="947173"/>
            <a:ext cx="2705447" cy="738664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P. Faliszewski, E. </a:t>
            </a:r>
            <a:r>
              <a:rPr lang="pl-PL" sz="1400" dirty="0" err="1"/>
              <a:t>Hemaspaandra</a:t>
            </a:r>
            <a:r>
              <a:rPr lang="pl-PL" sz="1400" dirty="0"/>
              <a:t>,</a:t>
            </a:r>
            <a:br>
              <a:rPr lang="pl-PL" sz="1400" dirty="0"/>
            </a:br>
            <a:r>
              <a:rPr lang="pl-PL" sz="1400" dirty="0"/>
              <a:t>L. </a:t>
            </a:r>
            <a:r>
              <a:rPr lang="pl-PL" sz="1400" dirty="0" err="1"/>
              <a:t>Hemaspaandra</a:t>
            </a:r>
            <a:r>
              <a:rPr lang="pl-PL" sz="1400" dirty="0"/>
              <a:t>, How Hard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Bribery</a:t>
            </a:r>
            <a:r>
              <a:rPr lang="pl-PL" sz="1400" dirty="0"/>
              <a:t> in </a:t>
            </a:r>
            <a:r>
              <a:rPr lang="pl-PL" sz="1400" dirty="0" err="1"/>
              <a:t>Elections</a:t>
            </a:r>
            <a:r>
              <a:rPr lang="pl-PL" sz="1400" dirty="0"/>
              <a:t>?, JAIR 2009</a:t>
            </a:r>
          </a:p>
        </p:txBody>
      </p:sp>
    </p:spTree>
    <p:extLst>
      <p:ext uri="{BB962C8B-B14F-4D97-AF65-F5344CB8AC3E}">
        <p14:creationId xmlns:p14="http://schemas.microsoft.com/office/powerpoint/2010/main" val="3390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910108" y="1870503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910108" y="2393723"/>
            <a:ext cx="2710029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18" name="pole tekstowe 6">
            <a:extLst>
              <a:ext uri="{FF2B5EF4-FFF2-40B4-BE49-F238E27FC236}">
                <a16:creationId xmlns:a16="http://schemas.microsoft.com/office/drawing/2014/main" id="{2DB21F5C-17DB-48F6-BF3A-F1E24B8E2106}"/>
              </a:ext>
            </a:extLst>
          </p:cNvPr>
          <p:cNvSpPr txBox="1"/>
          <p:nvPr/>
        </p:nvSpPr>
        <p:spPr>
          <a:xfrm>
            <a:off x="4998634" y="30257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19" name="pole tekstowe 7">
            <a:extLst>
              <a:ext uri="{FF2B5EF4-FFF2-40B4-BE49-F238E27FC236}">
                <a16:creationId xmlns:a16="http://schemas.microsoft.com/office/drawing/2014/main" id="{FDB873FE-8E30-4E82-9332-AE87FBC04B32}"/>
              </a:ext>
            </a:extLst>
          </p:cNvPr>
          <p:cNvSpPr txBox="1"/>
          <p:nvPr/>
        </p:nvSpPr>
        <p:spPr>
          <a:xfrm>
            <a:off x="4998823" y="53418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0" name="pole tekstowe 8">
            <a:extLst>
              <a:ext uri="{FF2B5EF4-FFF2-40B4-BE49-F238E27FC236}">
                <a16:creationId xmlns:a16="http://schemas.microsoft.com/office/drawing/2014/main" id="{47793614-E98F-416F-AC24-4B2F6987086F}"/>
              </a:ext>
            </a:extLst>
          </p:cNvPr>
          <p:cNvSpPr txBox="1"/>
          <p:nvPr/>
        </p:nvSpPr>
        <p:spPr>
          <a:xfrm>
            <a:off x="4998634" y="360320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F3FBE20E-90D1-40BE-AF51-460B6EEA3FF5}"/>
              </a:ext>
            </a:extLst>
          </p:cNvPr>
          <p:cNvSpPr txBox="1"/>
          <p:nvPr/>
        </p:nvSpPr>
        <p:spPr>
          <a:xfrm>
            <a:off x="4998634" y="42193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2" name="pole tekstowe 10">
            <a:extLst>
              <a:ext uri="{FF2B5EF4-FFF2-40B4-BE49-F238E27FC236}">
                <a16:creationId xmlns:a16="http://schemas.microsoft.com/office/drawing/2014/main" id="{9DF9FBDF-3C2E-452B-87E8-3D0A3AFF9041}"/>
              </a:ext>
            </a:extLst>
          </p:cNvPr>
          <p:cNvSpPr txBox="1"/>
          <p:nvPr/>
        </p:nvSpPr>
        <p:spPr>
          <a:xfrm>
            <a:off x="4998634" y="58797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3" name="pole tekstowe 11">
            <a:extLst>
              <a:ext uri="{FF2B5EF4-FFF2-40B4-BE49-F238E27FC236}">
                <a16:creationId xmlns:a16="http://schemas.microsoft.com/office/drawing/2014/main" id="{995D96FD-5BFA-4D0A-844E-61C461D0596A}"/>
              </a:ext>
            </a:extLst>
          </p:cNvPr>
          <p:cNvSpPr txBox="1"/>
          <p:nvPr/>
        </p:nvSpPr>
        <p:spPr>
          <a:xfrm>
            <a:off x="4998823" y="47207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3E2DCC39-E803-4E05-B067-B2F03C7E3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10" y="2994844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2C90D5-5ECD-4B2E-82ED-45FD6117ED1D}"/>
              </a:ext>
            </a:extLst>
          </p:cNvPr>
          <p:cNvSpPr txBox="1"/>
          <p:nvPr/>
        </p:nvSpPr>
        <p:spPr>
          <a:xfrm>
            <a:off x="5324173" y="1756885"/>
            <a:ext cx="88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 =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78376E-7FC7-4605-9A71-9F9CC3AB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56" y="1720564"/>
            <a:ext cx="361950" cy="657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0FF7B-C544-4095-B8F9-0CE6134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54" y="3998835"/>
            <a:ext cx="658443" cy="1174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86218D-3698-4443-9BF2-732BA72187DD}"/>
              </a:ext>
            </a:extLst>
          </p:cNvPr>
          <p:cNvSpPr txBox="1"/>
          <p:nvPr/>
        </p:nvSpPr>
        <p:spPr>
          <a:xfrm>
            <a:off x="4343940" y="298068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DA88C8-AE59-45B7-AA44-6E4589AD7724}"/>
              </a:ext>
            </a:extLst>
          </p:cNvPr>
          <p:cNvSpPr txBox="1"/>
          <p:nvPr/>
        </p:nvSpPr>
        <p:spPr>
          <a:xfrm>
            <a:off x="4357777" y="4174584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BFE3-141E-4726-8D6B-4A0F6C08872A}"/>
              </a:ext>
            </a:extLst>
          </p:cNvPr>
          <p:cNvSpPr txBox="1"/>
          <p:nvPr/>
        </p:nvSpPr>
        <p:spPr>
          <a:xfrm>
            <a:off x="4357777" y="468025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842B66-0768-4558-A21B-E945A0A158DD}"/>
              </a:ext>
            </a:extLst>
          </p:cNvPr>
          <p:cNvSpPr txBox="1"/>
          <p:nvPr/>
        </p:nvSpPr>
        <p:spPr>
          <a:xfrm>
            <a:off x="4357777" y="531052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82833B-FEF3-44E1-B436-5B245CD82650}"/>
              </a:ext>
            </a:extLst>
          </p:cNvPr>
          <p:cNvSpPr txBox="1"/>
          <p:nvPr/>
        </p:nvSpPr>
        <p:spPr>
          <a:xfrm>
            <a:off x="4363265" y="5856489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48A916-2D5D-44AC-A7E4-6882CC94C108}"/>
              </a:ext>
            </a:extLst>
          </p:cNvPr>
          <p:cNvSpPr txBox="1"/>
          <p:nvPr/>
        </p:nvSpPr>
        <p:spPr>
          <a:xfrm>
            <a:off x="4343940" y="3515012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5DF880-7E5C-4AC9-91D4-CB92D0BDA37C}"/>
              </a:ext>
            </a:extLst>
          </p:cNvPr>
          <p:cNvSpPr txBox="1"/>
          <p:nvPr/>
        </p:nvSpPr>
        <p:spPr>
          <a:xfrm>
            <a:off x="910108" y="947173"/>
            <a:ext cx="2705447" cy="738664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P. Faliszewski, E. </a:t>
            </a:r>
            <a:r>
              <a:rPr lang="pl-PL" sz="1400" dirty="0" err="1"/>
              <a:t>Hemaspaandra</a:t>
            </a:r>
            <a:r>
              <a:rPr lang="pl-PL" sz="1400" dirty="0"/>
              <a:t>, </a:t>
            </a:r>
            <a:br>
              <a:rPr lang="pl-PL" sz="1400" dirty="0"/>
            </a:br>
            <a:r>
              <a:rPr lang="pl-PL" sz="1400" dirty="0"/>
              <a:t>L. </a:t>
            </a:r>
            <a:r>
              <a:rPr lang="pl-PL" sz="1400" dirty="0" err="1"/>
              <a:t>Hemaspaandra</a:t>
            </a:r>
            <a:r>
              <a:rPr lang="pl-PL" sz="1400" dirty="0"/>
              <a:t>, How Hard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Bribery</a:t>
            </a:r>
            <a:r>
              <a:rPr lang="pl-PL" sz="1400" dirty="0"/>
              <a:t> in </a:t>
            </a:r>
            <a:r>
              <a:rPr lang="pl-PL" sz="1400" dirty="0" err="1"/>
              <a:t>Elections</a:t>
            </a:r>
            <a:r>
              <a:rPr lang="pl-PL" sz="1400" dirty="0"/>
              <a:t>?, JAIR 2009</a:t>
            </a:r>
          </a:p>
        </p:txBody>
      </p:sp>
    </p:spTree>
    <p:extLst>
      <p:ext uri="{BB962C8B-B14F-4D97-AF65-F5344CB8AC3E}">
        <p14:creationId xmlns:p14="http://schemas.microsoft.com/office/powerpoint/2010/main" val="7076251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910108" y="1870503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$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910108" y="2393723"/>
            <a:ext cx="27100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18" name="pole tekstowe 6">
            <a:extLst>
              <a:ext uri="{FF2B5EF4-FFF2-40B4-BE49-F238E27FC236}">
                <a16:creationId xmlns:a16="http://schemas.microsoft.com/office/drawing/2014/main" id="{2DB21F5C-17DB-48F6-BF3A-F1E24B8E2106}"/>
              </a:ext>
            </a:extLst>
          </p:cNvPr>
          <p:cNvSpPr txBox="1"/>
          <p:nvPr/>
        </p:nvSpPr>
        <p:spPr>
          <a:xfrm>
            <a:off x="4998634" y="30257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19" name="pole tekstowe 7">
            <a:extLst>
              <a:ext uri="{FF2B5EF4-FFF2-40B4-BE49-F238E27FC236}">
                <a16:creationId xmlns:a16="http://schemas.microsoft.com/office/drawing/2014/main" id="{FDB873FE-8E30-4E82-9332-AE87FBC04B32}"/>
              </a:ext>
            </a:extLst>
          </p:cNvPr>
          <p:cNvSpPr txBox="1"/>
          <p:nvPr/>
        </p:nvSpPr>
        <p:spPr>
          <a:xfrm>
            <a:off x="4998823" y="53418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0" name="pole tekstowe 8">
            <a:extLst>
              <a:ext uri="{FF2B5EF4-FFF2-40B4-BE49-F238E27FC236}">
                <a16:creationId xmlns:a16="http://schemas.microsoft.com/office/drawing/2014/main" id="{47793614-E98F-416F-AC24-4B2F6987086F}"/>
              </a:ext>
            </a:extLst>
          </p:cNvPr>
          <p:cNvSpPr txBox="1"/>
          <p:nvPr/>
        </p:nvSpPr>
        <p:spPr>
          <a:xfrm>
            <a:off x="4998634" y="360320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F3FBE20E-90D1-40BE-AF51-460B6EEA3FF5}"/>
              </a:ext>
            </a:extLst>
          </p:cNvPr>
          <p:cNvSpPr txBox="1"/>
          <p:nvPr/>
        </p:nvSpPr>
        <p:spPr>
          <a:xfrm>
            <a:off x="4998634" y="42193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2" name="pole tekstowe 10">
            <a:extLst>
              <a:ext uri="{FF2B5EF4-FFF2-40B4-BE49-F238E27FC236}">
                <a16:creationId xmlns:a16="http://schemas.microsoft.com/office/drawing/2014/main" id="{9DF9FBDF-3C2E-452B-87E8-3D0A3AFF9041}"/>
              </a:ext>
            </a:extLst>
          </p:cNvPr>
          <p:cNvSpPr txBox="1"/>
          <p:nvPr/>
        </p:nvSpPr>
        <p:spPr>
          <a:xfrm>
            <a:off x="4998634" y="58797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3" name="pole tekstowe 11">
            <a:extLst>
              <a:ext uri="{FF2B5EF4-FFF2-40B4-BE49-F238E27FC236}">
                <a16:creationId xmlns:a16="http://schemas.microsoft.com/office/drawing/2014/main" id="{995D96FD-5BFA-4D0A-844E-61C461D0596A}"/>
              </a:ext>
            </a:extLst>
          </p:cNvPr>
          <p:cNvSpPr txBox="1"/>
          <p:nvPr/>
        </p:nvSpPr>
        <p:spPr>
          <a:xfrm>
            <a:off x="4998823" y="47207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3E2DCC39-E803-4E05-B067-B2F03C7E3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10" y="2994844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2C90D5-5ECD-4B2E-82ED-45FD6117ED1D}"/>
              </a:ext>
            </a:extLst>
          </p:cNvPr>
          <p:cNvSpPr txBox="1"/>
          <p:nvPr/>
        </p:nvSpPr>
        <p:spPr>
          <a:xfrm>
            <a:off x="5324173" y="1756885"/>
            <a:ext cx="88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 =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78376E-7FC7-4605-9A71-9F9CC3AB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56" y="1720564"/>
            <a:ext cx="361950" cy="657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0FF7B-C544-4095-B8F9-0CE6134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54" y="3998835"/>
            <a:ext cx="658443" cy="11745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FE6F0F3-7057-4605-A181-8D703DF19062}"/>
              </a:ext>
            </a:extLst>
          </p:cNvPr>
          <p:cNvSpPr txBox="1"/>
          <p:nvPr/>
        </p:nvSpPr>
        <p:spPr>
          <a:xfrm>
            <a:off x="4343940" y="298068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$10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96BD19-270F-414D-A108-DBD2B977768C}"/>
              </a:ext>
            </a:extLst>
          </p:cNvPr>
          <p:cNvSpPr txBox="1"/>
          <p:nvPr/>
        </p:nvSpPr>
        <p:spPr>
          <a:xfrm>
            <a:off x="4357777" y="4174584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50DC67-EAB3-42DC-B703-B57424038E8F}"/>
              </a:ext>
            </a:extLst>
          </p:cNvPr>
          <p:cNvSpPr txBox="1"/>
          <p:nvPr/>
        </p:nvSpPr>
        <p:spPr>
          <a:xfrm>
            <a:off x="4357777" y="4680251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$15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B73F89-C2A1-4182-9B6C-3D78DFE75B18}"/>
              </a:ext>
            </a:extLst>
          </p:cNvPr>
          <p:cNvSpPr txBox="1"/>
          <p:nvPr/>
        </p:nvSpPr>
        <p:spPr>
          <a:xfrm>
            <a:off x="4357777" y="531052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F5DDFA-154F-4338-9C64-F2340C2560BE}"/>
              </a:ext>
            </a:extLst>
          </p:cNvPr>
          <p:cNvSpPr txBox="1"/>
          <p:nvPr/>
        </p:nvSpPr>
        <p:spPr>
          <a:xfrm>
            <a:off x="4363265" y="5856489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D06E81-5889-4C04-9684-52DDBE050B39}"/>
              </a:ext>
            </a:extLst>
          </p:cNvPr>
          <p:cNvSpPr txBox="1"/>
          <p:nvPr/>
        </p:nvSpPr>
        <p:spPr>
          <a:xfrm>
            <a:off x="4343940" y="3515012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$5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53FEDA-F893-42B1-B5BB-E8CB72D3157D}"/>
              </a:ext>
            </a:extLst>
          </p:cNvPr>
          <p:cNvSpPr/>
          <p:nvPr/>
        </p:nvSpPr>
        <p:spPr>
          <a:xfrm>
            <a:off x="761763" y="4223067"/>
            <a:ext cx="2910971" cy="2360184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299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5878285" y="2565751"/>
            <a:ext cx="2726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4       3      2      1      0</a:t>
            </a:r>
          </a:p>
        </p:txBody>
      </p:sp>
      <p:pic>
        <p:nvPicPr>
          <p:cNvPr id="15" name="Picture 13" descr="hvd1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780050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money3-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41" y="4681534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992F95B2-74A6-4D46-BF03-84BA4BFBF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Examples</a:t>
            </a:r>
            <a:r>
              <a:rPr lang="pl-PL" sz="2000" b="1" dirty="0"/>
              <a:t> of </a:t>
            </a:r>
            <a:r>
              <a:rPr lang="pl-PL" sz="2000" b="1" dirty="0" err="1"/>
              <a:t>voting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r>
              <a:rPr lang="pl-PL" sz="2000" b="1" dirty="0"/>
              <a:t>:</a:t>
            </a:r>
          </a:p>
          <a:p>
            <a:pPr>
              <a:buFontTx/>
              <a:buChar char="-"/>
            </a:pPr>
            <a:r>
              <a:rPr lang="pl-PL" sz="2000" dirty="0" err="1"/>
              <a:t>Plurality</a:t>
            </a:r>
            <a:r>
              <a:rPr lang="pl-PL" sz="2000" dirty="0"/>
              <a:t> </a:t>
            </a:r>
          </a:p>
          <a:p>
            <a:pPr>
              <a:buFontTx/>
              <a:buChar char="-"/>
            </a:pPr>
            <a:r>
              <a:rPr lang="pl-PL" sz="2000" b="1" dirty="0" err="1"/>
              <a:t>Borda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9644354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910108" y="1870503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$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910108" y="2393723"/>
            <a:ext cx="27100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18" name="pole tekstowe 6">
            <a:extLst>
              <a:ext uri="{FF2B5EF4-FFF2-40B4-BE49-F238E27FC236}">
                <a16:creationId xmlns:a16="http://schemas.microsoft.com/office/drawing/2014/main" id="{2DB21F5C-17DB-48F6-BF3A-F1E24B8E2106}"/>
              </a:ext>
            </a:extLst>
          </p:cNvPr>
          <p:cNvSpPr txBox="1"/>
          <p:nvPr/>
        </p:nvSpPr>
        <p:spPr>
          <a:xfrm>
            <a:off x="4998634" y="30257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19" name="pole tekstowe 7">
            <a:extLst>
              <a:ext uri="{FF2B5EF4-FFF2-40B4-BE49-F238E27FC236}">
                <a16:creationId xmlns:a16="http://schemas.microsoft.com/office/drawing/2014/main" id="{FDB873FE-8E30-4E82-9332-AE87FBC04B32}"/>
              </a:ext>
            </a:extLst>
          </p:cNvPr>
          <p:cNvSpPr txBox="1"/>
          <p:nvPr/>
        </p:nvSpPr>
        <p:spPr>
          <a:xfrm>
            <a:off x="4998823" y="53418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0" name="pole tekstowe 8">
            <a:extLst>
              <a:ext uri="{FF2B5EF4-FFF2-40B4-BE49-F238E27FC236}">
                <a16:creationId xmlns:a16="http://schemas.microsoft.com/office/drawing/2014/main" id="{47793614-E98F-416F-AC24-4B2F6987086F}"/>
              </a:ext>
            </a:extLst>
          </p:cNvPr>
          <p:cNvSpPr txBox="1"/>
          <p:nvPr/>
        </p:nvSpPr>
        <p:spPr>
          <a:xfrm>
            <a:off x="4998634" y="360320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F3FBE20E-90D1-40BE-AF51-460B6EEA3FF5}"/>
              </a:ext>
            </a:extLst>
          </p:cNvPr>
          <p:cNvSpPr txBox="1"/>
          <p:nvPr/>
        </p:nvSpPr>
        <p:spPr>
          <a:xfrm>
            <a:off x="4998634" y="42193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2" name="pole tekstowe 10">
            <a:extLst>
              <a:ext uri="{FF2B5EF4-FFF2-40B4-BE49-F238E27FC236}">
                <a16:creationId xmlns:a16="http://schemas.microsoft.com/office/drawing/2014/main" id="{9DF9FBDF-3C2E-452B-87E8-3D0A3AFF9041}"/>
              </a:ext>
            </a:extLst>
          </p:cNvPr>
          <p:cNvSpPr txBox="1"/>
          <p:nvPr/>
        </p:nvSpPr>
        <p:spPr>
          <a:xfrm>
            <a:off x="4998634" y="58797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3" name="pole tekstowe 11">
            <a:extLst>
              <a:ext uri="{FF2B5EF4-FFF2-40B4-BE49-F238E27FC236}">
                <a16:creationId xmlns:a16="http://schemas.microsoft.com/office/drawing/2014/main" id="{995D96FD-5BFA-4D0A-844E-61C461D0596A}"/>
              </a:ext>
            </a:extLst>
          </p:cNvPr>
          <p:cNvSpPr txBox="1"/>
          <p:nvPr/>
        </p:nvSpPr>
        <p:spPr>
          <a:xfrm>
            <a:off x="4998823" y="47207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3E2DCC39-E803-4E05-B067-B2F03C7E3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10" y="2994844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2C90D5-5ECD-4B2E-82ED-45FD6117ED1D}"/>
              </a:ext>
            </a:extLst>
          </p:cNvPr>
          <p:cNvSpPr txBox="1"/>
          <p:nvPr/>
        </p:nvSpPr>
        <p:spPr>
          <a:xfrm>
            <a:off x="5324173" y="1756885"/>
            <a:ext cx="88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 =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78376E-7FC7-4605-9A71-9F9CC3AB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56" y="1720564"/>
            <a:ext cx="361950" cy="657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0FF7B-C544-4095-B8F9-0CE6134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54" y="3998835"/>
            <a:ext cx="658443" cy="11745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FE6F0F3-7057-4605-A181-8D703DF19062}"/>
              </a:ext>
            </a:extLst>
          </p:cNvPr>
          <p:cNvSpPr txBox="1"/>
          <p:nvPr/>
        </p:nvSpPr>
        <p:spPr>
          <a:xfrm>
            <a:off x="4343940" y="298068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96BD19-270F-414D-A108-DBD2B977768C}"/>
              </a:ext>
            </a:extLst>
          </p:cNvPr>
          <p:cNvSpPr txBox="1"/>
          <p:nvPr/>
        </p:nvSpPr>
        <p:spPr>
          <a:xfrm>
            <a:off x="4357777" y="417458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50DC67-EAB3-42DC-B703-B57424038E8F}"/>
              </a:ext>
            </a:extLst>
          </p:cNvPr>
          <p:cNvSpPr txBox="1"/>
          <p:nvPr/>
        </p:nvSpPr>
        <p:spPr>
          <a:xfrm>
            <a:off x="4357777" y="468025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B73F89-C2A1-4182-9B6C-3D78DFE75B18}"/>
              </a:ext>
            </a:extLst>
          </p:cNvPr>
          <p:cNvSpPr txBox="1"/>
          <p:nvPr/>
        </p:nvSpPr>
        <p:spPr>
          <a:xfrm>
            <a:off x="4357777" y="531052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F5DDFA-154F-4338-9C64-F2340C2560BE}"/>
              </a:ext>
            </a:extLst>
          </p:cNvPr>
          <p:cNvSpPr txBox="1"/>
          <p:nvPr/>
        </p:nvSpPr>
        <p:spPr>
          <a:xfrm>
            <a:off x="4363265" y="5856489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D06E81-5889-4C04-9684-52DDBE050B39}"/>
              </a:ext>
            </a:extLst>
          </p:cNvPr>
          <p:cNvSpPr txBox="1"/>
          <p:nvPr/>
        </p:nvSpPr>
        <p:spPr>
          <a:xfrm>
            <a:off x="4343940" y="351501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53FEDA-F893-42B1-B5BB-E8CB72D3157D}"/>
              </a:ext>
            </a:extLst>
          </p:cNvPr>
          <p:cNvSpPr/>
          <p:nvPr/>
        </p:nvSpPr>
        <p:spPr>
          <a:xfrm>
            <a:off x="761763" y="4223067"/>
            <a:ext cx="2910971" cy="2360184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382DE9B-963F-4DA3-A55E-68A06B0E029E}"/>
              </a:ext>
            </a:extLst>
          </p:cNvPr>
          <p:cNvSpPr/>
          <p:nvPr/>
        </p:nvSpPr>
        <p:spPr>
          <a:xfrm>
            <a:off x="500332" y="1447384"/>
            <a:ext cx="3631262" cy="5280961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6246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0" y="272954"/>
            <a:ext cx="9143999" cy="2879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 err="1"/>
              <a:t>What</a:t>
            </a:r>
            <a:r>
              <a:rPr lang="pl-PL" sz="5400" b="1" dirty="0"/>
              <a:t> </a:t>
            </a:r>
            <a:r>
              <a:rPr lang="pl-PL" sz="5400" b="1" dirty="0" err="1"/>
              <a:t>is</a:t>
            </a:r>
            <a:r>
              <a:rPr lang="pl-PL" sz="5400" b="1" dirty="0"/>
              <a:t> the </a:t>
            </a:r>
            <a:br>
              <a:rPr lang="pl-PL" sz="5400" b="1" dirty="0"/>
            </a:br>
            <a:r>
              <a:rPr lang="pl-PL" sz="5400" b="1" dirty="0" err="1"/>
              <a:t>complexity</a:t>
            </a:r>
            <a:r>
              <a:rPr lang="pl-PL" sz="5400" b="1" dirty="0"/>
              <a:t> of </a:t>
            </a:r>
            <a:r>
              <a:rPr lang="pl-PL" sz="5400" b="1" dirty="0" err="1"/>
              <a:t>bribery</a:t>
            </a:r>
            <a:r>
              <a:rPr lang="pl-PL" sz="5400" b="1" dirty="0"/>
              <a:t> for prominent </a:t>
            </a:r>
            <a:r>
              <a:rPr lang="pl-PL" sz="5400" b="1" dirty="0" err="1"/>
              <a:t>voting</a:t>
            </a:r>
            <a:r>
              <a:rPr lang="pl-PL" sz="5400" b="1" dirty="0"/>
              <a:t> </a:t>
            </a:r>
            <a:r>
              <a:rPr lang="pl-PL" sz="5400" b="1" dirty="0" err="1"/>
              <a:t>rules</a:t>
            </a:r>
            <a:r>
              <a:rPr lang="pl-PL" sz="5400" b="1" dirty="0"/>
              <a:t>?</a:t>
            </a:r>
            <a:endParaRPr lang="pl-PL" sz="5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2B529A-39A4-486E-936E-6D605BA9F57E}"/>
              </a:ext>
            </a:extLst>
          </p:cNvPr>
          <p:cNvSpPr txBox="1">
            <a:spLocks/>
          </p:cNvSpPr>
          <p:nvPr/>
        </p:nvSpPr>
        <p:spPr>
          <a:xfrm>
            <a:off x="0" y="3427861"/>
            <a:ext cx="9144000" cy="287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z="6600" b="1" dirty="0" err="1">
                <a:solidFill>
                  <a:srgbClr val="00B0F0"/>
                </a:solidFill>
              </a:rPr>
              <a:t>Who</a:t>
            </a:r>
            <a:r>
              <a:rPr lang="pl-PL" sz="6600" b="1" dirty="0">
                <a:solidFill>
                  <a:srgbClr val="00B0F0"/>
                </a:solidFill>
              </a:rPr>
              <a:t> </a:t>
            </a:r>
            <a:r>
              <a:rPr lang="pl-PL" sz="6600" b="1" dirty="0" err="1">
                <a:solidFill>
                  <a:srgbClr val="00B0F0"/>
                </a:solidFill>
              </a:rPr>
              <a:t>cares</a:t>
            </a:r>
            <a:r>
              <a:rPr lang="pl-PL" sz="6600" b="1" dirty="0">
                <a:solidFill>
                  <a:srgbClr val="00B0F0"/>
                </a:solidFill>
              </a:rPr>
              <a:t>?!</a:t>
            </a:r>
          </a:p>
          <a:p>
            <a:pPr marL="0" indent="0" algn="ctr">
              <a:buFont typeface="Arial" pitchFamily="34" charset="0"/>
              <a:buNone/>
            </a:pPr>
            <a:endParaRPr lang="pl-P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40D53-D133-4E26-AFBF-D1169D99D03A}"/>
              </a:ext>
            </a:extLst>
          </p:cNvPr>
          <p:cNvSpPr txBox="1"/>
          <p:nvPr/>
        </p:nvSpPr>
        <p:spPr>
          <a:xfrm>
            <a:off x="166973" y="5453018"/>
            <a:ext cx="7226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>
                <a:solidFill>
                  <a:srgbClr val="FF0000"/>
                </a:solidFill>
              </a:rPr>
              <a:t>Complexity</a:t>
            </a:r>
            <a:r>
              <a:rPr lang="pl-PL" sz="4000" dirty="0">
                <a:solidFill>
                  <a:srgbClr val="FF0000"/>
                </a:solidFill>
              </a:rPr>
              <a:t> barier? Not </a:t>
            </a:r>
            <a:r>
              <a:rPr lang="pl-PL" sz="4000" dirty="0" err="1">
                <a:solidFill>
                  <a:srgbClr val="FF0000"/>
                </a:solidFill>
              </a:rPr>
              <a:t>so</a:t>
            </a:r>
            <a:r>
              <a:rPr lang="pl-PL" sz="4000" dirty="0">
                <a:solidFill>
                  <a:srgbClr val="FF0000"/>
                </a:solidFill>
              </a:rPr>
              <a:t> much…</a:t>
            </a:r>
          </a:p>
        </p:txBody>
      </p:sp>
      <p:pic>
        <p:nvPicPr>
          <p:cNvPr id="6" name="Picture 10" descr="demon">
            <a:extLst>
              <a:ext uri="{FF2B5EF4-FFF2-40B4-BE49-F238E27FC236}">
                <a16:creationId xmlns:a16="http://schemas.microsoft.com/office/drawing/2014/main" id="{5E92A195-B370-42DB-8989-52246ECC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88" y="5180461"/>
            <a:ext cx="1664139" cy="12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5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/>
          <a:lstStyle/>
          <a:p>
            <a:r>
              <a:rPr lang="pl-PL" dirty="0"/>
              <a:t>How to measure candidate performance?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80" y="1507775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6"/>
          <p:cNvSpPr txBox="1"/>
          <p:nvPr/>
        </p:nvSpPr>
        <p:spPr>
          <a:xfrm>
            <a:off x="317084" y="1584156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sp>
        <p:nvSpPr>
          <p:cNvPr id="6" name="pole tekstowe 8"/>
          <p:cNvSpPr txBox="1"/>
          <p:nvPr/>
        </p:nvSpPr>
        <p:spPr>
          <a:xfrm>
            <a:off x="672604" y="30235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7" name="pole tekstowe 9"/>
          <p:cNvSpPr txBox="1"/>
          <p:nvPr/>
        </p:nvSpPr>
        <p:spPr>
          <a:xfrm>
            <a:off x="672793" y="533969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8" name="pole tekstowe 10"/>
          <p:cNvSpPr txBox="1"/>
          <p:nvPr/>
        </p:nvSpPr>
        <p:spPr>
          <a:xfrm>
            <a:off x="672604" y="360107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9" name="pole tekstowe 11"/>
          <p:cNvSpPr txBox="1"/>
          <p:nvPr/>
        </p:nvSpPr>
        <p:spPr>
          <a:xfrm>
            <a:off x="672604" y="421719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0" name="pole tekstowe 12"/>
          <p:cNvSpPr txBox="1"/>
          <p:nvPr/>
        </p:nvSpPr>
        <p:spPr>
          <a:xfrm>
            <a:off x="672604" y="587762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1" name="pole tekstowe 13"/>
          <p:cNvSpPr txBox="1"/>
          <p:nvPr/>
        </p:nvSpPr>
        <p:spPr>
          <a:xfrm>
            <a:off x="672793" y="471861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80" y="2992712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29780" y="2622465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 4        3        2      1      0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3590" y="114485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57835" y="11397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2080" y="114992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3919" y="1139751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6209" y="114992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</a:rPr>
              <a:t>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79322" y="6396335"/>
            <a:ext cx="945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Borda</a:t>
            </a:r>
          </a:p>
        </p:txBody>
      </p:sp>
    </p:spTree>
    <p:extLst>
      <p:ext uri="{BB962C8B-B14F-4D97-AF65-F5344CB8AC3E}">
        <p14:creationId xmlns:p14="http://schemas.microsoft.com/office/powerpoint/2010/main" val="292948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to measure candidate performance?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90" y="3696351"/>
            <a:ext cx="447675" cy="5810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66" y="3025694"/>
            <a:ext cx="361950" cy="6572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556" y="4969023"/>
            <a:ext cx="361950" cy="6574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742" y="4163415"/>
            <a:ext cx="371475" cy="647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691" y="5452380"/>
            <a:ext cx="352425" cy="628650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5541531" y="4325418"/>
            <a:ext cx="1396" cy="624217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7364778" y="4815122"/>
            <a:ext cx="831964" cy="736898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99623" y="3488907"/>
            <a:ext cx="1038543" cy="46990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5899623" y="4152816"/>
            <a:ext cx="2221770" cy="40000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85332" y="3635649"/>
            <a:ext cx="979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6">
                    <a:lumMod val="75000"/>
                  </a:schemeClr>
                </a:solidFill>
              </a:rPr>
              <a:t>   1: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59606" y="4956129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   3: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61547" y="3024224"/>
            <a:ext cx="107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EF1DFF"/>
                </a:solidFill>
              </a:rPr>
              <a:t>:1.5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02740" y="4164784"/>
            <a:ext cx="91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1">
                    <a:lumMod val="50000"/>
                  </a:schemeClr>
                </a:solidFill>
              </a:rPr>
              <a:t>:1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22463" y="5416526"/>
            <a:ext cx="97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A9417"/>
                </a:solidFill>
              </a:rPr>
              <a:t>:3.5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14456" y="1291565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Copeland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5262" y="2026498"/>
            <a:ext cx="3542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win = 1,   tie = 0.5,  lose = 0</a:t>
            </a:r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>
          <a:xfrm flipV="1">
            <a:off x="5715186" y="3723862"/>
            <a:ext cx="1205382" cy="1302206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5805314" y="4607408"/>
            <a:ext cx="2188092" cy="630287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stCxn id="23" idx="1"/>
          </p:cNvCxnSpPr>
          <p:nvPr/>
        </p:nvCxnSpPr>
        <p:spPr>
          <a:xfrm flipH="1" flipV="1">
            <a:off x="5766767" y="5459709"/>
            <a:ext cx="1180924" cy="306996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H="1" flipV="1">
            <a:off x="5744637" y="4180829"/>
            <a:ext cx="1175931" cy="1304735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</p:cNvCxnSpPr>
          <p:nvPr/>
        </p:nvCxnSpPr>
        <p:spPr>
          <a:xfrm flipH="1" flipV="1">
            <a:off x="7347500" y="3635649"/>
            <a:ext cx="849242" cy="64172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 flipV="1">
            <a:off x="7134034" y="3759375"/>
            <a:ext cx="35361" cy="163897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80" y="1507775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ole tekstowe 6"/>
          <p:cNvSpPr txBox="1"/>
          <p:nvPr/>
        </p:nvSpPr>
        <p:spPr>
          <a:xfrm>
            <a:off x="317084" y="1584156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sp>
        <p:nvSpPr>
          <p:cNvPr id="46" name="pole tekstowe 8"/>
          <p:cNvSpPr txBox="1"/>
          <p:nvPr/>
        </p:nvSpPr>
        <p:spPr>
          <a:xfrm>
            <a:off x="672604" y="30235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47" name="pole tekstowe 9"/>
          <p:cNvSpPr txBox="1"/>
          <p:nvPr/>
        </p:nvSpPr>
        <p:spPr>
          <a:xfrm>
            <a:off x="672793" y="533969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49" name="pole tekstowe 10"/>
          <p:cNvSpPr txBox="1"/>
          <p:nvPr/>
        </p:nvSpPr>
        <p:spPr>
          <a:xfrm>
            <a:off x="672604" y="360107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50" name="pole tekstowe 11"/>
          <p:cNvSpPr txBox="1"/>
          <p:nvPr/>
        </p:nvSpPr>
        <p:spPr>
          <a:xfrm>
            <a:off x="672604" y="421719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52" name="pole tekstowe 12"/>
          <p:cNvSpPr txBox="1"/>
          <p:nvPr/>
        </p:nvSpPr>
        <p:spPr>
          <a:xfrm>
            <a:off x="672604" y="587762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53" name="pole tekstowe 13"/>
          <p:cNvSpPr txBox="1"/>
          <p:nvPr/>
        </p:nvSpPr>
        <p:spPr>
          <a:xfrm>
            <a:off x="672793" y="471861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80" y="2992712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129780" y="2622465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 5        4        3      2      1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63590" y="114485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57835" y="11397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6">
                    <a:lumMod val="75000"/>
                  </a:schemeClr>
                </a:solidFill>
              </a:rPr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52080" y="114992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</a:rPr>
              <a:t>17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13919" y="1139751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 15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46209" y="114992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</a:rPr>
              <a:t>21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79322" y="6396335"/>
            <a:ext cx="945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Borda</a:t>
            </a:r>
          </a:p>
        </p:txBody>
      </p:sp>
    </p:spTree>
    <p:extLst>
      <p:ext uri="{BB962C8B-B14F-4D97-AF65-F5344CB8AC3E}">
        <p14:creationId xmlns:p14="http://schemas.microsoft.com/office/powerpoint/2010/main" val="21228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4" grpId="0"/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to measure candidate performance?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90" y="3696351"/>
            <a:ext cx="447675" cy="5810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66" y="3025694"/>
            <a:ext cx="361950" cy="6572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556" y="4969023"/>
            <a:ext cx="361950" cy="6574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742" y="4163415"/>
            <a:ext cx="371475" cy="647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691" y="5452380"/>
            <a:ext cx="352425" cy="628650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5541531" y="4325418"/>
            <a:ext cx="1396" cy="624217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7364778" y="4815122"/>
            <a:ext cx="831964" cy="736898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99623" y="3488907"/>
            <a:ext cx="1038543" cy="46990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5899623" y="4152816"/>
            <a:ext cx="2221770" cy="40000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21205" y="3635649"/>
            <a:ext cx="114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6">
                    <a:lumMod val="75000"/>
                  </a:schemeClr>
                </a:solidFill>
              </a:rPr>
              <a:t>   -2: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59606" y="4956129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   2: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61547" y="3024224"/>
            <a:ext cx="107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EF1DFF"/>
                </a:solidFill>
              </a:rPr>
              <a:t>:-1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02740" y="4164784"/>
            <a:ext cx="91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1">
                    <a:lumMod val="50000"/>
                  </a:schemeClr>
                </a:solidFill>
              </a:rPr>
              <a:t>:-2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22463" y="5416526"/>
            <a:ext cx="97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A9417"/>
                </a:solidFill>
              </a:rPr>
              <a:t>:3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14456" y="1291565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Copeland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5262" y="2026498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win = 1,   tie = 0,  lose = -1</a:t>
            </a:r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>
          <a:xfrm flipV="1">
            <a:off x="5715186" y="3723862"/>
            <a:ext cx="1205382" cy="1302206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5805314" y="4607408"/>
            <a:ext cx="2188092" cy="630287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stCxn id="23" idx="1"/>
          </p:cNvCxnSpPr>
          <p:nvPr/>
        </p:nvCxnSpPr>
        <p:spPr>
          <a:xfrm flipH="1" flipV="1">
            <a:off x="5766767" y="5459709"/>
            <a:ext cx="1180924" cy="306996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H="1" flipV="1">
            <a:off x="5744637" y="4180829"/>
            <a:ext cx="1175931" cy="1304735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</p:cNvCxnSpPr>
          <p:nvPr/>
        </p:nvCxnSpPr>
        <p:spPr>
          <a:xfrm flipH="1" flipV="1">
            <a:off x="7347500" y="3635649"/>
            <a:ext cx="849242" cy="64172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 flipV="1">
            <a:off x="7134034" y="3759375"/>
            <a:ext cx="35361" cy="163897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80" y="1507775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ole tekstowe 6"/>
          <p:cNvSpPr txBox="1"/>
          <p:nvPr/>
        </p:nvSpPr>
        <p:spPr>
          <a:xfrm>
            <a:off x="317084" y="1584156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sp>
        <p:nvSpPr>
          <p:cNvPr id="46" name="pole tekstowe 8"/>
          <p:cNvSpPr txBox="1"/>
          <p:nvPr/>
        </p:nvSpPr>
        <p:spPr>
          <a:xfrm>
            <a:off x="672604" y="30235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47" name="pole tekstowe 9"/>
          <p:cNvSpPr txBox="1"/>
          <p:nvPr/>
        </p:nvSpPr>
        <p:spPr>
          <a:xfrm>
            <a:off x="672793" y="533969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49" name="pole tekstowe 10"/>
          <p:cNvSpPr txBox="1"/>
          <p:nvPr/>
        </p:nvSpPr>
        <p:spPr>
          <a:xfrm>
            <a:off x="672604" y="360107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50" name="pole tekstowe 11"/>
          <p:cNvSpPr txBox="1"/>
          <p:nvPr/>
        </p:nvSpPr>
        <p:spPr>
          <a:xfrm>
            <a:off x="672604" y="421719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52" name="pole tekstowe 12"/>
          <p:cNvSpPr txBox="1"/>
          <p:nvPr/>
        </p:nvSpPr>
        <p:spPr>
          <a:xfrm>
            <a:off x="672604" y="587762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53" name="pole tekstowe 13"/>
          <p:cNvSpPr txBox="1"/>
          <p:nvPr/>
        </p:nvSpPr>
        <p:spPr>
          <a:xfrm>
            <a:off x="672793" y="471861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80" y="2992712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129780" y="2622465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 5        4        3      2      1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63590" y="114485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57835" y="11397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6">
                    <a:lumMod val="75000"/>
                  </a:schemeClr>
                </a:solidFill>
              </a:rPr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52080" y="114992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</a:rPr>
              <a:t>17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13919" y="1139751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 15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46209" y="114992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</a:rPr>
              <a:t>21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79322" y="6396335"/>
            <a:ext cx="945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Borda</a:t>
            </a:r>
          </a:p>
        </p:txBody>
      </p:sp>
    </p:spTree>
    <p:extLst>
      <p:ext uri="{BB962C8B-B14F-4D97-AF65-F5344CB8AC3E}">
        <p14:creationId xmlns:p14="http://schemas.microsoft.com/office/powerpoint/2010/main" val="3815962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16258" y="1009934"/>
            <a:ext cx="8229600" cy="5008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/>
              <a:t>The </a:t>
            </a:r>
            <a:r>
              <a:rPr lang="pl-PL" sz="5400" b="1" dirty="0">
                <a:solidFill>
                  <a:srgbClr val="FF0000"/>
                </a:solidFill>
              </a:rPr>
              <a:t>amount of bribery</a:t>
            </a:r>
            <a:r>
              <a:rPr lang="pl-PL" sz="5400" b="1" dirty="0"/>
              <a:t> needed to make a candidate win says </a:t>
            </a:r>
            <a:br>
              <a:rPr lang="pl-PL" sz="5400" b="1" dirty="0"/>
            </a:br>
            <a:r>
              <a:rPr lang="pl-PL" sz="5400" b="1" dirty="0">
                <a:solidFill>
                  <a:srgbClr val="FF0000"/>
                </a:solidFill>
              </a:rPr>
              <a:t>how well he/she did</a:t>
            </a: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71ADF4-74F6-4ACE-A420-8408974FEE3D}"/>
              </a:ext>
            </a:extLst>
          </p:cNvPr>
          <p:cNvSpPr txBox="1"/>
          <p:nvPr/>
        </p:nvSpPr>
        <p:spPr>
          <a:xfrm>
            <a:off x="1505933" y="6201561"/>
            <a:ext cx="6050249" cy="523220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P. Faliszewski, P. Skowron, N. </a:t>
            </a:r>
            <a:r>
              <a:rPr lang="pl-PL" sz="1400" dirty="0" err="1"/>
              <a:t>Talmon</a:t>
            </a:r>
            <a:r>
              <a:rPr lang="pl-PL" sz="1400" dirty="0"/>
              <a:t>, </a:t>
            </a:r>
            <a:r>
              <a:rPr lang="en-US" sz="1400" dirty="0"/>
              <a:t>Bribery as a Measure of Candidate Success: Complexity Results for Approval-Based </a:t>
            </a:r>
            <a:r>
              <a:rPr lang="en-US" sz="1400" dirty="0" err="1"/>
              <a:t>Multiwinner</a:t>
            </a:r>
            <a:r>
              <a:rPr lang="en-US" sz="1400" dirty="0"/>
              <a:t> Rules</a:t>
            </a:r>
            <a:r>
              <a:rPr lang="pl-PL" sz="1400" dirty="0"/>
              <a:t>, AAMAS 2017</a:t>
            </a:r>
          </a:p>
        </p:txBody>
      </p:sp>
    </p:spTree>
    <p:extLst>
      <p:ext uri="{BB962C8B-B14F-4D97-AF65-F5344CB8AC3E}">
        <p14:creationId xmlns:p14="http://schemas.microsoft.com/office/powerpoint/2010/main" val="32137084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A261-208D-4693-B7FF-62FCC109DAFD}"/>
              </a:ext>
            </a:extLst>
          </p:cNvPr>
          <p:cNvSpPr txBox="1">
            <a:spLocks/>
          </p:cNvSpPr>
          <p:nvPr/>
        </p:nvSpPr>
        <p:spPr>
          <a:xfrm>
            <a:off x="416258" y="1009934"/>
            <a:ext cx="8229600" cy="448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z="5400" b="1" dirty="0"/>
              <a:t>The </a:t>
            </a:r>
            <a:r>
              <a:rPr lang="pl-PL" sz="5400" b="1" dirty="0" err="1">
                <a:solidFill>
                  <a:srgbClr val="FF0000"/>
                </a:solidFill>
              </a:rPr>
              <a:t>amount</a:t>
            </a:r>
            <a:r>
              <a:rPr lang="pl-PL" sz="5400" b="1" dirty="0">
                <a:solidFill>
                  <a:srgbClr val="FF0000"/>
                </a:solidFill>
              </a:rPr>
              <a:t> of </a:t>
            </a:r>
            <a:r>
              <a:rPr lang="pl-PL" sz="5400" b="1" dirty="0" err="1">
                <a:solidFill>
                  <a:srgbClr val="FF0000"/>
                </a:solidFill>
              </a:rPr>
              <a:t>bribery</a:t>
            </a:r>
            <a:r>
              <a:rPr lang="pl-PL" sz="5400" b="1" dirty="0"/>
              <a:t> </a:t>
            </a:r>
            <a:r>
              <a:rPr lang="pl-PL" sz="5400" b="1" dirty="0" err="1"/>
              <a:t>needed</a:t>
            </a:r>
            <a:r>
              <a:rPr lang="pl-PL" sz="5400" b="1" dirty="0"/>
              <a:t> to </a:t>
            </a:r>
            <a:r>
              <a:rPr lang="pl-PL" sz="5400" b="1" dirty="0" err="1"/>
              <a:t>prevent</a:t>
            </a:r>
            <a:r>
              <a:rPr lang="pl-PL" sz="5400" b="1" dirty="0"/>
              <a:t> a </a:t>
            </a:r>
            <a:r>
              <a:rPr lang="pl-PL" sz="5400" b="1" dirty="0" err="1"/>
              <a:t>candidate’s</a:t>
            </a:r>
            <a:r>
              <a:rPr lang="pl-PL" sz="5400" b="1" dirty="0"/>
              <a:t> </a:t>
            </a:r>
            <a:r>
              <a:rPr lang="pl-PL" sz="5400" b="1" dirty="0" err="1"/>
              <a:t>victory</a:t>
            </a:r>
            <a:r>
              <a:rPr lang="pl-PL" sz="5400" b="1" dirty="0"/>
              <a:t> </a:t>
            </a:r>
            <a:r>
              <a:rPr lang="pl-PL" sz="5400" b="1" dirty="0" err="1"/>
              <a:t>says</a:t>
            </a:r>
            <a:r>
              <a:rPr lang="pl-PL" sz="5400" b="1" dirty="0"/>
              <a:t> </a:t>
            </a:r>
            <a:br>
              <a:rPr lang="pl-PL" sz="5400" b="1" dirty="0"/>
            </a:br>
            <a:r>
              <a:rPr lang="pl-PL" sz="5400" b="1" dirty="0" err="1">
                <a:solidFill>
                  <a:srgbClr val="FF0000"/>
                </a:solidFill>
              </a:rPr>
              <a:t>if</a:t>
            </a:r>
            <a:r>
              <a:rPr lang="pl-PL" sz="5400" b="1" dirty="0">
                <a:solidFill>
                  <a:srgbClr val="FF0000"/>
                </a:solidFill>
              </a:rPr>
              <a:t> </a:t>
            </a:r>
            <a:r>
              <a:rPr lang="pl-PL" sz="5400" b="1" dirty="0" err="1">
                <a:solidFill>
                  <a:srgbClr val="FF0000"/>
                </a:solidFill>
              </a:rPr>
              <a:t>it</a:t>
            </a:r>
            <a:r>
              <a:rPr lang="pl-PL" sz="5400" b="1" dirty="0">
                <a:solidFill>
                  <a:srgbClr val="FF0000"/>
                </a:solidFill>
              </a:rPr>
              <a:t> </a:t>
            </a:r>
            <a:r>
              <a:rPr lang="pl-PL" sz="5400" b="1" dirty="0" err="1">
                <a:solidFill>
                  <a:srgbClr val="FF0000"/>
                </a:solidFill>
              </a:rPr>
              <a:t>is</a:t>
            </a:r>
            <a:r>
              <a:rPr lang="pl-PL" sz="5400" b="1" dirty="0">
                <a:solidFill>
                  <a:srgbClr val="FF0000"/>
                </a:solidFill>
              </a:rPr>
              <a:t> </a:t>
            </a:r>
            <a:r>
              <a:rPr lang="pl-PL" sz="5400" b="1" dirty="0" err="1">
                <a:solidFill>
                  <a:srgbClr val="FF0000"/>
                </a:solidFill>
              </a:rPr>
              <a:t>likely</a:t>
            </a:r>
            <a:r>
              <a:rPr lang="pl-PL" sz="5400" b="1" dirty="0">
                <a:solidFill>
                  <a:srgbClr val="FF0000"/>
                </a:solidFill>
              </a:rPr>
              <a:t> </a:t>
            </a:r>
            <a:r>
              <a:rPr lang="pl-PL" sz="5400" b="1" dirty="0" err="1">
                <a:solidFill>
                  <a:srgbClr val="FF0000"/>
                </a:solidFill>
              </a:rPr>
              <a:t>that</a:t>
            </a:r>
            <a:r>
              <a:rPr lang="pl-PL" sz="5400" b="1" dirty="0">
                <a:solidFill>
                  <a:srgbClr val="FF0000"/>
                </a:solidFill>
              </a:rPr>
              <a:t> the </a:t>
            </a:r>
            <a:r>
              <a:rPr lang="pl-PL" sz="5400" b="1" dirty="0" err="1">
                <a:solidFill>
                  <a:srgbClr val="FF0000"/>
                </a:solidFill>
              </a:rPr>
              <a:t>election</a:t>
            </a:r>
            <a:r>
              <a:rPr lang="pl-PL" sz="5400" b="1" dirty="0">
                <a:solidFill>
                  <a:srgbClr val="FF0000"/>
                </a:solidFill>
              </a:rPr>
              <a:t> was </a:t>
            </a:r>
            <a:r>
              <a:rPr lang="pl-PL" sz="5400" b="1" dirty="0" err="1">
                <a:solidFill>
                  <a:srgbClr val="FF0000"/>
                </a:solidFill>
              </a:rPr>
              <a:t>manipulated</a:t>
            </a:r>
            <a:endParaRPr lang="pl-PL" sz="5400" b="1" dirty="0">
              <a:solidFill>
                <a:srgbClr val="FF000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l-P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6F2AF-924F-431D-904F-9C00EBACF05D}"/>
              </a:ext>
            </a:extLst>
          </p:cNvPr>
          <p:cNvSpPr txBox="1"/>
          <p:nvPr/>
        </p:nvSpPr>
        <p:spPr>
          <a:xfrm>
            <a:off x="539088" y="5834419"/>
            <a:ext cx="7983940" cy="861774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T. </a:t>
            </a:r>
            <a:r>
              <a:rPr lang="en-US" sz="1400" dirty="0" err="1"/>
              <a:t>Magrino</a:t>
            </a:r>
            <a:r>
              <a:rPr lang="en-US" sz="1400" dirty="0"/>
              <a:t> , R. </a:t>
            </a:r>
            <a:r>
              <a:rPr lang="en-US" sz="1400" dirty="0" err="1"/>
              <a:t>Rivest</a:t>
            </a:r>
            <a:r>
              <a:rPr lang="en-US" sz="1400" dirty="0"/>
              <a:t> , E</a:t>
            </a:r>
            <a:r>
              <a:rPr lang="pl-PL" sz="1400" dirty="0"/>
              <a:t>.</a:t>
            </a:r>
            <a:r>
              <a:rPr lang="en-US" sz="1400" dirty="0"/>
              <a:t> Shen , D</a:t>
            </a:r>
            <a:r>
              <a:rPr lang="pl-PL" sz="1400" dirty="0"/>
              <a:t>.</a:t>
            </a:r>
            <a:r>
              <a:rPr lang="en-US" sz="1400" dirty="0"/>
              <a:t> Wagner, Computing the margin of victory in IRV elections, </a:t>
            </a:r>
            <a:r>
              <a:rPr lang="pl-PL" sz="1400" dirty="0"/>
              <a:t>EV/WOTE 2011</a:t>
            </a:r>
          </a:p>
          <a:p>
            <a:endParaRPr lang="pl-PL" sz="400" dirty="0"/>
          </a:p>
          <a:p>
            <a:r>
              <a:rPr lang="en-US" sz="1400" dirty="0"/>
              <a:t>D</a:t>
            </a:r>
            <a:r>
              <a:rPr lang="pl-PL" sz="1400" dirty="0"/>
              <a:t>.</a:t>
            </a:r>
            <a:r>
              <a:rPr lang="en-US" sz="1400" dirty="0"/>
              <a:t> Cary, Estimating the margin of victory for instant-runoff voting</a:t>
            </a:r>
            <a:r>
              <a:rPr lang="pl-PL" sz="1400" dirty="0"/>
              <a:t>, EV/WOTE 2011</a:t>
            </a:r>
          </a:p>
          <a:p>
            <a:endParaRPr lang="pl-PL" sz="400" dirty="0"/>
          </a:p>
          <a:p>
            <a:r>
              <a:rPr lang="pl-PL" sz="1400" dirty="0"/>
              <a:t>L. </a:t>
            </a:r>
            <a:r>
              <a:rPr lang="pl-PL" sz="1400" dirty="0" err="1"/>
              <a:t>Xia</a:t>
            </a:r>
            <a:r>
              <a:rPr lang="pl-PL" sz="1400" dirty="0"/>
              <a:t>, Computing the </a:t>
            </a:r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r>
              <a:rPr lang="pl-PL" sz="1400" dirty="0"/>
              <a:t> for </a:t>
            </a:r>
            <a:r>
              <a:rPr lang="pl-PL" sz="1400" dirty="0" err="1"/>
              <a:t>Various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</a:t>
            </a:r>
            <a:r>
              <a:rPr lang="pl-PL" sz="1400" dirty="0" err="1"/>
              <a:t>Rules</a:t>
            </a:r>
            <a:r>
              <a:rPr lang="pl-PL" sz="1400" dirty="0"/>
              <a:t>, EC 2012</a:t>
            </a:r>
          </a:p>
        </p:txBody>
      </p:sp>
    </p:spTree>
    <p:extLst>
      <p:ext uri="{BB962C8B-B14F-4D97-AF65-F5344CB8AC3E}">
        <p14:creationId xmlns:p14="http://schemas.microsoft.com/office/powerpoint/2010/main" val="1202229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70849" y="272954"/>
            <a:ext cx="8229600" cy="2879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 err="1"/>
              <a:t>What</a:t>
            </a:r>
            <a:r>
              <a:rPr lang="pl-PL" sz="5400" b="1" dirty="0"/>
              <a:t> </a:t>
            </a:r>
            <a:r>
              <a:rPr lang="pl-PL" sz="5400" b="1" dirty="0" err="1"/>
              <a:t>is</a:t>
            </a:r>
            <a:r>
              <a:rPr lang="pl-PL" sz="5400" b="1" dirty="0"/>
              <a:t> the </a:t>
            </a:r>
            <a:br>
              <a:rPr lang="pl-PL" sz="5400" b="1" dirty="0"/>
            </a:br>
            <a:r>
              <a:rPr lang="pl-PL" sz="5400" b="1" dirty="0" err="1"/>
              <a:t>complexity</a:t>
            </a:r>
            <a:r>
              <a:rPr lang="pl-PL" sz="5400" b="1" dirty="0"/>
              <a:t> of </a:t>
            </a:r>
            <a:r>
              <a:rPr lang="pl-PL" sz="5400" b="1" dirty="0" err="1"/>
              <a:t>bribery</a:t>
            </a:r>
            <a:r>
              <a:rPr lang="pl-PL" sz="5400" b="1" dirty="0"/>
              <a:t> for prominent </a:t>
            </a:r>
            <a:r>
              <a:rPr lang="pl-PL" sz="5400" b="1" dirty="0" err="1"/>
              <a:t>voting</a:t>
            </a:r>
            <a:r>
              <a:rPr lang="pl-PL" sz="5400" b="1" dirty="0"/>
              <a:t> </a:t>
            </a:r>
            <a:r>
              <a:rPr lang="pl-PL" sz="5400" b="1" dirty="0" err="1"/>
              <a:t>rules</a:t>
            </a:r>
            <a:r>
              <a:rPr lang="pl-PL" sz="5400" b="1" dirty="0"/>
              <a:t>?</a:t>
            </a:r>
            <a:endParaRPr lang="pl-PL" sz="5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2B529A-39A4-486E-936E-6D605BA9F57E}"/>
              </a:ext>
            </a:extLst>
          </p:cNvPr>
          <p:cNvSpPr txBox="1">
            <a:spLocks/>
          </p:cNvSpPr>
          <p:nvPr/>
        </p:nvSpPr>
        <p:spPr>
          <a:xfrm>
            <a:off x="186521" y="3427861"/>
            <a:ext cx="8229600" cy="287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z="6600" b="1" dirty="0" err="1">
                <a:solidFill>
                  <a:srgbClr val="FF0000"/>
                </a:solidFill>
              </a:rPr>
              <a:t>Yeah</a:t>
            </a:r>
            <a:r>
              <a:rPr lang="pl-PL" sz="6600" b="1" dirty="0">
                <a:solidFill>
                  <a:srgbClr val="FF0000"/>
                </a:solidFill>
              </a:rPr>
              <a:t>!</a:t>
            </a:r>
          </a:p>
          <a:p>
            <a:pPr marL="0" indent="0" algn="ctr">
              <a:buFont typeface="Arial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50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Bribery in Plurality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038600" cy="5562600"/>
          </a:xfrm>
        </p:spPr>
        <p:txBody>
          <a:bodyPr/>
          <a:lstStyle/>
          <a:p>
            <a:pPr eaLnBrk="1" hangingPunct="1"/>
            <a:r>
              <a:rPr lang="en-US" altLang="pl-PL" sz="2000"/>
              <a:t>Setting</a:t>
            </a:r>
          </a:p>
          <a:p>
            <a:pPr lvl="1" eaLnBrk="1" hangingPunct="1"/>
            <a:r>
              <a:rPr lang="en-US" altLang="pl-PL" sz="1800"/>
              <a:t>We are given:</a:t>
            </a:r>
          </a:p>
          <a:p>
            <a:pPr lvl="2" eaLnBrk="1" hangingPunct="1"/>
            <a:r>
              <a:rPr lang="en-US" altLang="pl-PL" sz="1600"/>
              <a:t>An election E = (C,V)</a:t>
            </a:r>
          </a:p>
          <a:p>
            <a:pPr lvl="2" eaLnBrk="1" hangingPunct="1"/>
            <a:r>
              <a:rPr lang="en-US" altLang="pl-PL" sz="1600"/>
              <a:t>A preferred candidate p</a:t>
            </a:r>
          </a:p>
          <a:p>
            <a:pPr lvl="2" eaLnBrk="1" hangingPunct="1"/>
            <a:r>
              <a:rPr lang="en-US" altLang="pl-PL" sz="1600"/>
              <a:t>A budget k</a:t>
            </a:r>
          </a:p>
          <a:p>
            <a:pPr lvl="1" eaLnBrk="1" hangingPunct="1"/>
            <a:r>
              <a:rPr lang="en-US" altLang="pl-PL" sz="1800"/>
              <a:t>Question: </a:t>
            </a:r>
          </a:p>
          <a:p>
            <a:pPr lvl="2" eaLnBrk="1" hangingPunct="1"/>
            <a:r>
              <a:rPr lang="en-US" altLang="pl-PL" sz="1600"/>
              <a:t>Can we make p a winner by bribing voters of cost at most k?</a:t>
            </a:r>
          </a:p>
          <a:p>
            <a:pPr lvl="2" eaLnBrk="1" hangingPunct="1"/>
            <a:endParaRPr lang="en-US" altLang="pl-PL" sz="1600"/>
          </a:p>
          <a:p>
            <a:pPr eaLnBrk="1" hangingPunct="1"/>
            <a:r>
              <a:rPr lang="en-US" altLang="pl-PL" sz="2000"/>
              <a:t>Observation:</a:t>
            </a:r>
          </a:p>
          <a:p>
            <a:pPr lvl="1" eaLnBrk="1" hangingPunct="1"/>
            <a:r>
              <a:rPr lang="en-US" altLang="pl-PL" sz="1800"/>
              <a:t>It is sufficient to only look at each voter’s most preferred candidate</a:t>
            </a:r>
          </a:p>
        </p:txBody>
      </p:sp>
      <p:pic>
        <p:nvPicPr>
          <p:cNvPr id="30724" name="Picture 5" descr="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8288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454" name="Group 6"/>
          <p:cNvGraphicFramePr>
            <a:graphicFrameLocks noGrp="1"/>
          </p:cNvGraphicFramePr>
          <p:nvPr>
            <p:ph sz="half" idx="2"/>
          </p:nvPr>
        </p:nvGraphicFramePr>
        <p:xfrm>
          <a:off x="4800600" y="3429000"/>
          <a:ext cx="4027488" cy="2978150"/>
        </p:xfrm>
        <a:graphic>
          <a:graphicData uri="http://schemas.openxmlformats.org/drawingml/2006/table">
            <a:tbl>
              <a:tblPr/>
              <a:tblGrid>
                <a:gridCol w="139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unpriced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priced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unweighted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weighted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4472" name="Picture 24" descr="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730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Bribery in Plurality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108450" y="1463675"/>
          <a:ext cx="46863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hart" r:id="rId3" imgW="4724400" imgH="4238557" progId="Excel.Chart.8">
                  <p:embed/>
                </p:oleObj>
              </mc:Choice>
              <mc:Fallback>
                <p:oleObj name="Chart" r:id="rId3" imgW="4724400" imgH="4238557" progId="Excel.Chart.8">
                  <p:embed/>
                  <p:pic>
                    <p:nvPicPr>
                      <p:cNvPr id="1026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1463675"/>
                        <a:ext cx="4686300" cy="420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8600" y="1066800"/>
            <a:ext cx="40386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2000"/>
              <a:t>Example: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pl-PL"/>
              <a:t>What is the cheapest way to make Alice a winner?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pl-PL" sz="2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2000"/>
              <a:t>Setting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pl-PL"/>
              <a:t>We are given: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An election E = (C,V)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A preferred candidate p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A budget k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pl-PL"/>
              <a:t>Question: 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Can we make p a winner by bribing voters of cost at most k?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5878285" y="2565751"/>
            <a:ext cx="2726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1       1      0      0      0</a:t>
            </a:r>
          </a:p>
        </p:txBody>
      </p:sp>
      <p:pic>
        <p:nvPicPr>
          <p:cNvPr id="17" name="Picture 15" descr="money3-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64716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27BD509B-78E3-4472-A1D1-B5699DBD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Examples</a:t>
            </a:r>
            <a:r>
              <a:rPr lang="pl-PL" sz="2000" b="1" dirty="0"/>
              <a:t> of </a:t>
            </a:r>
            <a:r>
              <a:rPr lang="pl-PL" sz="2000" b="1" dirty="0" err="1"/>
              <a:t>voting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r>
              <a:rPr lang="pl-PL" sz="2000" b="1" dirty="0"/>
              <a:t>:</a:t>
            </a:r>
          </a:p>
          <a:p>
            <a:pPr>
              <a:buFontTx/>
              <a:buChar char="-"/>
            </a:pPr>
            <a:r>
              <a:rPr lang="pl-PL" sz="2000" dirty="0" err="1"/>
              <a:t>Plurality</a:t>
            </a:r>
            <a:r>
              <a:rPr lang="pl-PL" sz="2000" dirty="0"/>
              <a:t> </a:t>
            </a:r>
          </a:p>
          <a:p>
            <a:pPr>
              <a:buFontTx/>
              <a:buChar char="-"/>
            </a:pPr>
            <a:r>
              <a:rPr lang="pl-PL" sz="2000" dirty="0" err="1"/>
              <a:t>Borda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b="1" dirty="0"/>
              <a:t>k-</a:t>
            </a:r>
            <a:r>
              <a:rPr lang="pl-PL" sz="2000" b="1" dirty="0" err="1"/>
              <a:t>Approval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6859026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Bribery in Plurality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108450" y="1463675"/>
          <a:ext cx="46863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hart" r:id="rId3" imgW="4724400" imgH="4238557" progId="Excel.Chart.8">
                  <p:embed/>
                </p:oleObj>
              </mc:Choice>
              <mc:Fallback>
                <p:oleObj name="Chart" r:id="rId3" imgW="4724400" imgH="4238557" progId="Excel.Chart.8">
                  <p:embed/>
                  <p:pic>
                    <p:nvPicPr>
                      <p:cNvPr id="205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1463675"/>
                        <a:ext cx="4686300" cy="420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1066800"/>
            <a:ext cx="40386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2000"/>
              <a:t>Example: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pl-PL"/>
              <a:t>What is the cheapest way to make Alice a winner?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pl-PL" sz="2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2000"/>
              <a:t>Setting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pl-PL"/>
              <a:t>We are given: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An election E = (C,V)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A preferred candidate p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A budget k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pl-PL"/>
              <a:t>Question: 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Can we make p a winner by bribing voters of cost at most k?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Bribery in Plurality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108450" y="1463675"/>
          <a:ext cx="46863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Chart" r:id="rId3" imgW="4724400" imgH="4238557" progId="Excel.Chart.8">
                  <p:embed/>
                </p:oleObj>
              </mc:Choice>
              <mc:Fallback>
                <p:oleObj name="Chart" r:id="rId3" imgW="4724400" imgH="4238557" progId="Excel.Chart.8">
                  <p:embed/>
                  <p:pic>
                    <p:nvPicPr>
                      <p:cNvPr id="307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1463675"/>
                        <a:ext cx="4686300" cy="420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1066800"/>
            <a:ext cx="40386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2000"/>
              <a:t>Example: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pl-PL"/>
              <a:t>What is the cheapest way to make Alice a winner?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pl-PL" sz="2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2000"/>
              <a:t>Setting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pl-PL"/>
              <a:t>We are given: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An election E = (C,V)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A preferred candidate p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A budget k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pl-PL"/>
              <a:t>Question: 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Can we make p a winner by bribing voters of cost at most k?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Bribery in Plurality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108450" y="1463675"/>
          <a:ext cx="46863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Chart" r:id="rId3" imgW="4724400" imgH="4238557" progId="Excel.Chart.8">
                  <p:embed/>
                </p:oleObj>
              </mc:Choice>
              <mc:Fallback>
                <p:oleObj name="Chart" r:id="rId3" imgW="4724400" imgH="4238557" progId="Excel.Chart.8">
                  <p:embed/>
                  <p:pic>
                    <p:nvPicPr>
                      <p:cNvPr id="4098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1463675"/>
                        <a:ext cx="4686300" cy="420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1066800"/>
            <a:ext cx="40386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2000"/>
              <a:t>Example: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pl-PL"/>
              <a:t>What is the cheapest way to make Alice a winner?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pl-PL" sz="2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2000"/>
              <a:t>Setting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pl-PL"/>
              <a:t>We are given: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An election E = (C,V)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A preferred candidate p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A budget k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pl-PL"/>
              <a:t>Question: 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Can we make p a winner by bribing voters of cost at most k?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np-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Bribery in Plurality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038600" cy="5562600"/>
          </a:xfrm>
        </p:spPr>
        <p:txBody>
          <a:bodyPr/>
          <a:lstStyle/>
          <a:p>
            <a:pPr eaLnBrk="1" hangingPunct="1"/>
            <a:r>
              <a:rPr lang="en-US" altLang="pl-PL" sz="2000"/>
              <a:t>Setting</a:t>
            </a:r>
          </a:p>
          <a:p>
            <a:pPr lvl="1" eaLnBrk="1" hangingPunct="1"/>
            <a:r>
              <a:rPr lang="en-US" altLang="pl-PL" sz="1800"/>
              <a:t>We are given:</a:t>
            </a:r>
          </a:p>
          <a:p>
            <a:pPr lvl="2" eaLnBrk="1" hangingPunct="1"/>
            <a:r>
              <a:rPr lang="en-US" altLang="pl-PL" sz="1600"/>
              <a:t>An election E = (C,V)</a:t>
            </a:r>
          </a:p>
          <a:p>
            <a:pPr lvl="2" eaLnBrk="1" hangingPunct="1"/>
            <a:r>
              <a:rPr lang="en-US" altLang="pl-PL" sz="1600"/>
              <a:t>A preferred candidate p</a:t>
            </a:r>
          </a:p>
          <a:p>
            <a:pPr lvl="2" eaLnBrk="1" hangingPunct="1"/>
            <a:r>
              <a:rPr lang="en-US" altLang="pl-PL" sz="1600"/>
              <a:t>A budget k</a:t>
            </a:r>
          </a:p>
          <a:p>
            <a:pPr lvl="1" eaLnBrk="1" hangingPunct="1"/>
            <a:r>
              <a:rPr lang="en-US" altLang="pl-PL" sz="1800"/>
              <a:t>Question: </a:t>
            </a:r>
          </a:p>
          <a:p>
            <a:pPr lvl="2" eaLnBrk="1" hangingPunct="1"/>
            <a:r>
              <a:rPr lang="en-US" altLang="pl-PL" sz="1600"/>
              <a:t>Can we make p a winner by bribing voters of cost at most k?</a:t>
            </a:r>
          </a:p>
          <a:p>
            <a:pPr lvl="2" eaLnBrk="1" hangingPunct="1">
              <a:buFontTx/>
              <a:buNone/>
            </a:pPr>
            <a:endParaRPr lang="en-US" altLang="pl-PL" sz="1600"/>
          </a:p>
        </p:txBody>
      </p:sp>
      <p:pic>
        <p:nvPicPr>
          <p:cNvPr id="31749" name="Picture 5" descr="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8288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9574" name="Group 6"/>
          <p:cNvGraphicFramePr>
            <a:graphicFrameLocks noGrp="1"/>
          </p:cNvGraphicFramePr>
          <p:nvPr>
            <p:ph sz="half" idx="2"/>
          </p:nvPr>
        </p:nvGraphicFramePr>
        <p:xfrm>
          <a:off x="4800600" y="3429000"/>
          <a:ext cx="4027488" cy="2978150"/>
        </p:xfrm>
        <a:graphic>
          <a:graphicData uri="http://schemas.openxmlformats.org/drawingml/2006/table">
            <a:tbl>
              <a:tblPr/>
              <a:tblGrid>
                <a:gridCol w="139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unpriced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priced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unweighted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weighted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768" name="Picture 24" descr="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730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plurality-weighted-$bribery </a:t>
            </a:r>
            <a:r>
              <a:rPr lang="en-US" sz="3200" b="1" dirty="0">
                <a:sym typeface="Symbol" pitchFamily="18" charset="2"/>
              </a:rPr>
              <a:t></a:t>
            </a:r>
            <a:r>
              <a:rPr lang="en-US" sz="3200" dirty="0"/>
              <a:t> NP-com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24000" y="1219200"/>
            <a:ext cx="5718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/>
              <a:t>Proof</a:t>
            </a:r>
            <a:r>
              <a:rPr lang="en-US" altLang="pl-PL"/>
              <a:t>: Reduction from the subset-sum problem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800600" y="18288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57200" y="2590800"/>
            <a:ext cx="2481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/>
              <a:t>Input:</a:t>
            </a:r>
            <a:r>
              <a:rPr lang="en-US" altLang="pl-PL"/>
              <a:t> s</a:t>
            </a:r>
            <a:r>
              <a:rPr lang="en-US" altLang="pl-PL" baseline="-25000"/>
              <a:t>1</a:t>
            </a:r>
            <a:r>
              <a:rPr lang="en-US" altLang="pl-PL"/>
              <a:t>, s</a:t>
            </a:r>
            <a:r>
              <a:rPr lang="en-US" altLang="pl-PL" baseline="-25000"/>
              <a:t>2</a:t>
            </a:r>
            <a:r>
              <a:rPr lang="en-US" altLang="pl-PL"/>
              <a:t>, … , s</a:t>
            </a:r>
            <a:r>
              <a:rPr lang="en-US" altLang="pl-PL" baseline="-25000"/>
              <a:t>n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524000" y="1905000"/>
            <a:ext cx="1598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/>
              <a:t>Subset-Sum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105400" y="1905000"/>
            <a:ext cx="333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/>
              <a:t>plurality-weighted-$bribery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914400" y="35052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l-PL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1600200" y="3429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l-PL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2286000" y="3657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l-PL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2743200" y="35052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l-PL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3581400" y="3429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l-PL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381000" y="441960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/>
              <a:t>Question:</a:t>
            </a:r>
            <a:r>
              <a:rPr lang="en-US" altLang="pl-PL"/>
              <a:t> Is there a subsequence that sums up to exactly half.</a:t>
            </a:r>
            <a:endParaRPr lang="en-US" altLang="pl-PL" baseline="-25000"/>
          </a:p>
        </p:txBody>
      </p:sp>
      <p:sp>
        <p:nvSpPr>
          <p:cNvPr id="110606" name="Freeform 14"/>
          <p:cNvSpPr>
            <a:spLocks/>
          </p:cNvSpPr>
          <p:nvPr/>
        </p:nvSpPr>
        <p:spPr bwMode="auto">
          <a:xfrm>
            <a:off x="2209800" y="3429000"/>
            <a:ext cx="1143000" cy="762000"/>
          </a:xfrm>
          <a:custGeom>
            <a:avLst/>
            <a:gdLst>
              <a:gd name="T0" fmla="*/ 2147483647 w 264"/>
              <a:gd name="T1" fmla="*/ 2147483647 h 328"/>
              <a:gd name="T2" fmla="*/ 2147483647 w 264"/>
              <a:gd name="T3" fmla="*/ 2147483647 h 328"/>
              <a:gd name="T4" fmla="*/ 2147483647 w 264"/>
              <a:gd name="T5" fmla="*/ 2147483647 h 328"/>
              <a:gd name="T6" fmla="*/ 2147483647 w 264"/>
              <a:gd name="T7" fmla="*/ 2147483647 h 328"/>
              <a:gd name="T8" fmla="*/ 2147483647 w 264"/>
              <a:gd name="T9" fmla="*/ 2147483647 h 328"/>
              <a:gd name="T10" fmla="*/ 2147483647 w 264"/>
              <a:gd name="T11" fmla="*/ 2147483647 h 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4"/>
              <a:gd name="T19" fmla="*/ 0 h 328"/>
              <a:gd name="T20" fmla="*/ 264 w 264"/>
              <a:gd name="T21" fmla="*/ 328 h 3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4" h="328">
                <a:moveTo>
                  <a:pt x="56" y="32"/>
                </a:moveTo>
                <a:cubicBezTo>
                  <a:pt x="24" y="56"/>
                  <a:pt x="0" y="128"/>
                  <a:pt x="8" y="176"/>
                </a:cubicBezTo>
                <a:cubicBezTo>
                  <a:pt x="16" y="224"/>
                  <a:pt x="64" y="312"/>
                  <a:pt x="104" y="320"/>
                </a:cubicBezTo>
                <a:cubicBezTo>
                  <a:pt x="144" y="328"/>
                  <a:pt x="232" y="272"/>
                  <a:pt x="248" y="224"/>
                </a:cubicBezTo>
                <a:cubicBezTo>
                  <a:pt x="264" y="176"/>
                  <a:pt x="232" y="64"/>
                  <a:pt x="200" y="32"/>
                </a:cubicBezTo>
                <a:cubicBezTo>
                  <a:pt x="168" y="0"/>
                  <a:pt x="88" y="8"/>
                  <a:pt x="56" y="32"/>
                </a:cubicBezTo>
                <a:close/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10607" name="Picture 15" descr="judg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81600"/>
            <a:ext cx="652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8" name="Picture 16" descr="judg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5400"/>
            <a:ext cx="68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9" name="Line 17"/>
          <p:cNvSpPr>
            <a:spLocks noChangeShapeType="1"/>
          </p:cNvSpPr>
          <p:nvPr/>
        </p:nvSpPr>
        <p:spPr bwMode="auto">
          <a:xfrm>
            <a:off x="5562600" y="4953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0610" name="Line 18"/>
          <p:cNvSpPr>
            <a:spLocks noChangeShapeType="1"/>
          </p:cNvSpPr>
          <p:nvPr/>
        </p:nvSpPr>
        <p:spPr bwMode="auto">
          <a:xfrm flipV="1">
            <a:off x="5562600" y="2514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0611" name="Rectangle 19"/>
          <p:cNvSpPr>
            <a:spLocks noChangeArrowheads="1"/>
          </p:cNvSpPr>
          <p:nvPr/>
        </p:nvSpPr>
        <p:spPr bwMode="auto">
          <a:xfrm>
            <a:off x="6248400" y="4495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pl-PL" sz="1200"/>
              <a:t>5</a:t>
            </a:r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6248400" y="4800600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pl-PL" sz="800"/>
              <a:t>1</a:t>
            </a:r>
          </a:p>
        </p:txBody>
      </p:sp>
      <p:sp>
        <p:nvSpPr>
          <p:cNvPr id="110613" name="Rectangle 21"/>
          <p:cNvSpPr>
            <a:spLocks noChangeArrowheads="1"/>
          </p:cNvSpPr>
          <p:nvPr/>
        </p:nvSpPr>
        <p:spPr bwMode="auto">
          <a:xfrm>
            <a:off x="6248400" y="41910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pl-PL" sz="1200"/>
              <a:t>6</a:t>
            </a:r>
          </a:p>
        </p:txBody>
      </p:sp>
      <p:sp>
        <p:nvSpPr>
          <p:cNvPr id="110614" name="Rectangle 22"/>
          <p:cNvSpPr>
            <a:spLocks noChangeArrowheads="1"/>
          </p:cNvSpPr>
          <p:nvPr/>
        </p:nvSpPr>
        <p:spPr bwMode="auto">
          <a:xfrm>
            <a:off x="6248400" y="3657600"/>
            <a:ext cx="381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pl-PL" sz="1200"/>
              <a:t>10</a:t>
            </a:r>
          </a:p>
        </p:txBody>
      </p:sp>
      <p:sp>
        <p:nvSpPr>
          <p:cNvPr id="110615" name="Rectangle 23"/>
          <p:cNvSpPr>
            <a:spLocks noChangeArrowheads="1"/>
          </p:cNvSpPr>
          <p:nvPr/>
        </p:nvSpPr>
        <p:spPr bwMode="auto">
          <a:xfrm>
            <a:off x="6248400" y="3124200"/>
            <a:ext cx="381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pl-PL" sz="1200"/>
              <a:t>12</a:t>
            </a:r>
          </a:p>
        </p:txBody>
      </p:sp>
      <p:sp>
        <p:nvSpPr>
          <p:cNvPr id="110616" name="Text Box 24"/>
          <p:cNvSpPr txBox="1">
            <a:spLocks noChangeArrowheads="1"/>
          </p:cNvSpPr>
          <p:nvPr/>
        </p:nvSpPr>
        <p:spPr bwMode="auto">
          <a:xfrm>
            <a:off x="7391400" y="2438400"/>
            <a:ext cx="960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/>
              <a:t>k = 17</a:t>
            </a:r>
          </a:p>
        </p:txBody>
      </p:sp>
      <p:sp>
        <p:nvSpPr>
          <p:cNvPr id="110617" name="Freeform 25"/>
          <p:cNvSpPr>
            <a:spLocks/>
          </p:cNvSpPr>
          <p:nvPr/>
        </p:nvSpPr>
        <p:spPr bwMode="auto">
          <a:xfrm>
            <a:off x="914400" y="3505200"/>
            <a:ext cx="381000" cy="457200"/>
          </a:xfrm>
          <a:custGeom>
            <a:avLst/>
            <a:gdLst>
              <a:gd name="T0" fmla="*/ 2147483647 w 264"/>
              <a:gd name="T1" fmla="*/ 2147483647 h 328"/>
              <a:gd name="T2" fmla="*/ 2147483647 w 264"/>
              <a:gd name="T3" fmla="*/ 2147483647 h 328"/>
              <a:gd name="T4" fmla="*/ 2147483647 w 264"/>
              <a:gd name="T5" fmla="*/ 2147483647 h 328"/>
              <a:gd name="T6" fmla="*/ 2147483647 w 264"/>
              <a:gd name="T7" fmla="*/ 2147483647 h 328"/>
              <a:gd name="T8" fmla="*/ 2147483647 w 264"/>
              <a:gd name="T9" fmla="*/ 2147483647 h 328"/>
              <a:gd name="T10" fmla="*/ 2147483647 w 264"/>
              <a:gd name="T11" fmla="*/ 2147483647 h 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4"/>
              <a:gd name="T19" fmla="*/ 0 h 328"/>
              <a:gd name="T20" fmla="*/ 264 w 264"/>
              <a:gd name="T21" fmla="*/ 328 h 3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4" h="328">
                <a:moveTo>
                  <a:pt x="56" y="32"/>
                </a:moveTo>
                <a:cubicBezTo>
                  <a:pt x="24" y="56"/>
                  <a:pt x="0" y="128"/>
                  <a:pt x="8" y="176"/>
                </a:cubicBezTo>
                <a:cubicBezTo>
                  <a:pt x="16" y="224"/>
                  <a:pt x="64" y="312"/>
                  <a:pt x="104" y="320"/>
                </a:cubicBezTo>
                <a:cubicBezTo>
                  <a:pt x="144" y="328"/>
                  <a:pt x="232" y="272"/>
                  <a:pt x="248" y="224"/>
                </a:cubicBezTo>
                <a:cubicBezTo>
                  <a:pt x="264" y="176"/>
                  <a:pt x="232" y="64"/>
                  <a:pt x="200" y="32"/>
                </a:cubicBezTo>
                <a:cubicBezTo>
                  <a:pt x="168" y="0"/>
                  <a:pt x="88" y="8"/>
                  <a:pt x="56" y="32"/>
                </a:cubicBezTo>
                <a:close/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0618" name="Text Box 26"/>
          <p:cNvSpPr txBox="1">
            <a:spLocks noChangeArrowheads="1"/>
          </p:cNvSpPr>
          <p:nvPr/>
        </p:nvSpPr>
        <p:spPr bwMode="auto">
          <a:xfrm>
            <a:off x="3505200" y="2590800"/>
            <a:ext cx="827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>
                <a:solidFill>
                  <a:srgbClr val="FF0000"/>
                </a:solidFill>
                <a:sym typeface="Symbol" pitchFamily="18" charset="2"/>
              </a:rPr>
              <a:t></a:t>
            </a:r>
            <a:r>
              <a:rPr lang="en-US" altLang="pl-PL">
                <a:solidFill>
                  <a:srgbClr val="FF0000"/>
                </a:solidFill>
                <a:sym typeface="Symbol" pitchFamily="18" charset="2"/>
              </a:rPr>
              <a:t>=34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  <p:bldP spid="110600" grpId="0"/>
      <p:bldP spid="110601" grpId="0"/>
      <p:bldP spid="110602" grpId="0"/>
      <p:bldP spid="110603" grpId="0"/>
      <p:bldP spid="110604" grpId="0"/>
      <p:bldP spid="110605" grpId="0"/>
      <p:bldP spid="110606" grpId="0" animBg="1"/>
      <p:bldP spid="110609" grpId="0" animBg="1"/>
      <p:bldP spid="110610" grpId="0" animBg="1"/>
      <p:bldP spid="110611" grpId="0" animBg="1"/>
      <p:bldP spid="110612" grpId="0" animBg="1"/>
      <p:bldP spid="110613" grpId="0" animBg="1"/>
      <p:bldP spid="110614" grpId="0" animBg="1"/>
      <p:bldP spid="110615" grpId="0" animBg="1"/>
      <p:bldP spid="110616" grpId="0"/>
      <p:bldP spid="110617" grpId="0" animBg="1"/>
      <p:bldP spid="11061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24000" y="1219200"/>
            <a:ext cx="5718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/>
              <a:t>Proof</a:t>
            </a:r>
            <a:r>
              <a:rPr lang="en-US" altLang="pl-PL"/>
              <a:t>: Reduction from the subset-sum problem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4800600" y="18288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7200" y="2590800"/>
            <a:ext cx="2481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/>
              <a:t>Input:</a:t>
            </a:r>
            <a:r>
              <a:rPr lang="en-US" altLang="pl-PL"/>
              <a:t> s</a:t>
            </a:r>
            <a:r>
              <a:rPr lang="en-US" altLang="pl-PL" baseline="-25000"/>
              <a:t>1</a:t>
            </a:r>
            <a:r>
              <a:rPr lang="en-US" altLang="pl-PL"/>
              <a:t>, s</a:t>
            </a:r>
            <a:r>
              <a:rPr lang="en-US" altLang="pl-PL" baseline="-25000"/>
              <a:t>2</a:t>
            </a:r>
            <a:r>
              <a:rPr lang="en-US" altLang="pl-PL"/>
              <a:t>, … , s</a:t>
            </a:r>
            <a:r>
              <a:rPr lang="en-US" altLang="pl-PL" baseline="-25000"/>
              <a:t>n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524000" y="1905000"/>
            <a:ext cx="1598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/>
              <a:t>Subset-Sum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105400" y="1905000"/>
            <a:ext cx="333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/>
              <a:t>plurality-weighted-$bribery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914400" y="35052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l-PL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600200" y="3429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l-PL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286000" y="3657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l-PL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743200" y="35052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l-PL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581400" y="3429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l-PL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81000" y="441960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/>
              <a:t>Question:</a:t>
            </a:r>
            <a:r>
              <a:rPr lang="en-US" altLang="pl-PL"/>
              <a:t> Is there a subsequence that sums up to exactly half.</a:t>
            </a:r>
            <a:endParaRPr lang="en-US" altLang="pl-PL" baseline="-25000"/>
          </a:p>
        </p:txBody>
      </p:sp>
      <p:sp>
        <p:nvSpPr>
          <p:cNvPr id="34830" name="Freeform 14"/>
          <p:cNvSpPr>
            <a:spLocks/>
          </p:cNvSpPr>
          <p:nvPr/>
        </p:nvSpPr>
        <p:spPr bwMode="auto">
          <a:xfrm>
            <a:off x="2209800" y="3429000"/>
            <a:ext cx="1143000" cy="762000"/>
          </a:xfrm>
          <a:custGeom>
            <a:avLst/>
            <a:gdLst>
              <a:gd name="T0" fmla="*/ 2147483647 w 264"/>
              <a:gd name="T1" fmla="*/ 2147483647 h 328"/>
              <a:gd name="T2" fmla="*/ 2147483647 w 264"/>
              <a:gd name="T3" fmla="*/ 2147483647 h 328"/>
              <a:gd name="T4" fmla="*/ 2147483647 w 264"/>
              <a:gd name="T5" fmla="*/ 2147483647 h 328"/>
              <a:gd name="T6" fmla="*/ 2147483647 w 264"/>
              <a:gd name="T7" fmla="*/ 2147483647 h 328"/>
              <a:gd name="T8" fmla="*/ 2147483647 w 264"/>
              <a:gd name="T9" fmla="*/ 2147483647 h 328"/>
              <a:gd name="T10" fmla="*/ 2147483647 w 264"/>
              <a:gd name="T11" fmla="*/ 2147483647 h 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4"/>
              <a:gd name="T19" fmla="*/ 0 h 328"/>
              <a:gd name="T20" fmla="*/ 264 w 264"/>
              <a:gd name="T21" fmla="*/ 328 h 3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4" h="328">
                <a:moveTo>
                  <a:pt x="56" y="32"/>
                </a:moveTo>
                <a:cubicBezTo>
                  <a:pt x="24" y="56"/>
                  <a:pt x="0" y="128"/>
                  <a:pt x="8" y="176"/>
                </a:cubicBezTo>
                <a:cubicBezTo>
                  <a:pt x="16" y="224"/>
                  <a:pt x="64" y="312"/>
                  <a:pt x="104" y="320"/>
                </a:cubicBezTo>
                <a:cubicBezTo>
                  <a:pt x="144" y="328"/>
                  <a:pt x="232" y="272"/>
                  <a:pt x="248" y="224"/>
                </a:cubicBezTo>
                <a:cubicBezTo>
                  <a:pt x="264" y="176"/>
                  <a:pt x="232" y="64"/>
                  <a:pt x="200" y="32"/>
                </a:cubicBezTo>
                <a:cubicBezTo>
                  <a:pt x="168" y="0"/>
                  <a:pt x="88" y="8"/>
                  <a:pt x="56" y="32"/>
                </a:cubicBezTo>
                <a:close/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4831" name="Picture 15" descr="judg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81600"/>
            <a:ext cx="652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6" descr="judg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5400"/>
            <a:ext cx="68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5562600" y="4953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V="1">
            <a:off x="5562600" y="2514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6248400" y="46482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pl-PL" sz="1200"/>
              <a:t>5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7467600" y="3962400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pl-PL" sz="800"/>
              <a:t>1</a:t>
            </a: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7467600" y="4114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pl-PL" sz="1200"/>
              <a:t>6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7467600" y="4419600"/>
            <a:ext cx="381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pl-PL" sz="1200"/>
              <a:t>10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6248400" y="3962400"/>
            <a:ext cx="381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pl-PL" sz="1200"/>
              <a:t>12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7391400" y="2438400"/>
            <a:ext cx="960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/>
              <a:t>k = 1</a:t>
            </a:r>
            <a:r>
              <a:rPr lang="pl-PL" altLang="pl-PL"/>
              <a:t>7</a:t>
            </a:r>
            <a:endParaRPr lang="en-US" altLang="pl-PL"/>
          </a:p>
        </p:txBody>
      </p:sp>
      <p:sp>
        <p:nvSpPr>
          <p:cNvPr id="34841" name="Freeform 25"/>
          <p:cNvSpPr>
            <a:spLocks/>
          </p:cNvSpPr>
          <p:nvPr/>
        </p:nvSpPr>
        <p:spPr bwMode="auto">
          <a:xfrm>
            <a:off x="914400" y="3505200"/>
            <a:ext cx="381000" cy="457200"/>
          </a:xfrm>
          <a:custGeom>
            <a:avLst/>
            <a:gdLst>
              <a:gd name="T0" fmla="*/ 2147483647 w 264"/>
              <a:gd name="T1" fmla="*/ 2147483647 h 328"/>
              <a:gd name="T2" fmla="*/ 2147483647 w 264"/>
              <a:gd name="T3" fmla="*/ 2147483647 h 328"/>
              <a:gd name="T4" fmla="*/ 2147483647 w 264"/>
              <a:gd name="T5" fmla="*/ 2147483647 h 328"/>
              <a:gd name="T6" fmla="*/ 2147483647 w 264"/>
              <a:gd name="T7" fmla="*/ 2147483647 h 328"/>
              <a:gd name="T8" fmla="*/ 2147483647 w 264"/>
              <a:gd name="T9" fmla="*/ 2147483647 h 328"/>
              <a:gd name="T10" fmla="*/ 2147483647 w 264"/>
              <a:gd name="T11" fmla="*/ 2147483647 h 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4"/>
              <a:gd name="T19" fmla="*/ 0 h 328"/>
              <a:gd name="T20" fmla="*/ 264 w 264"/>
              <a:gd name="T21" fmla="*/ 328 h 3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4" h="328">
                <a:moveTo>
                  <a:pt x="56" y="32"/>
                </a:moveTo>
                <a:cubicBezTo>
                  <a:pt x="24" y="56"/>
                  <a:pt x="0" y="128"/>
                  <a:pt x="8" y="176"/>
                </a:cubicBezTo>
                <a:cubicBezTo>
                  <a:pt x="16" y="224"/>
                  <a:pt x="64" y="312"/>
                  <a:pt x="104" y="320"/>
                </a:cubicBezTo>
                <a:cubicBezTo>
                  <a:pt x="144" y="328"/>
                  <a:pt x="232" y="272"/>
                  <a:pt x="248" y="224"/>
                </a:cubicBezTo>
                <a:cubicBezTo>
                  <a:pt x="264" y="176"/>
                  <a:pt x="232" y="64"/>
                  <a:pt x="200" y="32"/>
                </a:cubicBezTo>
                <a:cubicBezTo>
                  <a:pt x="168" y="0"/>
                  <a:pt x="88" y="8"/>
                  <a:pt x="56" y="32"/>
                </a:cubicBezTo>
                <a:close/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3505200" y="2590800"/>
            <a:ext cx="827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l-PL" b="1">
                <a:solidFill>
                  <a:srgbClr val="FF0000"/>
                </a:solidFill>
                <a:sym typeface="Symbol" pitchFamily="18" charset="2"/>
              </a:rPr>
              <a:t></a:t>
            </a:r>
            <a:r>
              <a:rPr lang="en-US" altLang="pl-PL">
                <a:solidFill>
                  <a:srgbClr val="FF0000"/>
                </a:solidFill>
                <a:sym typeface="Symbol" pitchFamily="18" charset="2"/>
              </a:rPr>
              <a:t>=34</a:t>
            </a:r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5715000" y="39624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9F938B26-3D4B-4B7F-95AB-AD829C1A2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50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plurality-weighted-$bribery </a:t>
            </a:r>
            <a:r>
              <a:rPr lang="en-US" sz="3200" b="1" dirty="0">
                <a:sym typeface="Symbol" pitchFamily="18" charset="2"/>
              </a:rPr>
              <a:t></a:t>
            </a:r>
            <a:r>
              <a:rPr lang="en-US" sz="3200" dirty="0"/>
              <a:t> NP-com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p-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Bribery in Plurality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l-PL" sz="2000"/>
              <a:t>Setting</a:t>
            </a:r>
          </a:p>
          <a:p>
            <a:pPr lvl="1" eaLnBrk="1" hangingPunct="1"/>
            <a:r>
              <a:rPr lang="en-US" altLang="pl-PL" sz="1800"/>
              <a:t>We are given:</a:t>
            </a:r>
          </a:p>
          <a:p>
            <a:pPr lvl="2" eaLnBrk="1" hangingPunct="1"/>
            <a:r>
              <a:rPr lang="en-US" altLang="pl-PL" sz="1600"/>
              <a:t>An election E = (C,V)</a:t>
            </a:r>
          </a:p>
          <a:p>
            <a:pPr lvl="2" eaLnBrk="1" hangingPunct="1"/>
            <a:r>
              <a:rPr lang="en-US" altLang="pl-PL" sz="1600"/>
              <a:t>A preferred candidate p</a:t>
            </a:r>
          </a:p>
          <a:p>
            <a:pPr lvl="2" eaLnBrk="1" hangingPunct="1"/>
            <a:r>
              <a:rPr lang="en-US" altLang="pl-PL" sz="1600"/>
              <a:t>A budget k</a:t>
            </a:r>
          </a:p>
          <a:p>
            <a:pPr lvl="1" eaLnBrk="1" hangingPunct="1"/>
            <a:r>
              <a:rPr lang="en-US" altLang="pl-PL" sz="1800"/>
              <a:t>Question: </a:t>
            </a:r>
          </a:p>
          <a:p>
            <a:pPr lvl="2" eaLnBrk="1" hangingPunct="1"/>
            <a:r>
              <a:rPr lang="en-US" altLang="pl-PL" sz="1600"/>
              <a:t>Can we make p a winner by bribing voters of cost at most k?</a:t>
            </a:r>
          </a:p>
        </p:txBody>
      </p:sp>
      <p:pic>
        <p:nvPicPr>
          <p:cNvPr id="35845" name="Picture 5" descr="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8288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730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59" name="Group 19"/>
          <p:cNvGraphicFramePr>
            <a:graphicFrameLocks noGrp="1"/>
          </p:cNvGraphicFramePr>
          <p:nvPr>
            <p:ph sz="half" idx="2"/>
          </p:nvPr>
        </p:nvGraphicFramePr>
        <p:xfrm>
          <a:off x="4724400" y="3429000"/>
          <a:ext cx="4027488" cy="2978150"/>
        </p:xfrm>
        <a:graphic>
          <a:graphicData uri="http://schemas.openxmlformats.org/drawingml/2006/table">
            <a:tbl>
              <a:tblPr/>
              <a:tblGrid>
                <a:gridCol w="139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unpriced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priced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unweighted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weighted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err="1"/>
              <a:t>Weighted</a:t>
            </a:r>
            <a:r>
              <a:rPr lang="pl-PL" dirty="0"/>
              <a:t> </a:t>
            </a:r>
            <a:r>
              <a:rPr lang="en-US" dirty="0"/>
              <a:t>Bribery in Plurality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228600" y="1827213"/>
            <a:ext cx="4038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2000"/>
              <a:t>plurality-weighted-bribery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pl-PL"/>
              <a:t>Now voters have weights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pl-PL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2000"/>
              <a:t>What algorithms can we use?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pl-PL"/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pl-PL"/>
              <a:t>Heuristics: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Heaviest voter first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pl-PL" sz="1600"/>
              <a:t>Winner’s heaviest voter first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495800" y="1676400"/>
          <a:ext cx="3678238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Chart" r:id="rId3" imgW="3067151" imgH="2914785" progId="Excel.Chart.8">
                  <p:embed/>
                </p:oleObj>
              </mc:Choice>
              <mc:Fallback>
                <p:oleObj name="Chart" r:id="rId3" imgW="3067151" imgH="2914785" progId="Excel.Chart.8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676400"/>
                        <a:ext cx="3678238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np-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Bribery in Plurality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l-PL" sz="2000"/>
              <a:t>Setting</a:t>
            </a:r>
          </a:p>
          <a:p>
            <a:pPr lvl="1" eaLnBrk="1" hangingPunct="1"/>
            <a:r>
              <a:rPr lang="en-US" altLang="pl-PL" sz="1800"/>
              <a:t>We are given:</a:t>
            </a:r>
          </a:p>
          <a:p>
            <a:pPr lvl="2" eaLnBrk="1" hangingPunct="1"/>
            <a:r>
              <a:rPr lang="en-US" altLang="pl-PL" sz="1600"/>
              <a:t>An election E = (C,V)</a:t>
            </a:r>
          </a:p>
          <a:p>
            <a:pPr lvl="2" eaLnBrk="1" hangingPunct="1"/>
            <a:r>
              <a:rPr lang="en-US" altLang="pl-PL" sz="1600"/>
              <a:t>A preferred candidate p</a:t>
            </a:r>
          </a:p>
          <a:p>
            <a:pPr lvl="2" eaLnBrk="1" hangingPunct="1"/>
            <a:r>
              <a:rPr lang="en-US" altLang="pl-PL" sz="1600"/>
              <a:t>A budget k</a:t>
            </a:r>
          </a:p>
          <a:p>
            <a:pPr lvl="1" eaLnBrk="1" hangingPunct="1"/>
            <a:r>
              <a:rPr lang="en-US" altLang="pl-PL" sz="1800"/>
              <a:t>Question: </a:t>
            </a:r>
          </a:p>
          <a:p>
            <a:pPr lvl="2" eaLnBrk="1" hangingPunct="1"/>
            <a:r>
              <a:rPr lang="en-US" altLang="pl-PL" sz="1600"/>
              <a:t>Can we make p a winner by bribing voters of cost at most k?</a:t>
            </a:r>
          </a:p>
        </p:txBody>
      </p:sp>
      <p:pic>
        <p:nvPicPr>
          <p:cNvPr id="36869" name="Picture 5" descr="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8288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730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3911" name="Group 7"/>
          <p:cNvGraphicFramePr>
            <a:graphicFrameLocks noGrp="1"/>
          </p:cNvGraphicFramePr>
          <p:nvPr>
            <p:ph sz="half" idx="2"/>
          </p:nvPr>
        </p:nvGraphicFramePr>
        <p:xfrm>
          <a:off x="4724400" y="3429000"/>
          <a:ext cx="4027488" cy="2978150"/>
        </p:xfrm>
        <a:graphic>
          <a:graphicData uri="http://schemas.openxmlformats.org/drawingml/2006/table">
            <a:tbl>
              <a:tblPr/>
              <a:tblGrid>
                <a:gridCol w="139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unpriced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priced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unweighted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weighted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889" name="Picture 26" descr="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57800"/>
            <a:ext cx="730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Picture 27" descr="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962400"/>
            <a:ext cx="730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-1"/>
            <a:ext cx="4084972" cy="1186361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Borda</a:t>
            </a:r>
            <a:r>
              <a:rPr lang="pl-PL" dirty="0"/>
              <a:t>-$</a:t>
            </a:r>
            <a:r>
              <a:rPr lang="pl-PL" dirty="0" err="1"/>
              <a:t>Bribery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Para-NP-</a:t>
            </a:r>
            <a:r>
              <a:rPr lang="pl-PL" dirty="0" err="1"/>
              <a:t>hardness</a:t>
            </a:r>
            <a:r>
              <a:rPr lang="pl-PL" dirty="0"/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910108" y="1870503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$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910108" y="2393723"/>
            <a:ext cx="27100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53FEDA-F893-42B1-B5BB-E8CB72D3157D}"/>
              </a:ext>
            </a:extLst>
          </p:cNvPr>
          <p:cNvSpPr/>
          <p:nvPr/>
        </p:nvSpPr>
        <p:spPr>
          <a:xfrm>
            <a:off x="761763" y="4223067"/>
            <a:ext cx="2910971" cy="2360184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382DE9B-963F-4DA3-A55E-68A06B0E029E}"/>
              </a:ext>
            </a:extLst>
          </p:cNvPr>
          <p:cNvSpPr/>
          <p:nvPr/>
        </p:nvSpPr>
        <p:spPr>
          <a:xfrm>
            <a:off x="500332" y="1447384"/>
            <a:ext cx="3631262" cy="5280961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D0AA4514-BA00-444D-95AA-F5753224793C}"/>
              </a:ext>
            </a:extLst>
          </p:cNvPr>
          <p:cNvSpPr/>
          <p:nvPr/>
        </p:nvSpPr>
        <p:spPr>
          <a:xfrm>
            <a:off x="3620137" y="5417092"/>
            <a:ext cx="1661547" cy="369559"/>
          </a:xfrm>
          <a:prstGeom prst="leftArrow">
            <a:avLst>
              <a:gd name="adj1" fmla="val 27842"/>
              <a:gd name="adj2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CFCD6-971C-405A-B23A-45796C753EB5}"/>
              </a:ext>
            </a:extLst>
          </p:cNvPr>
          <p:cNvSpPr txBox="1"/>
          <p:nvPr/>
        </p:nvSpPr>
        <p:spPr>
          <a:xfrm>
            <a:off x="5381313" y="5186372"/>
            <a:ext cx="3653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NP-hard for 2 </a:t>
            </a:r>
            <a:r>
              <a:rPr lang="pl-PL" sz="2400" dirty="0" err="1"/>
              <a:t>manipulators</a:t>
            </a:r>
            <a:r>
              <a:rPr lang="pl-PL" sz="2400" dirty="0"/>
              <a:t> and 3 </a:t>
            </a:r>
            <a:r>
              <a:rPr lang="pl-PL" sz="2400" dirty="0" err="1"/>
              <a:t>nonmanipulators</a:t>
            </a:r>
            <a:endParaRPr lang="pl-PL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60DC2A-3037-4CFC-A71C-A195C4189CD3}"/>
              </a:ext>
            </a:extLst>
          </p:cNvPr>
          <p:cNvSpPr txBox="1"/>
          <p:nvPr/>
        </p:nvSpPr>
        <p:spPr>
          <a:xfrm>
            <a:off x="4867316" y="2510782"/>
            <a:ext cx="4167503" cy="2585323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N. </a:t>
            </a:r>
            <a:r>
              <a:rPr lang="pl-PL" sz="1400" dirty="0" err="1"/>
              <a:t>Betzler</a:t>
            </a:r>
            <a:r>
              <a:rPr lang="pl-PL" sz="1400" dirty="0"/>
              <a:t>, R. </a:t>
            </a:r>
            <a:r>
              <a:rPr lang="pl-PL" sz="1400" dirty="0" err="1"/>
              <a:t>Niedermeier</a:t>
            </a:r>
            <a:r>
              <a:rPr lang="pl-PL" sz="1400" dirty="0"/>
              <a:t>, G. </a:t>
            </a:r>
            <a:r>
              <a:rPr lang="pl-PL" sz="1400" dirty="0" err="1"/>
              <a:t>Woeginger</a:t>
            </a:r>
            <a:r>
              <a:rPr lang="pl-PL" sz="1400" dirty="0"/>
              <a:t>, </a:t>
            </a:r>
            <a:r>
              <a:rPr lang="en-US" sz="1400" dirty="0"/>
              <a:t>Unweighted Coalitional Manipulation under the </a:t>
            </a:r>
            <a:r>
              <a:rPr lang="en-US" sz="1400" dirty="0" err="1"/>
              <a:t>Borda</a:t>
            </a:r>
            <a:r>
              <a:rPr lang="en-US" sz="1400" dirty="0"/>
              <a:t> Rule Is NP-Hard</a:t>
            </a:r>
            <a:r>
              <a:rPr lang="pl-PL" sz="1400" dirty="0"/>
              <a:t>, IJCAI 2013</a:t>
            </a:r>
          </a:p>
          <a:p>
            <a:endParaRPr lang="pl-PL" sz="800" dirty="0"/>
          </a:p>
          <a:p>
            <a:r>
              <a:rPr lang="pl-PL" sz="1400" dirty="0"/>
              <a:t>J. Davies, G. </a:t>
            </a:r>
            <a:r>
              <a:rPr lang="pl-PL" sz="1400" dirty="0" err="1"/>
              <a:t>Katsirelos</a:t>
            </a:r>
            <a:r>
              <a:rPr lang="pl-PL" sz="1400" dirty="0"/>
              <a:t>, N. </a:t>
            </a:r>
            <a:r>
              <a:rPr lang="pl-PL" sz="1400" dirty="0" err="1"/>
              <a:t>Narodytska</a:t>
            </a:r>
            <a:r>
              <a:rPr lang="pl-PL" sz="1400" dirty="0"/>
              <a:t>, T. </a:t>
            </a:r>
            <a:r>
              <a:rPr lang="pl-PL" sz="1400" dirty="0" err="1"/>
              <a:t>Walsh</a:t>
            </a:r>
            <a:r>
              <a:rPr lang="pl-PL" sz="1400" dirty="0"/>
              <a:t>, L. </a:t>
            </a:r>
            <a:r>
              <a:rPr lang="pl-PL" sz="1400" dirty="0" err="1"/>
              <a:t>Xia</a:t>
            </a:r>
            <a:r>
              <a:rPr lang="pl-PL" sz="1400" dirty="0"/>
              <a:t>, </a:t>
            </a:r>
            <a:r>
              <a:rPr lang="en-US" sz="1400" dirty="0"/>
              <a:t>Complexity of and algorithms for the manipulation of </a:t>
            </a:r>
            <a:r>
              <a:rPr lang="en-US" sz="1400" dirty="0" err="1"/>
              <a:t>Borda</a:t>
            </a:r>
            <a:r>
              <a:rPr lang="en-US" sz="1400" dirty="0"/>
              <a:t>, Nanson's and Baldwin's voting rules</a:t>
            </a:r>
            <a:r>
              <a:rPr lang="pl-PL" sz="1400" dirty="0"/>
              <a:t>, </a:t>
            </a:r>
            <a:r>
              <a:rPr lang="pl-PL" sz="1400" dirty="0" err="1"/>
              <a:t>Artificial</a:t>
            </a:r>
            <a:r>
              <a:rPr lang="pl-PL" sz="1400" dirty="0"/>
              <a:t> </a:t>
            </a:r>
            <a:r>
              <a:rPr lang="pl-PL" sz="1400" dirty="0" err="1"/>
              <a:t>Intelligence</a:t>
            </a:r>
            <a:r>
              <a:rPr lang="pl-PL" sz="1400" dirty="0"/>
              <a:t> 2014</a:t>
            </a:r>
          </a:p>
          <a:p>
            <a:endParaRPr lang="pl-PL" sz="800" dirty="0"/>
          </a:p>
          <a:p>
            <a:r>
              <a:rPr lang="pl-PL" sz="1400" dirty="0"/>
              <a:t>M. </a:t>
            </a:r>
            <a:r>
              <a:rPr lang="pl-PL" sz="1400" dirty="0" err="1"/>
              <a:t>Zuckerman</a:t>
            </a:r>
            <a:r>
              <a:rPr lang="pl-PL" sz="1400" dirty="0"/>
              <a:t>, A. </a:t>
            </a:r>
            <a:r>
              <a:rPr lang="pl-PL" sz="1400" dirty="0" err="1"/>
              <a:t>Procaccia</a:t>
            </a:r>
            <a:r>
              <a:rPr lang="pl-PL" sz="1400" dirty="0"/>
              <a:t>, J. </a:t>
            </a:r>
            <a:r>
              <a:rPr lang="pl-PL" sz="1400" dirty="0" err="1"/>
              <a:t>Rosenschein</a:t>
            </a:r>
            <a:r>
              <a:rPr lang="pl-PL" sz="1400" dirty="0"/>
              <a:t>, </a:t>
            </a:r>
            <a:r>
              <a:rPr lang="en-US" sz="1400" dirty="0"/>
              <a:t>Algorithms for the coalitional manipulation problem</a:t>
            </a:r>
            <a:r>
              <a:rPr lang="pl-PL" sz="1400" dirty="0"/>
              <a:t>, </a:t>
            </a:r>
            <a:r>
              <a:rPr lang="pl-PL" sz="1400" dirty="0" err="1"/>
              <a:t>Artificial</a:t>
            </a:r>
            <a:r>
              <a:rPr lang="pl-PL" sz="1400" dirty="0"/>
              <a:t> </a:t>
            </a:r>
            <a:r>
              <a:rPr lang="pl-PL" sz="1400" dirty="0" err="1"/>
              <a:t>Intelligence</a:t>
            </a:r>
            <a:r>
              <a:rPr lang="pl-PL" sz="1400" dirty="0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34438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E7969798-8D64-455F-B951-ABB1DF57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Examples</a:t>
            </a:r>
            <a:r>
              <a:rPr lang="pl-PL" sz="2000" b="1" dirty="0"/>
              <a:t> of </a:t>
            </a:r>
            <a:r>
              <a:rPr lang="pl-PL" sz="2000" b="1" dirty="0" err="1"/>
              <a:t>voting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r>
              <a:rPr lang="pl-PL" sz="2000" b="1" dirty="0"/>
              <a:t>:</a:t>
            </a:r>
          </a:p>
          <a:p>
            <a:pPr>
              <a:buFontTx/>
              <a:buChar char="-"/>
            </a:pPr>
            <a:r>
              <a:rPr lang="pl-PL" sz="2000" dirty="0" err="1"/>
              <a:t>Plurality</a:t>
            </a:r>
            <a:r>
              <a:rPr lang="pl-PL" sz="2000" dirty="0"/>
              <a:t> </a:t>
            </a:r>
          </a:p>
          <a:p>
            <a:pPr>
              <a:buFontTx/>
              <a:buChar char="-"/>
            </a:pPr>
            <a:r>
              <a:rPr lang="pl-PL" sz="2000" dirty="0" err="1"/>
              <a:t>Borda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dirty="0"/>
              <a:t>k-</a:t>
            </a:r>
            <a:r>
              <a:rPr lang="pl-PL" sz="2000" dirty="0" err="1"/>
              <a:t>Approval</a:t>
            </a:r>
            <a:endParaRPr lang="pl-PL" sz="2000" dirty="0"/>
          </a:p>
          <a:p>
            <a:pPr>
              <a:buFontTx/>
              <a:buChar char="-"/>
            </a:pPr>
            <a:r>
              <a:rPr lang="pl-PL" sz="2000" b="1" dirty="0"/>
              <a:t>Veto</a:t>
            </a:r>
          </a:p>
        </p:txBody>
      </p:sp>
      <p:sp>
        <p:nvSpPr>
          <p:cNvPr id="17" name="pole tekstowe 13">
            <a:extLst>
              <a:ext uri="{FF2B5EF4-FFF2-40B4-BE49-F238E27FC236}">
                <a16:creationId xmlns:a16="http://schemas.microsoft.com/office/drawing/2014/main" id="{AC0EAA19-ADB9-4503-97B5-D24C4A9E1689}"/>
              </a:ext>
            </a:extLst>
          </p:cNvPr>
          <p:cNvSpPr txBox="1"/>
          <p:nvPr/>
        </p:nvSpPr>
        <p:spPr>
          <a:xfrm>
            <a:off x="5878285" y="2565751"/>
            <a:ext cx="2726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1       1      1      1      0</a:t>
            </a:r>
          </a:p>
        </p:txBody>
      </p:sp>
      <p:pic>
        <p:nvPicPr>
          <p:cNvPr id="18" name="Picture 13" descr="hvd1-c">
            <a:extLst>
              <a:ext uri="{FF2B5EF4-FFF2-40B4-BE49-F238E27FC236}">
                <a16:creationId xmlns:a16="http://schemas.microsoft.com/office/drawing/2014/main" id="{D314FDAB-1595-4140-B87B-3D45392D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780050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9604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-1"/>
            <a:ext cx="4084972" cy="1186361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Borda</a:t>
            </a:r>
            <a:r>
              <a:rPr lang="pl-PL" dirty="0"/>
              <a:t>-$</a:t>
            </a:r>
            <a:r>
              <a:rPr lang="pl-PL" dirty="0" err="1"/>
              <a:t>Bribery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Para-NP-</a:t>
            </a:r>
            <a:r>
              <a:rPr lang="pl-PL" dirty="0" err="1"/>
              <a:t>hardness</a:t>
            </a:r>
            <a:r>
              <a:rPr lang="pl-PL" dirty="0"/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910108" y="1870503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$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910108" y="2393723"/>
            <a:ext cx="27100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53FEDA-F893-42B1-B5BB-E8CB72D3157D}"/>
              </a:ext>
            </a:extLst>
          </p:cNvPr>
          <p:cNvSpPr/>
          <p:nvPr/>
        </p:nvSpPr>
        <p:spPr>
          <a:xfrm>
            <a:off x="761763" y="4223067"/>
            <a:ext cx="2910971" cy="2360184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382DE9B-963F-4DA3-A55E-68A06B0E029E}"/>
              </a:ext>
            </a:extLst>
          </p:cNvPr>
          <p:cNvSpPr/>
          <p:nvPr/>
        </p:nvSpPr>
        <p:spPr>
          <a:xfrm>
            <a:off x="500332" y="1447384"/>
            <a:ext cx="3631262" cy="5280961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D0AA4514-BA00-444D-95AA-F5753224793C}"/>
              </a:ext>
            </a:extLst>
          </p:cNvPr>
          <p:cNvSpPr/>
          <p:nvPr/>
        </p:nvSpPr>
        <p:spPr>
          <a:xfrm>
            <a:off x="3620137" y="5417092"/>
            <a:ext cx="1661547" cy="369559"/>
          </a:xfrm>
          <a:prstGeom prst="leftArrow">
            <a:avLst>
              <a:gd name="adj1" fmla="val 27842"/>
              <a:gd name="adj2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CFCD6-971C-405A-B23A-45796C753EB5}"/>
              </a:ext>
            </a:extLst>
          </p:cNvPr>
          <p:cNvSpPr txBox="1"/>
          <p:nvPr/>
        </p:nvSpPr>
        <p:spPr>
          <a:xfrm>
            <a:off x="5381313" y="5186372"/>
            <a:ext cx="3653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NP-hard for 2 </a:t>
            </a:r>
            <a:r>
              <a:rPr lang="pl-PL" sz="2400" dirty="0" err="1"/>
              <a:t>manipulators</a:t>
            </a:r>
            <a:r>
              <a:rPr lang="pl-PL" sz="2400" dirty="0"/>
              <a:t> and 3 </a:t>
            </a:r>
            <a:r>
              <a:rPr lang="pl-PL" sz="2400" dirty="0" err="1"/>
              <a:t>nonmanipulators</a:t>
            </a:r>
            <a:endParaRPr lang="pl-PL" sz="2400" dirty="0"/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E5F83E87-9F5E-4139-A482-137B1F7F5D21}"/>
              </a:ext>
            </a:extLst>
          </p:cNvPr>
          <p:cNvSpPr/>
          <p:nvPr/>
        </p:nvSpPr>
        <p:spPr>
          <a:xfrm rot="5400000">
            <a:off x="5250570" y="4084873"/>
            <a:ext cx="1661547" cy="369559"/>
          </a:xfrm>
          <a:prstGeom prst="leftArrow">
            <a:avLst>
              <a:gd name="adj1" fmla="val 27842"/>
              <a:gd name="adj2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96DBD3-DF7E-4C4F-AA1E-85DB8041B576}"/>
              </a:ext>
            </a:extLst>
          </p:cNvPr>
          <p:cNvSpPr txBox="1"/>
          <p:nvPr/>
        </p:nvSpPr>
        <p:spPr>
          <a:xfrm>
            <a:off x="5381313" y="2510119"/>
            <a:ext cx="278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NP-hard for 5 </a:t>
            </a:r>
            <a:r>
              <a:rPr lang="pl-PL" sz="2400" dirty="0" err="1"/>
              <a:t>voters</a:t>
            </a:r>
            <a:r>
              <a:rPr lang="pl-PL" sz="2400" dirty="0"/>
              <a:t> and </a:t>
            </a:r>
            <a:r>
              <a:rPr lang="pl-PL" sz="2400" dirty="0" err="1"/>
              <a:t>budget</a:t>
            </a:r>
            <a:r>
              <a:rPr lang="pl-PL" sz="2400" dirty="0"/>
              <a:t> 2</a:t>
            </a:r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31948934-1096-448E-98FB-D8677810B1D9}"/>
              </a:ext>
            </a:extLst>
          </p:cNvPr>
          <p:cNvSpPr/>
          <p:nvPr/>
        </p:nvSpPr>
        <p:spPr>
          <a:xfrm>
            <a:off x="3480179" y="2809107"/>
            <a:ext cx="1881917" cy="369559"/>
          </a:xfrm>
          <a:prstGeom prst="leftArrow">
            <a:avLst>
              <a:gd name="adj1" fmla="val 27842"/>
              <a:gd name="adj2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278424" y="4504208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278424" y="5335205"/>
            <a:ext cx="2710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278424" y="1788616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($)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278424" y="2311836"/>
            <a:ext cx="271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092B4-2BD3-42CB-8B78-2A60B518DF4C}"/>
              </a:ext>
            </a:extLst>
          </p:cNvPr>
          <p:cNvSpPr txBox="1"/>
          <p:nvPr/>
        </p:nvSpPr>
        <p:spPr>
          <a:xfrm>
            <a:off x="3576362" y="2988945"/>
            <a:ext cx="262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Swap</a:t>
            </a:r>
            <a:r>
              <a:rPr lang="pl-PL" sz="2800" dirty="0"/>
              <a:t> </a:t>
            </a:r>
            <a:r>
              <a:rPr lang="pl-PL" sz="2800" dirty="0" err="1"/>
              <a:t>Bribery</a:t>
            </a:r>
            <a:endParaRPr lang="pl-PL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FD70D-95BC-499F-ABDF-5A3F4C0098E0}"/>
              </a:ext>
            </a:extLst>
          </p:cNvPr>
          <p:cNvSpPr txBox="1"/>
          <p:nvPr/>
        </p:nvSpPr>
        <p:spPr>
          <a:xfrm>
            <a:off x="3576361" y="3543309"/>
            <a:ext cx="3172185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pair</a:t>
            </a:r>
            <a:r>
              <a:rPr lang="pl-PL" dirty="0"/>
              <a:t> of </a:t>
            </a:r>
            <a:r>
              <a:rPr lang="pl-PL" dirty="0" err="1"/>
              <a:t>candidates</a:t>
            </a:r>
            <a:r>
              <a:rPr lang="pl-PL" dirty="0"/>
              <a:t> in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for </a:t>
            </a:r>
            <a:r>
              <a:rPr lang="pl-PL" dirty="0" err="1"/>
              <a:t>being</a:t>
            </a:r>
            <a:r>
              <a:rPr lang="pl-PL" dirty="0"/>
              <a:t> </a:t>
            </a:r>
            <a:r>
              <a:rPr lang="pl-PL" dirty="0" err="1"/>
              <a:t>swapped</a:t>
            </a:r>
            <a:r>
              <a:rPr lang="pl-PL" dirty="0"/>
              <a:t>; we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swap</a:t>
            </a:r>
            <a:r>
              <a:rPr lang="pl-PL" dirty="0"/>
              <a:t> </a:t>
            </a:r>
            <a:r>
              <a:rPr lang="pl-PL" dirty="0" err="1"/>
              <a:t>cand’s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adjacent</a:t>
            </a:r>
            <a:endParaRPr lang="pl-PL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766EC-3350-4140-ADED-2AE729B9F18E}"/>
              </a:ext>
            </a:extLst>
          </p:cNvPr>
          <p:cNvSpPr txBox="1"/>
          <p:nvPr/>
        </p:nvSpPr>
        <p:spPr>
          <a:xfrm>
            <a:off x="3599514" y="4913281"/>
            <a:ext cx="3149032" cy="1292662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E. </a:t>
            </a:r>
            <a:r>
              <a:rPr lang="pl-PL" sz="1400" dirty="0" err="1"/>
              <a:t>Elkind</a:t>
            </a:r>
            <a:r>
              <a:rPr lang="pl-PL" sz="1400" dirty="0"/>
              <a:t>, P. Faliszewski, A. </a:t>
            </a:r>
            <a:r>
              <a:rPr lang="pl-PL" sz="1400" dirty="0" err="1"/>
              <a:t>Slinko</a:t>
            </a:r>
            <a:r>
              <a:rPr lang="pl-PL" sz="1400" dirty="0"/>
              <a:t>, </a:t>
            </a:r>
            <a:r>
              <a:rPr lang="pl-PL" sz="1400" dirty="0" err="1"/>
              <a:t>Swap</a:t>
            </a:r>
            <a:r>
              <a:rPr lang="pl-PL" sz="1400" dirty="0"/>
              <a:t> </a:t>
            </a:r>
            <a:r>
              <a:rPr lang="pl-PL" sz="1400" dirty="0" err="1"/>
              <a:t>Bribery</a:t>
            </a:r>
            <a:r>
              <a:rPr lang="pl-PL" sz="1400" dirty="0"/>
              <a:t>, SAGT 2009.</a:t>
            </a:r>
          </a:p>
          <a:p>
            <a:endParaRPr lang="pl-PL" sz="800" dirty="0"/>
          </a:p>
          <a:p>
            <a:r>
              <a:rPr lang="pl-PL" sz="1400" dirty="0"/>
              <a:t>B. Dorn, I. </a:t>
            </a:r>
            <a:r>
              <a:rPr lang="pl-PL" sz="1400" dirty="0" err="1"/>
              <a:t>Schlotter</a:t>
            </a:r>
            <a:r>
              <a:rPr lang="pl-PL" sz="1400" dirty="0"/>
              <a:t>, </a:t>
            </a:r>
            <a:r>
              <a:rPr lang="en-US" sz="1400" dirty="0"/>
              <a:t>Multivariate Complexity Analysis of Swap Bribery</a:t>
            </a:r>
            <a:r>
              <a:rPr lang="pl-PL" sz="1400" dirty="0"/>
              <a:t>, </a:t>
            </a:r>
            <a:r>
              <a:rPr lang="pl-PL" sz="1400" dirty="0" err="1"/>
              <a:t>Algorithmica</a:t>
            </a:r>
            <a:r>
              <a:rPr lang="pl-PL" sz="14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1816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278424" y="4504208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278424" y="5335205"/>
            <a:ext cx="2710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278424" y="1788616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($)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278424" y="2311836"/>
            <a:ext cx="271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092B4-2BD3-42CB-8B78-2A60B518DF4C}"/>
              </a:ext>
            </a:extLst>
          </p:cNvPr>
          <p:cNvSpPr txBox="1"/>
          <p:nvPr/>
        </p:nvSpPr>
        <p:spPr>
          <a:xfrm>
            <a:off x="3576362" y="2988945"/>
            <a:ext cx="262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Swap</a:t>
            </a:r>
            <a:r>
              <a:rPr lang="pl-PL" sz="2800" dirty="0"/>
              <a:t> </a:t>
            </a:r>
            <a:r>
              <a:rPr lang="pl-PL" sz="2800" dirty="0" err="1"/>
              <a:t>Bribery</a:t>
            </a:r>
            <a:endParaRPr lang="pl-PL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FD70D-95BC-499F-ABDF-5A3F4C0098E0}"/>
              </a:ext>
            </a:extLst>
          </p:cNvPr>
          <p:cNvSpPr txBox="1"/>
          <p:nvPr/>
        </p:nvSpPr>
        <p:spPr>
          <a:xfrm>
            <a:off x="3576361" y="3543309"/>
            <a:ext cx="317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pair</a:t>
            </a:r>
            <a:r>
              <a:rPr lang="pl-PL" dirty="0"/>
              <a:t> of </a:t>
            </a:r>
            <a:r>
              <a:rPr lang="pl-PL" dirty="0" err="1"/>
              <a:t>candidates</a:t>
            </a:r>
            <a:r>
              <a:rPr lang="pl-PL" dirty="0"/>
              <a:t> in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for </a:t>
            </a:r>
            <a:r>
              <a:rPr lang="pl-PL" dirty="0" err="1"/>
              <a:t>being</a:t>
            </a:r>
            <a:r>
              <a:rPr lang="pl-PL" dirty="0"/>
              <a:t> </a:t>
            </a:r>
            <a:r>
              <a:rPr lang="pl-PL" dirty="0" err="1"/>
              <a:t>swapped</a:t>
            </a:r>
            <a:r>
              <a:rPr lang="pl-PL" dirty="0"/>
              <a:t>; we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swap</a:t>
            </a:r>
            <a:r>
              <a:rPr lang="pl-PL" dirty="0"/>
              <a:t> </a:t>
            </a:r>
            <a:r>
              <a:rPr lang="pl-PL" dirty="0" err="1"/>
              <a:t>cand’s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adjacent</a:t>
            </a:r>
            <a:endParaRPr lang="pl-PL" b="1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711FA62-AA3E-4B02-8B81-B5E39AC812CB}"/>
              </a:ext>
            </a:extLst>
          </p:cNvPr>
          <p:cNvSpPr/>
          <p:nvPr/>
        </p:nvSpPr>
        <p:spPr>
          <a:xfrm>
            <a:off x="146847" y="4155113"/>
            <a:ext cx="2910971" cy="2360184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71A770E-9AB3-4342-BB8F-49D7EB0B688B}"/>
              </a:ext>
            </a:extLst>
          </p:cNvPr>
          <p:cNvSpPr/>
          <p:nvPr/>
        </p:nvSpPr>
        <p:spPr>
          <a:xfrm>
            <a:off x="20541" y="2678338"/>
            <a:ext cx="7008647" cy="3997298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  <a:gd name="connsiteX0" fmla="*/ 1067037 w 4934873"/>
              <a:gd name="connsiteY0" fmla="*/ 723913 h 3008119"/>
              <a:gd name="connsiteX1" fmla="*/ 138989 w 4934873"/>
              <a:gd name="connsiteY1" fmla="*/ 860390 h 3008119"/>
              <a:gd name="connsiteX2" fmla="*/ 57103 w 4934873"/>
              <a:gd name="connsiteY2" fmla="*/ 2648247 h 3008119"/>
              <a:gd name="connsiteX3" fmla="*/ 657604 w 4934873"/>
              <a:gd name="connsiteY3" fmla="*/ 3003089 h 3008119"/>
              <a:gd name="connsiteX4" fmla="*/ 2786655 w 4934873"/>
              <a:gd name="connsiteY4" fmla="*/ 2730134 h 3008119"/>
              <a:gd name="connsiteX5" fmla="*/ 4907727 w 4934873"/>
              <a:gd name="connsiteY5" fmla="*/ 76493 h 3008119"/>
              <a:gd name="connsiteX6" fmla="*/ 1067037 w 4934873"/>
              <a:gd name="connsiteY6" fmla="*/ 723913 h 3008119"/>
              <a:gd name="connsiteX0" fmla="*/ 1959095 w 4966361"/>
              <a:gd name="connsiteY0" fmla="*/ 970610 h 2980455"/>
              <a:gd name="connsiteX1" fmla="*/ 189836 w 4966361"/>
              <a:gd name="connsiteY1" fmla="*/ 832726 h 2980455"/>
              <a:gd name="connsiteX2" fmla="*/ 107950 w 4966361"/>
              <a:gd name="connsiteY2" fmla="*/ 2620583 h 2980455"/>
              <a:gd name="connsiteX3" fmla="*/ 708451 w 4966361"/>
              <a:gd name="connsiteY3" fmla="*/ 2975425 h 2980455"/>
              <a:gd name="connsiteX4" fmla="*/ 2837502 w 4966361"/>
              <a:gd name="connsiteY4" fmla="*/ 2702470 h 2980455"/>
              <a:gd name="connsiteX5" fmla="*/ 4958574 w 4966361"/>
              <a:gd name="connsiteY5" fmla="*/ 48829 h 2980455"/>
              <a:gd name="connsiteX6" fmla="*/ 1959095 w 4966361"/>
              <a:gd name="connsiteY6" fmla="*/ 970610 h 2980455"/>
              <a:gd name="connsiteX0" fmla="*/ 1959095 w 4966361"/>
              <a:gd name="connsiteY0" fmla="*/ 992061 h 3001906"/>
              <a:gd name="connsiteX1" fmla="*/ 189836 w 4966361"/>
              <a:gd name="connsiteY1" fmla="*/ 854177 h 3001906"/>
              <a:gd name="connsiteX2" fmla="*/ 107950 w 4966361"/>
              <a:gd name="connsiteY2" fmla="*/ 2642034 h 3001906"/>
              <a:gd name="connsiteX3" fmla="*/ 708451 w 4966361"/>
              <a:gd name="connsiteY3" fmla="*/ 2996876 h 3001906"/>
              <a:gd name="connsiteX4" fmla="*/ 2837502 w 4966361"/>
              <a:gd name="connsiteY4" fmla="*/ 2723921 h 3001906"/>
              <a:gd name="connsiteX5" fmla="*/ 4958574 w 4966361"/>
              <a:gd name="connsiteY5" fmla="*/ 70280 h 3001906"/>
              <a:gd name="connsiteX6" fmla="*/ 1959095 w 4966361"/>
              <a:gd name="connsiteY6" fmla="*/ 992061 h 3001906"/>
              <a:gd name="connsiteX0" fmla="*/ 1959095 w 3368288"/>
              <a:gd name="connsiteY0" fmla="*/ 1141945 h 3151790"/>
              <a:gd name="connsiteX1" fmla="*/ 189836 w 3368288"/>
              <a:gd name="connsiteY1" fmla="*/ 1004061 h 3151790"/>
              <a:gd name="connsiteX2" fmla="*/ 107950 w 3368288"/>
              <a:gd name="connsiteY2" fmla="*/ 2791918 h 3151790"/>
              <a:gd name="connsiteX3" fmla="*/ 708451 w 3368288"/>
              <a:gd name="connsiteY3" fmla="*/ 3146760 h 3151790"/>
              <a:gd name="connsiteX4" fmla="*/ 2837502 w 3368288"/>
              <a:gd name="connsiteY4" fmla="*/ 2873805 h 3151790"/>
              <a:gd name="connsiteX5" fmla="*/ 3332991 w 3368288"/>
              <a:gd name="connsiteY5" fmla="*/ 43790 h 3151790"/>
              <a:gd name="connsiteX6" fmla="*/ 1959095 w 3368288"/>
              <a:gd name="connsiteY6" fmla="*/ 1141945 h 3151790"/>
              <a:gd name="connsiteX0" fmla="*/ 1959095 w 5811571"/>
              <a:gd name="connsiteY0" fmla="*/ 1098202 h 3218437"/>
              <a:gd name="connsiteX1" fmla="*/ 189836 w 5811571"/>
              <a:gd name="connsiteY1" fmla="*/ 960318 h 3218437"/>
              <a:gd name="connsiteX2" fmla="*/ 107950 w 5811571"/>
              <a:gd name="connsiteY2" fmla="*/ 2748175 h 3218437"/>
              <a:gd name="connsiteX3" fmla="*/ 708451 w 5811571"/>
              <a:gd name="connsiteY3" fmla="*/ 3103017 h 3218437"/>
              <a:gd name="connsiteX4" fmla="*/ 5781739 w 5811571"/>
              <a:gd name="connsiteY4" fmla="*/ 1056514 h 3218437"/>
              <a:gd name="connsiteX5" fmla="*/ 3332991 w 5811571"/>
              <a:gd name="connsiteY5" fmla="*/ 47 h 3218437"/>
              <a:gd name="connsiteX6" fmla="*/ 1959095 w 5811571"/>
              <a:gd name="connsiteY6" fmla="*/ 1098202 h 3218437"/>
              <a:gd name="connsiteX0" fmla="*/ 1959095 w 5781770"/>
              <a:gd name="connsiteY0" fmla="*/ 1098206 h 3147896"/>
              <a:gd name="connsiteX1" fmla="*/ 189836 w 5781770"/>
              <a:gd name="connsiteY1" fmla="*/ 960322 h 3147896"/>
              <a:gd name="connsiteX2" fmla="*/ 107950 w 5781770"/>
              <a:gd name="connsiteY2" fmla="*/ 2748179 h 3147896"/>
              <a:gd name="connsiteX3" fmla="*/ 708451 w 5781770"/>
              <a:gd name="connsiteY3" fmla="*/ 3103021 h 3147896"/>
              <a:gd name="connsiteX4" fmla="*/ 4394416 w 5781770"/>
              <a:gd name="connsiteY4" fmla="*/ 2035687 h 3147896"/>
              <a:gd name="connsiteX5" fmla="*/ 5781739 w 5781770"/>
              <a:gd name="connsiteY5" fmla="*/ 1056518 h 3147896"/>
              <a:gd name="connsiteX6" fmla="*/ 3332991 w 5781770"/>
              <a:gd name="connsiteY6" fmla="*/ 51 h 3147896"/>
              <a:gd name="connsiteX7" fmla="*/ 1959095 w 5781770"/>
              <a:gd name="connsiteY7" fmla="*/ 1098206 h 3147896"/>
              <a:gd name="connsiteX0" fmla="*/ 2012827 w 5835502"/>
              <a:gd name="connsiteY0" fmla="*/ 1098206 h 2944738"/>
              <a:gd name="connsiteX1" fmla="*/ 243568 w 5835502"/>
              <a:gd name="connsiteY1" fmla="*/ 960322 h 2944738"/>
              <a:gd name="connsiteX2" fmla="*/ 161682 w 5835502"/>
              <a:gd name="connsiteY2" fmla="*/ 2748179 h 2944738"/>
              <a:gd name="connsiteX3" fmla="*/ 1614761 w 5835502"/>
              <a:gd name="connsiteY3" fmla="*/ 2818861 h 2944738"/>
              <a:gd name="connsiteX4" fmla="*/ 4448148 w 5835502"/>
              <a:gd name="connsiteY4" fmla="*/ 2035687 h 2944738"/>
              <a:gd name="connsiteX5" fmla="*/ 5835471 w 5835502"/>
              <a:gd name="connsiteY5" fmla="*/ 1056518 h 2944738"/>
              <a:gd name="connsiteX6" fmla="*/ 3386723 w 5835502"/>
              <a:gd name="connsiteY6" fmla="*/ 51 h 2944738"/>
              <a:gd name="connsiteX7" fmla="*/ 2012827 w 5835502"/>
              <a:gd name="connsiteY7" fmla="*/ 1098206 h 2944738"/>
              <a:gd name="connsiteX0" fmla="*/ 2065296 w 5887971"/>
              <a:gd name="connsiteY0" fmla="*/ 1098206 h 2866643"/>
              <a:gd name="connsiteX1" fmla="*/ 296037 w 5887971"/>
              <a:gd name="connsiteY1" fmla="*/ 960322 h 2866643"/>
              <a:gd name="connsiteX2" fmla="*/ 134576 w 5887971"/>
              <a:gd name="connsiteY2" fmla="*/ 2581603 h 2866643"/>
              <a:gd name="connsiteX3" fmla="*/ 1667230 w 5887971"/>
              <a:gd name="connsiteY3" fmla="*/ 2818861 h 2866643"/>
              <a:gd name="connsiteX4" fmla="*/ 4500617 w 5887971"/>
              <a:gd name="connsiteY4" fmla="*/ 2035687 h 2866643"/>
              <a:gd name="connsiteX5" fmla="*/ 5887940 w 5887971"/>
              <a:gd name="connsiteY5" fmla="*/ 1056518 h 2866643"/>
              <a:gd name="connsiteX6" fmla="*/ 3439192 w 5887971"/>
              <a:gd name="connsiteY6" fmla="*/ 51 h 2866643"/>
              <a:gd name="connsiteX7" fmla="*/ 2065296 w 5887971"/>
              <a:gd name="connsiteY7" fmla="*/ 1098206 h 2866643"/>
              <a:gd name="connsiteX0" fmla="*/ 1988753 w 5811428"/>
              <a:gd name="connsiteY0" fmla="*/ 1098206 h 2883669"/>
              <a:gd name="connsiteX1" fmla="*/ 219494 w 5811428"/>
              <a:gd name="connsiteY1" fmla="*/ 960322 h 2883669"/>
              <a:gd name="connsiteX2" fmla="*/ 58033 w 5811428"/>
              <a:gd name="connsiteY2" fmla="*/ 2581603 h 2883669"/>
              <a:gd name="connsiteX3" fmla="*/ 1590687 w 5811428"/>
              <a:gd name="connsiteY3" fmla="*/ 2818861 h 2883669"/>
              <a:gd name="connsiteX4" fmla="*/ 4424074 w 5811428"/>
              <a:gd name="connsiteY4" fmla="*/ 2035687 h 2883669"/>
              <a:gd name="connsiteX5" fmla="*/ 5811397 w 5811428"/>
              <a:gd name="connsiteY5" fmla="*/ 1056518 h 2883669"/>
              <a:gd name="connsiteX6" fmla="*/ 3362649 w 5811428"/>
              <a:gd name="connsiteY6" fmla="*/ 51 h 2883669"/>
              <a:gd name="connsiteX7" fmla="*/ 1988753 w 5811428"/>
              <a:gd name="connsiteY7" fmla="*/ 1098206 h 2883669"/>
              <a:gd name="connsiteX0" fmla="*/ 2014872 w 5837547"/>
              <a:gd name="connsiteY0" fmla="*/ 1098206 h 2866997"/>
              <a:gd name="connsiteX1" fmla="*/ 393393 w 5837547"/>
              <a:gd name="connsiteY1" fmla="*/ 950523 h 2866997"/>
              <a:gd name="connsiteX2" fmla="*/ 84152 w 5837547"/>
              <a:gd name="connsiteY2" fmla="*/ 2581603 h 2866997"/>
              <a:gd name="connsiteX3" fmla="*/ 1616806 w 5837547"/>
              <a:gd name="connsiteY3" fmla="*/ 2818861 h 2866997"/>
              <a:gd name="connsiteX4" fmla="*/ 4450193 w 5837547"/>
              <a:gd name="connsiteY4" fmla="*/ 2035687 h 2866997"/>
              <a:gd name="connsiteX5" fmla="*/ 5837516 w 5837547"/>
              <a:gd name="connsiteY5" fmla="*/ 1056518 h 2866997"/>
              <a:gd name="connsiteX6" fmla="*/ 3388768 w 5837547"/>
              <a:gd name="connsiteY6" fmla="*/ 51 h 2866997"/>
              <a:gd name="connsiteX7" fmla="*/ 2014872 w 5837547"/>
              <a:gd name="connsiteY7" fmla="*/ 1098206 h 2866997"/>
              <a:gd name="connsiteX0" fmla="*/ 2021244 w 5843919"/>
              <a:gd name="connsiteY0" fmla="*/ 1098206 h 2869920"/>
              <a:gd name="connsiteX1" fmla="*/ 377029 w 5843919"/>
              <a:gd name="connsiteY1" fmla="*/ 872134 h 2869920"/>
              <a:gd name="connsiteX2" fmla="*/ 90524 w 5843919"/>
              <a:gd name="connsiteY2" fmla="*/ 2581603 h 2869920"/>
              <a:gd name="connsiteX3" fmla="*/ 1623178 w 5843919"/>
              <a:gd name="connsiteY3" fmla="*/ 2818861 h 2869920"/>
              <a:gd name="connsiteX4" fmla="*/ 4456565 w 5843919"/>
              <a:gd name="connsiteY4" fmla="*/ 2035687 h 2869920"/>
              <a:gd name="connsiteX5" fmla="*/ 5843888 w 5843919"/>
              <a:gd name="connsiteY5" fmla="*/ 1056518 h 2869920"/>
              <a:gd name="connsiteX6" fmla="*/ 3395140 w 5843919"/>
              <a:gd name="connsiteY6" fmla="*/ 51 h 2869920"/>
              <a:gd name="connsiteX7" fmla="*/ 2021244 w 5843919"/>
              <a:gd name="connsiteY7" fmla="*/ 1098206 h 2869920"/>
              <a:gd name="connsiteX0" fmla="*/ 2015079 w 5837754"/>
              <a:gd name="connsiteY0" fmla="*/ 1098206 h 2869920"/>
              <a:gd name="connsiteX1" fmla="*/ 370864 w 5837754"/>
              <a:gd name="connsiteY1" fmla="*/ 872134 h 2869920"/>
              <a:gd name="connsiteX2" fmla="*/ 84359 w 5837754"/>
              <a:gd name="connsiteY2" fmla="*/ 2581603 h 2869920"/>
              <a:gd name="connsiteX3" fmla="*/ 1617013 w 5837754"/>
              <a:gd name="connsiteY3" fmla="*/ 2818861 h 2869920"/>
              <a:gd name="connsiteX4" fmla="*/ 4450400 w 5837754"/>
              <a:gd name="connsiteY4" fmla="*/ 2035687 h 2869920"/>
              <a:gd name="connsiteX5" fmla="*/ 5837723 w 5837754"/>
              <a:gd name="connsiteY5" fmla="*/ 1056518 h 2869920"/>
              <a:gd name="connsiteX6" fmla="*/ 3388975 w 5837754"/>
              <a:gd name="connsiteY6" fmla="*/ 51 h 2869920"/>
              <a:gd name="connsiteX7" fmla="*/ 2015079 w 5837754"/>
              <a:gd name="connsiteY7" fmla="*/ 1098206 h 28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7754" h="2869920">
                <a:moveTo>
                  <a:pt x="2015079" y="1098206"/>
                </a:moveTo>
                <a:cubicBezTo>
                  <a:pt x="1512061" y="1243553"/>
                  <a:pt x="658548" y="899262"/>
                  <a:pt x="370864" y="872134"/>
                </a:cubicBezTo>
                <a:cubicBezTo>
                  <a:pt x="83180" y="845006"/>
                  <a:pt x="-123332" y="2257149"/>
                  <a:pt x="84359" y="2581603"/>
                </a:cubicBezTo>
                <a:cubicBezTo>
                  <a:pt x="292050" y="2906057"/>
                  <a:pt x="889340" y="2909847"/>
                  <a:pt x="1617013" y="2818861"/>
                </a:cubicBezTo>
                <a:cubicBezTo>
                  <a:pt x="2344687" y="2727875"/>
                  <a:pt x="3604852" y="2376771"/>
                  <a:pt x="4450400" y="2035687"/>
                </a:cubicBezTo>
                <a:cubicBezTo>
                  <a:pt x="5295948" y="1694603"/>
                  <a:pt x="5828955" y="1418654"/>
                  <a:pt x="5837723" y="1056518"/>
                </a:cubicBezTo>
                <a:cubicBezTo>
                  <a:pt x="5846491" y="694382"/>
                  <a:pt x="4026082" y="-6897"/>
                  <a:pt x="3388975" y="51"/>
                </a:cubicBezTo>
                <a:cubicBezTo>
                  <a:pt x="2751868" y="6999"/>
                  <a:pt x="2518097" y="952859"/>
                  <a:pt x="2015079" y="109820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015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278424" y="4504208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278424" y="5335205"/>
            <a:ext cx="2710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278424" y="1788616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($)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278424" y="2311836"/>
            <a:ext cx="271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092B4-2BD3-42CB-8B78-2A60B518DF4C}"/>
              </a:ext>
            </a:extLst>
          </p:cNvPr>
          <p:cNvSpPr txBox="1"/>
          <p:nvPr/>
        </p:nvSpPr>
        <p:spPr>
          <a:xfrm>
            <a:off x="3576362" y="2988945"/>
            <a:ext cx="262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Swap</a:t>
            </a:r>
            <a:r>
              <a:rPr lang="pl-PL" sz="2800" dirty="0"/>
              <a:t> </a:t>
            </a:r>
            <a:r>
              <a:rPr lang="pl-PL" sz="2800" dirty="0" err="1"/>
              <a:t>Bribery</a:t>
            </a:r>
            <a:endParaRPr lang="pl-PL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FD70D-95BC-499F-ABDF-5A3F4C0098E0}"/>
              </a:ext>
            </a:extLst>
          </p:cNvPr>
          <p:cNvSpPr txBox="1"/>
          <p:nvPr/>
        </p:nvSpPr>
        <p:spPr>
          <a:xfrm>
            <a:off x="3576361" y="3543309"/>
            <a:ext cx="317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pair</a:t>
            </a:r>
            <a:r>
              <a:rPr lang="pl-PL" dirty="0"/>
              <a:t> of </a:t>
            </a:r>
            <a:r>
              <a:rPr lang="pl-PL" dirty="0" err="1"/>
              <a:t>candidates</a:t>
            </a:r>
            <a:r>
              <a:rPr lang="pl-PL" dirty="0"/>
              <a:t> in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for </a:t>
            </a:r>
            <a:r>
              <a:rPr lang="pl-PL" dirty="0" err="1"/>
              <a:t>being</a:t>
            </a:r>
            <a:r>
              <a:rPr lang="pl-PL" dirty="0"/>
              <a:t> </a:t>
            </a:r>
            <a:r>
              <a:rPr lang="pl-PL" dirty="0" err="1"/>
              <a:t>swapped</a:t>
            </a:r>
            <a:r>
              <a:rPr lang="pl-PL" dirty="0"/>
              <a:t>; we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swap</a:t>
            </a:r>
            <a:r>
              <a:rPr lang="pl-PL" dirty="0"/>
              <a:t> </a:t>
            </a:r>
            <a:r>
              <a:rPr lang="pl-PL" dirty="0" err="1"/>
              <a:t>cand’s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adjacent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17298713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155594" y="4061554"/>
            <a:ext cx="226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Manipulation</a:t>
            </a:r>
            <a:endParaRPr lang="pl-PL" sz="1400" dirty="0"/>
          </a:p>
          <a:p>
            <a:r>
              <a:rPr lang="pl-PL" sz="1400" dirty="0"/>
              <a:t>(</a:t>
            </a:r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155595" y="4665697"/>
            <a:ext cx="260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Action: </a:t>
            </a:r>
            <a:r>
              <a:rPr lang="pl-PL" sz="1200" dirty="0" err="1"/>
              <a:t>Fixed</a:t>
            </a:r>
            <a:r>
              <a:rPr lang="pl-PL" sz="1200" dirty="0"/>
              <a:t> </a:t>
            </a:r>
            <a:r>
              <a:rPr lang="pl-PL" sz="1200" dirty="0" err="1"/>
              <a:t>voters</a:t>
            </a:r>
            <a:r>
              <a:rPr lang="pl-PL" sz="1200" dirty="0"/>
              <a:t> (the </a:t>
            </a:r>
            <a:r>
              <a:rPr lang="pl-PL" sz="1200" dirty="0" err="1"/>
              <a:t>manipulators</a:t>
            </a:r>
            <a:r>
              <a:rPr lang="pl-PL" sz="1200" dirty="0"/>
              <a:t>) </a:t>
            </a:r>
            <a:r>
              <a:rPr lang="pl-PL" sz="1200" dirty="0" err="1"/>
              <a:t>can</a:t>
            </a:r>
            <a:r>
              <a:rPr lang="pl-PL" sz="1200" dirty="0"/>
              <a:t> </a:t>
            </a:r>
            <a:r>
              <a:rPr lang="pl-PL" sz="1200" dirty="0" err="1"/>
              <a:t>change</a:t>
            </a:r>
            <a:r>
              <a:rPr lang="pl-PL" sz="1200" dirty="0"/>
              <a:t> </a:t>
            </a:r>
            <a:r>
              <a:rPr lang="pl-PL" sz="1200" dirty="0" err="1"/>
              <a:t>their</a:t>
            </a:r>
            <a:r>
              <a:rPr lang="pl-PL" sz="1200" dirty="0"/>
              <a:t> </a:t>
            </a:r>
            <a:r>
              <a:rPr lang="pl-PL" sz="1200" dirty="0" err="1"/>
              <a:t>votes</a:t>
            </a:r>
            <a:r>
              <a:rPr lang="pl-PL" sz="1200" dirty="0"/>
              <a:t> as </a:t>
            </a:r>
            <a:r>
              <a:rPr lang="pl-PL" sz="1200" dirty="0" err="1"/>
              <a:t>they</a:t>
            </a:r>
            <a:r>
              <a:rPr lang="pl-PL" sz="1200" dirty="0"/>
              <a:t> </a:t>
            </a:r>
            <a:r>
              <a:rPr lang="pl-PL" sz="1200" dirty="0" err="1"/>
              <a:t>like</a:t>
            </a:r>
            <a:endParaRPr lang="pl-PL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155594" y="2486297"/>
            <a:ext cx="226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($)</a:t>
            </a:r>
            <a:r>
              <a:rPr lang="pl-PL" dirty="0" err="1"/>
              <a:t>Bribery</a:t>
            </a:r>
            <a:endParaRPr lang="pl-P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155594" y="2855629"/>
            <a:ext cx="250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Action: </a:t>
            </a:r>
            <a:r>
              <a:rPr lang="pl-PL" sz="1200" dirty="0" err="1"/>
              <a:t>Each</a:t>
            </a:r>
            <a:r>
              <a:rPr lang="pl-PL" sz="1200" dirty="0"/>
              <a:t> </a:t>
            </a:r>
            <a:r>
              <a:rPr lang="pl-PL" sz="1200" dirty="0" err="1"/>
              <a:t>voter</a:t>
            </a:r>
            <a:r>
              <a:rPr lang="pl-PL" sz="1200" dirty="0"/>
              <a:t> </a:t>
            </a:r>
            <a:r>
              <a:rPr lang="pl-PL" sz="1200" dirty="0" err="1"/>
              <a:t>has</a:t>
            </a:r>
            <a:r>
              <a:rPr lang="pl-PL" sz="1200" dirty="0"/>
              <a:t> a </a:t>
            </a:r>
            <a:r>
              <a:rPr lang="pl-PL" sz="1200" dirty="0" err="1"/>
              <a:t>price</a:t>
            </a:r>
            <a:r>
              <a:rPr lang="pl-PL" sz="1200" dirty="0"/>
              <a:t> (</a:t>
            </a:r>
            <a:r>
              <a:rPr lang="pl-PL" sz="1200" dirty="0" err="1"/>
              <a:t>possibly</a:t>
            </a:r>
            <a:r>
              <a:rPr lang="pl-PL" sz="1200" dirty="0"/>
              <a:t> a unit) for </a:t>
            </a:r>
            <a:r>
              <a:rPr lang="pl-PL" sz="1200" dirty="0" err="1"/>
              <a:t>changing</a:t>
            </a:r>
            <a:r>
              <a:rPr lang="pl-PL" sz="1200" dirty="0"/>
              <a:t> </a:t>
            </a:r>
            <a:r>
              <a:rPr lang="pl-PL" sz="1200" dirty="0" err="1"/>
              <a:t>his</a:t>
            </a:r>
            <a:r>
              <a:rPr lang="pl-PL" sz="1200" dirty="0"/>
              <a:t>/</a:t>
            </a:r>
            <a:r>
              <a:rPr lang="pl-PL" sz="1200" dirty="0" err="1"/>
              <a:t>her</a:t>
            </a:r>
            <a:r>
              <a:rPr lang="pl-PL" sz="1200" dirty="0"/>
              <a:t> </a:t>
            </a:r>
            <a:r>
              <a:rPr lang="pl-PL" sz="1200" dirty="0" err="1"/>
              <a:t>vote</a:t>
            </a:r>
            <a:r>
              <a:rPr lang="pl-PL" sz="1200" dirty="0"/>
              <a:t>; we </a:t>
            </a:r>
            <a:r>
              <a:rPr lang="pl-PL" sz="1200" dirty="0" err="1"/>
              <a:t>cannot</a:t>
            </a:r>
            <a:r>
              <a:rPr lang="pl-PL" sz="1200" dirty="0"/>
              <a:t> </a:t>
            </a:r>
            <a:r>
              <a:rPr lang="pl-PL" sz="1200" dirty="0" err="1"/>
              <a:t>exceed</a:t>
            </a:r>
            <a:r>
              <a:rPr lang="pl-PL" sz="1200" dirty="0"/>
              <a:t> </a:t>
            </a:r>
            <a:r>
              <a:rPr lang="pl-PL" sz="1200" dirty="0" err="1"/>
              <a:t>budget</a:t>
            </a:r>
            <a:endParaRPr lang="pl-PL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092B4-2BD3-42CB-8B78-2A60B518DF4C}"/>
              </a:ext>
            </a:extLst>
          </p:cNvPr>
          <p:cNvSpPr txBox="1"/>
          <p:nvPr/>
        </p:nvSpPr>
        <p:spPr>
          <a:xfrm>
            <a:off x="2962212" y="2941828"/>
            <a:ext cx="2626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Swap</a:t>
            </a:r>
            <a:r>
              <a:rPr lang="pl-PL" sz="2400" dirty="0"/>
              <a:t> </a:t>
            </a:r>
            <a:r>
              <a:rPr lang="pl-PL" sz="2400" dirty="0" err="1"/>
              <a:t>Bribery</a:t>
            </a:r>
            <a:endParaRPr lang="pl-P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FD70D-95BC-499F-ABDF-5A3F4C0098E0}"/>
              </a:ext>
            </a:extLst>
          </p:cNvPr>
          <p:cNvSpPr txBox="1"/>
          <p:nvPr/>
        </p:nvSpPr>
        <p:spPr>
          <a:xfrm>
            <a:off x="2962211" y="3496192"/>
            <a:ext cx="2790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Action: </a:t>
            </a:r>
            <a:r>
              <a:rPr lang="pl-PL" sz="1600" dirty="0" err="1"/>
              <a:t>Each</a:t>
            </a:r>
            <a:r>
              <a:rPr lang="pl-PL" sz="1600" dirty="0"/>
              <a:t> </a:t>
            </a:r>
            <a:r>
              <a:rPr lang="pl-PL" sz="1600" dirty="0" err="1"/>
              <a:t>pair</a:t>
            </a:r>
            <a:r>
              <a:rPr lang="pl-PL" sz="1600" dirty="0"/>
              <a:t> of </a:t>
            </a:r>
            <a:r>
              <a:rPr lang="pl-PL" sz="1600" dirty="0" err="1"/>
              <a:t>candidates</a:t>
            </a:r>
            <a:r>
              <a:rPr lang="pl-PL" sz="1600" dirty="0"/>
              <a:t> in </a:t>
            </a:r>
            <a:r>
              <a:rPr lang="pl-PL" sz="1600" dirty="0" err="1"/>
              <a:t>each</a:t>
            </a:r>
            <a:r>
              <a:rPr lang="pl-PL" sz="1600" dirty="0"/>
              <a:t> </a:t>
            </a:r>
            <a:r>
              <a:rPr lang="pl-PL" sz="1600" dirty="0" err="1"/>
              <a:t>vote</a:t>
            </a:r>
            <a:r>
              <a:rPr lang="pl-PL" sz="1600" dirty="0"/>
              <a:t> </a:t>
            </a:r>
            <a:r>
              <a:rPr lang="pl-PL" sz="1600" dirty="0" err="1"/>
              <a:t>has</a:t>
            </a:r>
            <a:r>
              <a:rPr lang="pl-PL" sz="1600" dirty="0"/>
              <a:t> a </a:t>
            </a:r>
            <a:r>
              <a:rPr lang="pl-PL" sz="1600" dirty="0" err="1"/>
              <a:t>price</a:t>
            </a:r>
            <a:r>
              <a:rPr lang="pl-PL" sz="1600" dirty="0"/>
              <a:t> for </a:t>
            </a:r>
            <a:r>
              <a:rPr lang="pl-PL" sz="1600" dirty="0" err="1"/>
              <a:t>being</a:t>
            </a:r>
            <a:r>
              <a:rPr lang="pl-PL" sz="1600" dirty="0"/>
              <a:t> </a:t>
            </a:r>
            <a:r>
              <a:rPr lang="pl-PL" sz="1600" dirty="0" err="1"/>
              <a:t>swapped</a:t>
            </a:r>
            <a:r>
              <a:rPr lang="pl-PL" sz="1600" dirty="0"/>
              <a:t>; we </a:t>
            </a:r>
            <a:r>
              <a:rPr lang="pl-PL" sz="1600" dirty="0" err="1"/>
              <a:t>can</a:t>
            </a:r>
            <a:r>
              <a:rPr lang="pl-PL" sz="1600" dirty="0"/>
              <a:t> </a:t>
            </a:r>
            <a:r>
              <a:rPr lang="pl-PL" sz="1600" dirty="0" err="1"/>
              <a:t>swap</a:t>
            </a:r>
            <a:r>
              <a:rPr lang="pl-PL" sz="1600" dirty="0"/>
              <a:t> </a:t>
            </a:r>
            <a:r>
              <a:rPr lang="pl-PL" sz="1600" dirty="0" err="1"/>
              <a:t>cand’s</a:t>
            </a:r>
            <a:r>
              <a:rPr lang="pl-PL" sz="1600" dirty="0"/>
              <a:t> </a:t>
            </a:r>
            <a:r>
              <a:rPr lang="pl-PL" sz="1600" dirty="0" err="1"/>
              <a:t>when</a:t>
            </a:r>
            <a:r>
              <a:rPr lang="pl-PL" sz="1600" dirty="0"/>
              <a:t> </a:t>
            </a:r>
            <a:r>
              <a:rPr lang="pl-PL" sz="1600" dirty="0" err="1"/>
              <a:t>they</a:t>
            </a:r>
            <a:r>
              <a:rPr lang="pl-PL" sz="1600" dirty="0"/>
              <a:t> </a:t>
            </a:r>
            <a:r>
              <a:rPr lang="pl-PL" sz="1600" dirty="0" err="1"/>
              <a:t>are</a:t>
            </a:r>
            <a:r>
              <a:rPr lang="pl-PL" sz="1600" dirty="0"/>
              <a:t> </a:t>
            </a:r>
            <a:r>
              <a:rPr lang="pl-PL" sz="1600" dirty="0" err="1"/>
              <a:t>adjacent</a:t>
            </a:r>
            <a:endParaRPr lang="pl-PL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2E6B6-28C6-4548-86ED-A464BDDB116A}"/>
              </a:ext>
            </a:extLst>
          </p:cNvPr>
          <p:cNvSpPr txBox="1"/>
          <p:nvPr/>
        </p:nvSpPr>
        <p:spPr>
          <a:xfrm>
            <a:off x="5729108" y="4665697"/>
            <a:ext cx="262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Shift</a:t>
            </a:r>
            <a:r>
              <a:rPr lang="pl-PL" sz="2800" dirty="0"/>
              <a:t> </a:t>
            </a:r>
            <a:r>
              <a:rPr lang="pl-PL" sz="2800" dirty="0" err="1"/>
              <a:t>Bribery</a:t>
            </a:r>
            <a:endParaRPr lang="pl-PL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F3E342-78CC-461D-9A06-C3FFBD403616}"/>
              </a:ext>
            </a:extLst>
          </p:cNvPr>
          <p:cNvSpPr txBox="1"/>
          <p:nvPr/>
        </p:nvSpPr>
        <p:spPr>
          <a:xfrm>
            <a:off x="5729108" y="5140714"/>
            <a:ext cx="317218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/>
              <a:t>We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shift</a:t>
            </a:r>
            <a:r>
              <a:rPr lang="pl-PL" dirty="0"/>
              <a:t> p </a:t>
            </a:r>
            <a:r>
              <a:rPr lang="pl-PL" dirty="0" err="1"/>
              <a:t>forward</a:t>
            </a:r>
            <a:r>
              <a:rPr lang="pl-PL" dirty="0"/>
              <a:t> in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, for a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price</a:t>
            </a:r>
            <a:endParaRPr lang="pl-PL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4E37AD-08B1-492C-ACB7-4EB061D54D3B}"/>
              </a:ext>
            </a:extLst>
          </p:cNvPr>
          <p:cNvSpPr txBox="1"/>
          <p:nvPr/>
        </p:nvSpPr>
        <p:spPr>
          <a:xfrm>
            <a:off x="5752261" y="1814785"/>
            <a:ext cx="3149032" cy="2831544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E. </a:t>
            </a:r>
            <a:r>
              <a:rPr lang="pl-PL" sz="1400" dirty="0" err="1"/>
              <a:t>Elkind</a:t>
            </a:r>
            <a:r>
              <a:rPr lang="pl-PL" sz="1400" dirty="0"/>
              <a:t>, P. Faliszewski, A. </a:t>
            </a:r>
            <a:r>
              <a:rPr lang="pl-PL" sz="1400" dirty="0" err="1"/>
              <a:t>Slinko</a:t>
            </a:r>
            <a:r>
              <a:rPr lang="pl-PL" sz="1400" dirty="0"/>
              <a:t>, </a:t>
            </a:r>
            <a:r>
              <a:rPr lang="pl-PL" sz="1400" dirty="0" err="1"/>
              <a:t>Swap</a:t>
            </a:r>
            <a:r>
              <a:rPr lang="pl-PL" sz="1400" dirty="0"/>
              <a:t> </a:t>
            </a:r>
            <a:r>
              <a:rPr lang="pl-PL" sz="1400" dirty="0" err="1"/>
              <a:t>Bribery</a:t>
            </a:r>
            <a:r>
              <a:rPr lang="pl-PL" sz="1400" dirty="0"/>
              <a:t>, SAGT 2009.</a:t>
            </a:r>
          </a:p>
          <a:p>
            <a:endParaRPr lang="pl-PL" sz="800" dirty="0"/>
          </a:p>
          <a:p>
            <a:r>
              <a:rPr lang="pl-PL" sz="1400" dirty="0"/>
              <a:t>E. </a:t>
            </a:r>
            <a:r>
              <a:rPr lang="pl-PL" sz="1400" dirty="0" err="1"/>
              <a:t>Elkind</a:t>
            </a:r>
            <a:r>
              <a:rPr lang="pl-PL" sz="1400" dirty="0"/>
              <a:t>, P. Faliszewski, </a:t>
            </a:r>
            <a:r>
              <a:rPr lang="pl-PL" sz="1400" dirty="0" err="1"/>
              <a:t>Approximation</a:t>
            </a:r>
            <a:r>
              <a:rPr lang="pl-PL" sz="1400" dirty="0"/>
              <a:t> </a:t>
            </a:r>
            <a:r>
              <a:rPr lang="pl-PL" sz="1400" dirty="0" err="1"/>
              <a:t>Algorithms</a:t>
            </a:r>
            <a:r>
              <a:rPr lang="pl-PL" sz="1400" dirty="0"/>
              <a:t> for </a:t>
            </a:r>
            <a:r>
              <a:rPr lang="pl-PL" sz="1400" dirty="0" err="1"/>
              <a:t>Campaign</a:t>
            </a:r>
            <a:r>
              <a:rPr lang="pl-PL" sz="1400" dirty="0"/>
              <a:t> Management, WINE 2010</a:t>
            </a:r>
          </a:p>
          <a:p>
            <a:endParaRPr lang="pl-PL" sz="800" dirty="0"/>
          </a:p>
          <a:p>
            <a:r>
              <a:rPr lang="pl-PL" sz="1200" dirty="0"/>
              <a:t>R. </a:t>
            </a:r>
            <a:r>
              <a:rPr lang="pl-PL" sz="1200" dirty="0" err="1"/>
              <a:t>Bredereck</a:t>
            </a:r>
            <a:r>
              <a:rPr lang="pl-PL" sz="1200" dirty="0"/>
              <a:t>, J. Chen, P. Faliszewski, A. </a:t>
            </a:r>
            <a:r>
              <a:rPr lang="pl-PL" sz="1200" dirty="0" err="1"/>
              <a:t>Nichterlein</a:t>
            </a:r>
            <a:r>
              <a:rPr lang="pl-PL" sz="1200" dirty="0"/>
              <a:t>, R. </a:t>
            </a:r>
            <a:r>
              <a:rPr lang="pl-PL" sz="1200" dirty="0" err="1"/>
              <a:t>Niedermeier</a:t>
            </a:r>
            <a:r>
              <a:rPr lang="pl-PL" sz="1200" dirty="0"/>
              <a:t>, </a:t>
            </a:r>
            <a:r>
              <a:rPr lang="pl-PL" sz="1200" dirty="0" err="1"/>
              <a:t>Prices</a:t>
            </a:r>
            <a:r>
              <a:rPr lang="pl-PL" sz="1200" dirty="0"/>
              <a:t> </a:t>
            </a:r>
            <a:r>
              <a:rPr lang="pl-PL" sz="1200" dirty="0" err="1"/>
              <a:t>Matter</a:t>
            </a:r>
            <a:r>
              <a:rPr lang="pl-PL" sz="1200" dirty="0"/>
              <a:t> for the </a:t>
            </a:r>
            <a:r>
              <a:rPr lang="pl-PL" sz="1200" dirty="0" err="1"/>
              <a:t>Parametrized</a:t>
            </a:r>
            <a:r>
              <a:rPr lang="pl-PL" sz="1200" dirty="0"/>
              <a:t> </a:t>
            </a:r>
            <a:r>
              <a:rPr lang="pl-PL" sz="1200" dirty="0" err="1"/>
              <a:t>Complexity</a:t>
            </a:r>
            <a:r>
              <a:rPr lang="pl-PL" sz="1200" dirty="0"/>
              <a:t> of </a:t>
            </a:r>
            <a:r>
              <a:rPr lang="pl-PL" sz="1200" dirty="0" err="1"/>
              <a:t>Shift</a:t>
            </a:r>
            <a:r>
              <a:rPr lang="pl-PL" sz="1200" dirty="0"/>
              <a:t> </a:t>
            </a:r>
            <a:r>
              <a:rPr lang="pl-PL" sz="1200" dirty="0" err="1"/>
              <a:t>Bribery</a:t>
            </a:r>
            <a:r>
              <a:rPr lang="pl-PL" sz="1200" dirty="0"/>
              <a:t>, Information and </a:t>
            </a:r>
            <a:r>
              <a:rPr lang="pl-PL" sz="1200" dirty="0" err="1"/>
              <a:t>Computation</a:t>
            </a:r>
            <a:r>
              <a:rPr lang="pl-PL" sz="1200" dirty="0"/>
              <a:t> 2016</a:t>
            </a:r>
          </a:p>
          <a:p>
            <a:endParaRPr lang="pl-PL" sz="800" dirty="0"/>
          </a:p>
          <a:p>
            <a:r>
              <a:rPr lang="pl-PL" sz="1200" dirty="0"/>
              <a:t>R. </a:t>
            </a:r>
            <a:r>
              <a:rPr lang="pl-PL" sz="1200" dirty="0" err="1"/>
              <a:t>Bredereck</a:t>
            </a:r>
            <a:r>
              <a:rPr lang="pl-PL" sz="1200" dirty="0"/>
              <a:t>, P. Faliszewski, R. </a:t>
            </a:r>
            <a:r>
              <a:rPr lang="pl-PL" sz="1200" dirty="0" err="1"/>
              <a:t>Niedermeier</a:t>
            </a:r>
            <a:r>
              <a:rPr lang="pl-PL" sz="1200" dirty="0"/>
              <a:t>, N. </a:t>
            </a:r>
            <a:r>
              <a:rPr lang="pl-PL" sz="1200" dirty="0" err="1"/>
              <a:t>Talmon</a:t>
            </a:r>
            <a:r>
              <a:rPr lang="pl-PL" sz="1200" dirty="0"/>
              <a:t>, </a:t>
            </a:r>
            <a:r>
              <a:rPr lang="pl-PL" sz="1200" dirty="0" err="1"/>
              <a:t>Complexity</a:t>
            </a:r>
            <a:r>
              <a:rPr lang="pl-PL" sz="1200" dirty="0"/>
              <a:t> of </a:t>
            </a:r>
            <a:r>
              <a:rPr lang="pl-PL" sz="1200" dirty="0" err="1"/>
              <a:t>Shift</a:t>
            </a:r>
            <a:r>
              <a:rPr lang="pl-PL" sz="1200" dirty="0"/>
              <a:t> </a:t>
            </a:r>
            <a:r>
              <a:rPr lang="pl-PL" sz="1200" dirty="0" err="1"/>
              <a:t>Bribery</a:t>
            </a:r>
            <a:r>
              <a:rPr lang="pl-PL" sz="1200" dirty="0"/>
              <a:t> in </a:t>
            </a:r>
            <a:r>
              <a:rPr lang="pl-PL" sz="1200" dirty="0" err="1"/>
              <a:t>Committee</a:t>
            </a:r>
            <a:r>
              <a:rPr lang="pl-PL" sz="1200" dirty="0"/>
              <a:t> </a:t>
            </a:r>
            <a:r>
              <a:rPr lang="pl-PL" sz="1200" dirty="0" err="1"/>
              <a:t>Elections</a:t>
            </a:r>
            <a:r>
              <a:rPr lang="pl-PL" sz="1200" dirty="0"/>
              <a:t>, AAAI 2016</a:t>
            </a:r>
          </a:p>
        </p:txBody>
      </p:sp>
    </p:spTree>
    <p:extLst>
      <p:ext uri="{BB962C8B-B14F-4D97-AF65-F5344CB8AC3E}">
        <p14:creationId xmlns:p14="http://schemas.microsoft.com/office/powerpoint/2010/main" val="2056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trzałka w lewo 39"/>
          <p:cNvSpPr/>
          <p:nvPr/>
        </p:nvSpPr>
        <p:spPr>
          <a:xfrm>
            <a:off x="2191560" y="2905378"/>
            <a:ext cx="1783067" cy="747508"/>
          </a:xfrm>
          <a:prstGeom prst="left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1310331" y="2108605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1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Shift-Bribery</a:t>
            </a:r>
            <a:r>
              <a:rPr lang="pl-PL" dirty="0"/>
              <a:t> Problem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15" y="1892581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31" y="1964589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11" y="1964589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35" y="2036597"/>
            <a:ext cx="361455" cy="664296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310331" y="3044709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2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31" y="2828685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67" y="2867031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79" y="2905378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65" y="2887006"/>
            <a:ext cx="361455" cy="664296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1310331" y="3908805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3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27" y="3692781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31" y="3764789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11" y="3764789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1" y="3836797"/>
            <a:ext cx="361455" cy="664296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1310331" y="4916917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4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15" y="4700893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31" y="4772901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11" y="4772901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23" y="4844909"/>
            <a:ext cx="361455" cy="66429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030411" y="1404963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3          2         1         0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6372200" y="1311759"/>
            <a:ext cx="126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u="sng" dirty="0" err="1"/>
              <a:t>Scores</a:t>
            </a:r>
            <a:endParaRPr lang="pl-PL" sz="3200" u="sng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42" y="2040617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06" y="4842978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42" y="2993202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71" y="3928585"/>
            <a:ext cx="361455" cy="664296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7174251" y="2175051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7</a:t>
            </a:r>
            <a:endParaRPr lang="pl-PL" sz="2800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7174250" y="3089289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3</a:t>
            </a:r>
            <a:endParaRPr lang="pl-PL" sz="28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7174251" y="3938402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8</a:t>
            </a:r>
            <a:endParaRPr lang="pl-PL" sz="28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7174249" y="4907335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6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250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5" grpId="0"/>
      <p:bldP spid="16" grpId="0"/>
      <p:bldP spid="21" grpId="0"/>
      <p:bldP spid="26" grpId="0"/>
      <p:bldP spid="3" grpId="0"/>
      <p:bldP spid="31" grpId="0"/>
      <p:bldP spid="36" grpId="0"/>
      <p:bldP spid="37" grpId="0"/>
      <p:bldP spid="38" grpId="0"/>
      <p:bldP spid="3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trzałka w lewo 39"/>
          <p:cNvSpPr/>
          <p:nvPr/>
        </p:nvSpPr>
        <p:spPr>
          <a:xfrm>
            <a:off x="2191560" y="2905378"/>
            <a:ext cx="1783067" cy="747508"/>
          </a:xfrm>
          <a:prstGeom prst="left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1310331" y="2108605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1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Shift-Bribery</a:t>
            </a:r>
            <a:r>
              <a:rPr lang="pl-PL" dirty="0"/>
              <a:t> Problem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15" y="1892581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31" y="1964589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11" y="1964589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35" y="2036597"/>
            <a:ext cx="361455" cy="664296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310331" y="3044709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2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31" y="2828685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67" y="2867031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79" y="2905378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65" y="2887006"/>
            <a:ext cx="361455" cy="664296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1310331" y="3908805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3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27" y="3692781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31" y="3764789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11" y="3764789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1" y="3836797"/>
            <a:ext cx="361455" cy="664296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1310331" y="4916917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4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15" y="4700893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31" y="4772901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11" y="4772901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23" y="4844909"/>
            <a:ext cx="361455" cy="66429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030411" y="1404963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3          2         1         0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6372200" y="1311759"/>
            <a:ext cx="126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u="sng" dirty="0" err="1"/>
              <a:t>Scores</a:t>
            </a:r>
            <a:endParaRPr lang="pl-PL" sz="3200" u="sng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42" y="2040617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06" y="4842978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42" y="2993202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71" y="3928585"/>
            <a:ext cx="361455" cy="664296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7174251" y="2175051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7</a:t>
            </a:r>
            <a:endParaRPr lang="pl-PL" sz="2800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7174250" y="3089289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3</a:t>
            </a:r>
            <a:endParaRPr lang="pl-PL" sz="28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7174251" y="3938402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8</a:t>
            </a:r>
            <a:endParaRPr lang="pl-PL" sz="28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7174249" y="4907335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6</a:t>
            </a:r>
            <a:endParaRPr lang="pl-PL" sz="2800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7174252" y="3089289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/>
              <a:buChar char="à"/>
            </a:pPr>
            <a:r>
              <a:rPr lang="pl-PL" sz="2800" dirty="0">
                <a:sym typeface="Wingdings" panose="05000000000000000000" pitchFamily="2" charset="2"/>
              </a:rPr>
              <a:t>2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7174253" y="3938402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7</a:t>
            </a:r>
            <a:endParaRPr lang="pl-PL" sz="2800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7174251" y="4907335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8</a:t>
            </a:r>
            <a:endParaRPr lang="pl-PL" sz="2800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548254" y="6122668"/>
            <a:ext cx="778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Shifting</a:t>
            </a:r>
            <a:r>
              <a:rPr lang="pl-PL" sz="2400" dirty="0"/>
              <a:t> </a:t>
            </a:r>
            <a:r>
              <a:rPr lang="pl-PL" sz="2400" dirty="0" err="1"/>
              <a:t>our</a:t>
            </a:r>
            <a:r>
              <a:rPr lang="pl-PL" sz="2400" dirty="0"/>
              <a:t> </a:t>
            </a:r>
            <a:r>
              <a:rPr lang="pl-PL" sz="2400" dirty="0" err="1"/>
              <a:t>candidate</a:t>
            </a:r>
            <a:r>
              <a:rPr lang="pl-PL" sz="2400" dirty="0"/>
              <a:t> by k </a:t>
            </a:r>
            <a:r>
              <a:rPr lang="pl-PL" sz="2400" dirty="0" err="1"/>
              <a:t>position</a:t>
            </a:r>
            <a:r>
              <a:rPr lang="pl-PL" sz="2400" dirty="0"/>
              <a:t> in the </a:t>
            </a:r>
            <a:r>
              <a:rPr lang="pl-PL" sz="2400" dirty="0" err="1"/>
              <a:t>i’th</a:t>
            </a:r>
            <a:r>
              <a:rPr lang="pl-PL" sz="2400" dirty="0"/>
              <a:t> </a:t>
            </a:r>
            <a:r>
              <a:rPr lang="pl-PL" sz="2400" dirty="0" err="1"/>
              <a:t>vote</a:t>
            </a:r>
            <a:r>
              <a:rPr lang="pl-PL" sz="2400" dirty="0"/>
              <a:t> </a:t>
            </a:r>
            <a:r>
              <a:rPr lang="pl-PL" sz="2400" dirty="0" err="1"/>
              <a:t>costs</a:t>
            </a:r>
            <a:r>
              <a:rPr lang="pl-PL" sz="2400" dirty="0"/>
              <a:t> </a:t>
            </a:r>
            <a:r>
              <a:rPr lang="el-GR" sz="2400" dirty="0"/>
              <a:t>π</a:t>
            </a:r>
            <a:r>
              <a:rPr lang="pl-PL" sz="2400" baseline="-25000" dirty="0"/>
              <a:t>i</a:t>
            </a:r>
            <a:r>
              <a:rPr lang="pl-PL" sz="2400" dirty="0"/>
              <a:t>(k)</a:t>
            </a:r>
          </a:p>
        </p:txBody>
      </p:sp>
    </p:spTree>
    <p:extLst>
      <p:ext uri="{BB962C8B-B14F-4D97-AF65-F5344CB8AC3E}">
        <p14:creationId xmlns:p14="http://schemas.microsoft.com/office/powerpoint/2010/main" val="26388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31745E-6 L -0.2217 -4.31745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9809 -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4.44444E-6 L 0.11077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7" grpId="0"/>
      <p:bldP spid="38" grpId="0"/>
      <p:bldP spid="39" grpId="0"/>
      <p:bldP spid="41" grpId="0"/>
      <p:bldP spid="42" grpId="0"/>
      <p:bldP spid="43" grpId="0"/>
      <p:bldP spid="4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pole tekstowe 8"/>
          <p:cNvSpPr txBox="1">
            <a:spLocks noChangeArrowheads="1"/>
          </p:cNvSpPr>
          <p:nvPr/>
        </p:nvSpPr>
        <p:spPr bwMode="auto">
          <a:xfrm flipH="1">
            <a:off x="1638300" y="1956109"/>
            <a:ext cx="6705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2400" dirty="0" err="1"/>
              <a:t>Plurality</a:t>
            </a:r>
            <a:r>
              <a:rPr lang="pl-PL" altLang="pl-PL" sz="2400" dirty="0"/>
              <a:t>	P		</a:t>
            </a:r>
            <a:r>
              <a:rPr lang="pl-PL" altLang="pl-PL" sz="2400" dirty="0">
                <a:latin typeface="Verdana" pitchFamily="34" charset="0"/>
              </a:rPr>
              <a:t>―</a:t>
            </a:r>
            <a:endParaRPr lang="pl-PL" altLang="pl-PL" sz="2400" dirty="0"/>
          </a:p>
          <a:p>
            <a:pPr eaLnBrk="1" hangingPunct="1"/>
            <a:r>
              <a:rPr lang="pl-PL" altLang="pl-PL" sz="2400" dirty="0"/>
              <a:t>Veto		P		</a:t>
            </a:r>
            <a:r>
              <a:rPr lang="pl-PL" altLang="pl-PL" sz="2400" dirty="0">
                <a:latin typeface="Verdana" pitchFamily="34" charset="0"/>
              </a:rPr>
              <a:t>―</a:t>
            </a:r>
            <a:endParaRPr lang="pl-PL" altLang="pl-PL" sz="2400" dirty="0"/>
          </a:p>
          <a:p>
            <a:pPr eaLnBrk="1" hangingPunct="1"/>
            <a:r>
              <a:rPr lang="pl-PL" altLang="pl-PL" sz="2400" dirty="0"/>
              <a:t>k-</a:t>
            </a:r>
            <a:r>
              <a:rPr lang="pl-PL" altLang="pl-PL" sz="2400" dirty="0" err="1"/>
              <a:t>approval</a:t>
            </a:r>
            <a:r>
              <a:rPr lang="pl-PL" altLang="pl-PL" sz="2400" dirty="0"/>
              <a:t>	P		</a:t>
            </a:r>
            <a:r>
              <a:rPr lang="pl-PL" altLang="pl-PL" sz="2400" dirty="0">
                <a:latin typeface="Verdana" pitchFamily="34" charset="0"/>
              </a:rPr>
              <a:t>―</a:t>
            </a:r>
            <a:endParaRPr lang="pl-PL" altLang="pl-PL" sz="2400" dirty="0"/>
          </a:p>
          <a:p>
            <a:pPr eaLnBrk="1" hangingPunct="1"/>
            <a:endParaRPr lang="pl-PL" altLang="pl-PL" sz="2400" dirty="0"/>
          </a:p>
          <a:p>
            <a:pPr defTabSz="936625" eaLnBrk="1" hangingPunct="1">
              <a:tabLst>
                <a:tab pos="1797050" algn="l"/>
                <a:tab pos="3590925" algn="l"/>
              </a:tabLst>
            </a:pPr>
            <a:r>
              <a:rPr lang="pl-PL" altLang="pl-PL" sz="2400" dirty="0" err="1"/>
              <a:t>Borda</a:t>
            </a:r>
            <a:r>
              <a:rPr lang="pl-PL" altLang="pl-PL" sz="2400" dirty="0"/>
              <a:t>	NP-com	</a:t>
            </a:r>
            <a:r>
              <a:rPr lang="pl-PL" altLang="pl-PL" sz="2400" b="1" dirty="0"/>
              <a:t>2</a:t>
            </a:r>
          </a:p>
          <a:p>
            <a:pPr eaLnBrk="1" hangingPunct="1">
              <a:tabLst>
                <a:tab pos="1797050" algn="l"/>
                <a:tab pos="3590925" algn="l"/>
              </a:tabLst>
            </a:pPr>
            <a:r>
              <a:rPr lang="pl-PL" altLang="pl-PL" sz="2400" dirty="0" err="1"/>
              <a:t>Maximin</a:t>
            </a:r>
            <a:r>
              <a:rPr lang="pl-PL" altLang="pl-PL" sz="2400" dirty="0"/>
              <a:t>	NP-com	O(</a:t>
            </a:r>
            <a:r>
              <a:rPr lang="pl-PL" altLang="pl-PL" sz="2400" dirty="0" err="1"/>
              <a:t>logm</a:t>
            </a:r>
            <a:r>
              <a:rPr lang="pl-PL" altLang="pl-PL" sz="2400" dirty="0"/>
              <a:t>)</a:t>
            </a:r>
          </a:p>
          <a:p>
            <a:pPr eaLnBrk="1" hangingPunct="1">
              <a:tabLst>
                <a:tab pos="1797050" algn="l"/>
                <a:tab pos="3590925" algn="l"/>
              </a:tabLst>
            </a:pPr>
            <a:r>
              <a:rPr lang="pl-PL" altLang="pl-PL" sz="2400" dirty="0" err="1"/>
              <a:t>Copeland</a:t>
            </a:r>
            <a:r>
              <a:rPr lang="pl-PL" altLang="pl-PL" sz="2400" dirty="0"/>
              <a:t>	NP-com	O(m)</a:t>
            </a:r>
            <a:endParaRPr lang="en-US" altLang="pl-PL" sz="2400" dirty="0"/>
          </a:p>
        </p:txBody>
      </p:sp>
      <p:sp>
        <p:nvSpPr>
          <p:cNvPr id="26626" name="pole tekstowe 7"/>
          <p:cNvSpPr txBox="1">
            <a:spLocks noChangeArrowheads="1"/>
          </p:cNvSpPr>
          <p:nvPr/>
        </p:nvSpPr>
        <p:spPr bwMode="auto">
          <a:xfrm flipH="1">
            <a:off x="1638300" y="1346509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2400" dirty="0" err="1"/>
              <a:t>Voting</a:t>
            </a:r>
            <a:r>
              <a:rPr lang="pl-PL" altLang="pl-PL" sz="2400" dirty="0"/>
              <a:t> </a:t>
            </a:r>
            <a:r>
              <a:rPr lang="pl-PL" altLang="pl-PL" sz="2400" dirty="0" err="1"/>
              <a:t>rule</a:t>
            </a:r>
            <a:r>
              <a:rPr lang="pl-PL" altLang="pl-PL" sz="2400" dirty="0"/>
              <a:t>   </a:t>
            </a:r>
            <a:r>
              <a:rPr lang="pl-PL" altLang="pl-PL" sz="2400" dirty="0" err="1"/>
              <a:t>Worst</a:t>
            </a:r>
            <a:r>
              <a:rPr lang="pl-PL" altLang="pl-PL" sz="2400" dirty="0"/>
              <a:t>-Case   </a:t>
            </a:r>
            <a:r>
              <a:rPr lang="pl-PL" altLang="pl-PL" sz="2400" dirty="0" err="1"/>
              <a:t>Approx.ratio</a:t>
            </a:r>
            <a:endParaRPr lang="en-US" altLang="pl-PL" sz="2400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1562100" y="1805514"/>
            <a:ext cx="541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3259521" y="1346509"/>
            <a:ext cx="1" cy="3503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>
            <a:stCxn id="26626" idx="0"/>
          </p:cNvCxnSpPr>
          <p:nvPr/>
        </p:nvCxnSpPr>
        <p:spPr>
          <a:xfrm>
            <a:off x="5105400" y="1346509"/>
            <a:ext cx="0" cy="3503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6972300" y="1346509"/>
            <a:ext cx="0" cy="3503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9"/>
          <p:cNvCxnSpPr/>
          <p:nvPr/>
        </p:nvCxnSpPr>
        <p:spPr>
          <a:xfrm>
            <a:off x="1562100" y="1346509"/>
            <a:ext cx="0" cy="350395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4"/>
          <p:cNvCxnSpPr/>
          <p:nvPr/>
        </p:nvCxnSpPr>
        <p:spPr>
          <a:xfrm>
            <a:off x="1562100" y="3294937"/>
            <a:ext cx="541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4"/>
          <p:cNvCxnSpPr/>
          <p:nvPr/>
        </p:nvCxnSpPr>
        <p:spPr>
          <a:xfrm>
            <a:off x="1562100" y="4850468"/>
            <a:ext cx="541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4"/>
          <p:cNvCxnSpPr/>
          <p:nvPr/>
        </p:nvCxnSpPr>
        <p:spPr>
          <a:xfrm>
            <a:off x="1562100" y="1346509"/>
            <a:ext cx="541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Complexity</a:t>
            </a:r>
            <a:r>
              <a:rPr lang="pl-PL" dirty="0"/>
              <a:t> of </a:t>
            </a:r>
            <a:r>
              <a:rPr lang="pl-PL" dirty="0" err="1"/>
              <a:t>Shift-Bribery</a:t>
            </a:r>
            <a:endParaRPr lang="pl-PL" dirty="0"/>
          </a:p>
        </p:txBody>
      </p:sp>
      <p:sp>
        <p:nvSpPr>
          <p:cNvPr id="27" name="Prostokąt zaokrąglony 26"/>
          <p:cNvSpPr/>
          <p:nvPr/>
        </p:nvSpPr>
        <p:spPr>
          <a:xfrm>
            <a:off x="229933" y="5327720"/>
            <a:ext cx="8614522" cy="1404155"/>
          </a:xfrm>
          <a:prstGeom prst="roundRect">
            <a:avLst/>
          </a:prstGeom>
          <a:solidFill>
            <a:srgbClr val="FFE79B">
              <a:alpha val="89000"/>
            </a:srgbClr>
          </a:solidFill>
          <a:ln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400" b="1" dirty="0" err="1">
                <a:solidFill>
                  <a:schemeClr val="tx1"/>
                </a:solidFill>
              </a:rPr>
              <a:t>Intuitively</a:t>
            </a:r>
            <a:r>
              <a:rPr lang="pl-PL" sz="2400" b="1" dirty="0">
                <a:solidFill>
                  <a:schemeClr val="tx1"/>
                </a:solidFill>
              </a:rPr>
              <a:t>…</a:t>
            </a:r>
            <a:r>
              <a:rPr lang="pl-PL" sz="2400" dirty="0">
                <a:solidFill>
                  <a:schemeClr val="tx1"/>
                </a:solidFill>
              </a:rPr>
              <a:t> the </a:t>
            </a:r>
            <a:r>
              <a:rPr lang="pl-PL" sz="2400" dirty="0" err="1">
                <a:solidFill>
                  <a:schemeClr val="tx1"/>
                </a:solidFill>
              </a:rPr>
              <a:t>nature</a:t>
            </a:r>
            <a:r>
              <a:rPr lang="pl-PL" sz="2400" dirty="0">
                <a:solidFill>
                  <a:schemeClr val="tx1"/>
                </a:solidFill>
              </a:rPr>
              <a:t> of </a:t>
            </a:r>
            <a:r>
              <a:rPr lang="pl-PL" sz="2400" dirty="0" err="1">
                <a:solidFill>
                  <a:schemeClr val="tx1"/>
                </a:solidFill>
              </a:rPr>
              <a:t>shift-bribery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price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functions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matters</a:t>
            </a:r>
            <a:r>
              <a:rPr lang="pl-PL" sz="2400" dirty="0">
                <a:solidFill>
                  <a:schemeClr val="tx1"/>
                </a:solidFill>
              </a:rPr>
              <a:t>. For </a:t>
            </a:r>
            <a:r>
              <a:rPr lang="pl-PL" sz="2400" dirty="0" err="1">
                <a:solidFill>
                  <a:schemeClr val="tx1"/>
                </a:solidFill>
              </a:rPr>
              <a:t>example</a:t>
            </a:r>
            <a:r>
              <a:rPr lang="pl-PL" sz="2400" dirty="0">
                <a:solidFill>
                  <a:schemeClr val="tx1"/>
                </a:solidFill>
              </a:rPr>
              <a:t>, the 2-approximation </a:t>
            </a:r>
            <a:r>
              <a:rPr lang="pl-PL" sz="2400" dirty="0" err="1">
                <a:solidFill>
                  <a:schemeClr val="tx1"/>
                </a:solidFill>
              </a:rPr>
              <a:t>algorithm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is</a:t>
            </a:r>
            <a:r>
              <a:rPr lang="pl-PL" sz="2400" dirty="0">
                <a:solidFill>
                  <a:schemeClr val="tx1"/>
                </a:solidFill>
              </a:rPr>
              <a:t> much </a:t>
            </a:r>
            <a:r>
              <a:rPr lang="pl-PL" sz="2400" dirty="0" err="1">
                <a:solidFill>
                  <a:schemeClr val="tx1"/>
                </a:solidFill>
              </a:rPr>
              <a:t>faster</a:t>
            </a:r>
            <a:r>
              <a:rPr lang="pl-PL" sz="2400" dirty="0">
                <a:solidFill>
                  <a:schemeClr val="tx1"/>
                </a:solidFill>
              </a:rPr>
              <a:t> for unit </a:t>
            </a:r>
            <a:r>
              <a:rPr lang="pl-PL" sz="2400" dirty="0" err="1">
                <a:solidFill>
                  <a:schemeClr val="tx1"/>
                </a:solidFill>
              </a:rPr>
              <a:t>prices</a:t>
            </a:r>
            <a:r>
              <a:rPr lang="pl-PL" sz="2400" dirty="0">
                <a:solidFill>
                  <a:schemeClr val="tx1"/>
                </a:solidFill>
              </a:rPr>
              <a:t>, and NP-</a:t>
            </a:r>
            <a:r>
              <a:rPr lang="pl-PL" sz="2400" dirty="0" err="1">
                <a:solidFill>
                  <a:schemeClr val="tx1"/>
                </a:solidFill>
              </a:rPr>
              <a:t>hardness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proofs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use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all-or-nothing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price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functions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5F56AA6-DB2F-44A9-BACA-F13D66B92FB1}"/>
              </a:ext>
            </a:extLst>
          </p:cNvPr>
          <p:cNvSpPr/>
          <p:nvPr/>
        </p:nvSpPr>
        <p:spPr>
          <a:xfrm>
            <a:off x="5211192" y="3429000"/>
            <a:ext cx="1642363" cy="409278"/>
          </a:xfrm>
          <a:prstGeom prst="rect">
            <a:avLst/>
          </a:prstGeom>
          <a:solidFill>
            <a:srgbClr val="FF0000">
              <a:alpha val="3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946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05200" y="0"/>
            <a:ext cx="2971800" cy="990600"/>
          </a:xfrm>
        </p:spPr>
        <p:txBody>
          <a:bodyPr/>
          <a:lstStyle/>
          <a:p>
            <a:pPr>
              <a:defRPr/>
            </a:pP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Algorithm</a:t>
            </a:r>
            <a:endParaRPr lang="en-US" sz="2400" dirty="0"/>
          </a:p>
        </p:txBody>
      </p:sp>
      <p:cxnSp>
        <p:nvCxnSpPr>
          <p:cNvPr id="5" name="Łącznik prosty 4"/>
          <p:cNvCxnSpPr/>
          <p:nvPr/>
        </p:nvCxnSpPr>
        <p:spPr>
          <a:xfrm rot="10800000" flipV="1">
            <a:off x="2438400" y="8382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76" name="pole tekstowe 5"/>
          <p:cNvSpPr txBox="1">
            <a:spLocks noChangeArrowheads="1"/>
          </p:cNvSpPr>
          <p:nvPr/>
        </p:nvSpPr>
        <p:spPr bwMode="auto">
          <a:xfrm flipH="1">
            <a:off x="1219200" y="1828800"/>
            <a:ext cx="300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Why  2-approximation?</a:t>
            </a:r>
            <a:endParaRPr lang="en-US" altLang="pl-PL"/>
          </a:p>
        </p:txBody>
      </p:sp>
      <p:pic>
        <p:nvPicPr>
          <p:cNvPr id="28677" name="Obraz 4" descr="bob-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3540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Obraz 5" descr="money3-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016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Obraz 6" descr="hvd4-c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4397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Obraz 7" descr="daem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288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pole tekstowe 10"/>
          <p:cNvSpPr txBox="1">
            <a:spLocks noChangeArrowheads="1"/>
          </p:cNvSpPr>
          <p:nvPr/>
        </p:nvSpPr>
        <p:spPr bwMode="auto">
          <a:xfrm>
            <a:off x="1676400" y="2514600"/>
            <a:ext cx="407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4000"/>
              <a:t>&gt;</a:t>
            </a:r>
            <a:endParaRPr lang="en-US" altLang="pl-PL" sz="4000"/>
          </a:p>
        </p:txBody>
      </p:sp>
      <p:sp>
        <p:nvSpPr>
          <p:cNvPr id="28682" name="pole tekstowe 11"/>
          <p:cNvSpPr txBox="1">
            <a:spLocks noChangeArrowheads="1"/>
          </p:cNvSpPr>
          <p:nvPr/>
        </p:nvSpPr>
        <p:spPr bwMode="auto">
          <a:xfrm>
            <a:off x="2438400" y="2514600"/>
            <a:ext cx="407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4000"/>
              <a:t>&gt;</a:t>
            </a:r>
            <a:endParaRPr lang="en-US" altLang="pl-PL" sz="4000"/>
          </a:p>
        </p:txBody>
      </p:sp>
      <p:sp>
        <p:nvSpPr>
          <p:cNvPr id="28683" name="pole tekstowe 12"/>
          <p:cNvSpPr txBox="1">
            <a:spLocks noChangeArrowheads="1"/>
          </p:cNvSpPr>
          <p:nvPr/>
        </p:nvSpPr>
        <p:spPr bwMode="auto">
          <a:xfrm>
            <a:off x="3276600" y="2514600"/>
            <a:ext cx="407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4000"/>
              <a:t>&gt;</a:t>
            </a:r>
            <a:endParaRPr lang="en-US" altLang="pl-PL" sz="4000"/>
          </a:p>
        </p:txBody>
      </p:sp>
      <p:sp>
        <p:nvSpPr>
          <p:cNvPr id="28684" name="pole tekstowe 15"/>
          <p:cNvSpPr txBox="1">
            <a:spLocks noChangeArrowheads="1"/>
          </p:cNvSpPr>
          <p:nvPr/>
        </p:nvSpPr>
        <p:spPr bwMode="auto">
          <a:xfrm>
            <a:off x="2819400" y="3200400"/>
            <a:ext cx="51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pl-PL" sz="3200">
                <a:latin typeface="Verdana" pitchFamily="34" charset="0"/>
              </a:rPr>
              <a:t>α</a:t>
            </a:r>
            <a:r>
              <a:rPr lang="pl-PL" altLang="pl-PL" sz="3200" baseline="-25000">
                <a:latin typeface="Verdana" pitchFamily="34" charset="0"/>
              </a:rPr>
              <a:t>i</a:t>
            </a:r>
            <a:endParaRPr lang="en-US" altLang="pl-PL" sz="3200" baseline="-25000"/>
          </a:p>
        </p:txBody>
      </p:sp>
      <p:sp>
        <p:nvSpPr>
          <p:cNvPr id="28685" name="pole tekstowe 16"/>
          <p:cNvSpPr txBox="1">
            <a:spLocks noChangeArrowheads="1"/>
          </p:cNvSpPr>
          <p:nvPr/>
        </p:nvSpPr>
        <p:spPr bwMode="auto">
          <a:xfrm>
            <a:off x="1828800" y="3200400"/>
            <a:ext cx="915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pl-PL" sz="3200">
                <a:latin typeface="Verdana" pitchFamily="34" charset="0"/>
              </a:rPr>
              <a:t>α</a:t>
            </a:r>
            <a:r>
              <a:rPr lang="pl-PL" altLang="pl-PL" sz="3200" baseline="-25000">
                <a:latin typeface="Verdana" pitchFamily="34" charset="0"/>
              </a:rPr>
              <a:t>i+1</a:t>
            </a:r>
            <a:endParaRPr lang="en-US" altLang="pl-PL" sz="3200" baseline="-25000"/>
          </a:p>
        </p:txBody>
      </p:sp>
      <p:pic>
        <p:nvPicPr>
          <p:cNvPr id="19" name="Obraz 7" descr="daem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2476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5" descr="money3-c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2651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ole tekstowe 20"/>
          <p:cNvSpPr txBox="1">
            <a:spLocks noChangeArrowheads="1"/>
          </p:cNvSpPr>
          <p:nvPr/>
        </p:nvSpPr>
        <p:spPr bwMode="auto">
          <a:xfrm>
            <a:off x="1524000" y="4191000"/>
            <a:ext cx="251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gains </a:t>
            </a:r>
            <a:r>
              <a:rPr lang="el-GR" altLang="pl-PL">
                <a:latin typeface="Verdana" pitchFamily="34" charset="0"/>
              </a:rPr>
              <a:t>α</a:t>
            </a:r>
            <a:r>
              <a:rPr lang="pl-PL" altLang="pl-PL" baseline="-25000">
                <a:latin typeface="Verdana" pitchFamily="34" charset="0"/>
              </a:rPr>
              <a:t>i+1</a:t>
            </a:r>
            <a:r>
              <a:rPr lang="pl-PL" altLang="pl-PL">
                <a:latin typeface="Verdana" pitchFamily="34" charset="0"/>
              </a:rPr>
              <a:t> – </a:t>
            </a:r>
            <a:r>
              <a:rPr lang="el-GR" altLang="pl-PL">
                <a:latin typeface="Verdana" pitchFamily="34" charset="0"/>
              </a:rPr>
              <a:t>α</a:t>
            </a:r>
            <a:r>
              <a:rPr lang="pl-PL" altLang="pl-PL" baseline="-25000">
                <a:latin typeface="Verdana" pitchFamily="34" charset="0"/>
              </a:rPr>
              <a:t>i</a:t>
            </a:r>
            <a:r>
              <a:rPr lang="pl-PL" altLang="pl-PL">
                <a:latin typeface="Verdana" pitchFamily="34" charset="0"/>
              </a:rPr>
              <a:t> points</a:t>
            </a:r>
            <a:endParaRPr lang="en-US" altLang="pl-PL"/>
          </a:p>
        </p:txBody>
      </p:sp>
      <p:sp>
        <p:nvSpPr>
          <p:cNvPr id="22" name="pole tekstowe 21"/>
          <p:cNvSpPr txBox="1">
            <a:spLocks noChangeArrowheads="1"/>
          </p:cNvSpPr>
          <p:nvPr/>
        </p:nvSpPr>
        <p:spPr bwMode="auto">
          <a:xfrm>
            <a:off x="1524000" y="4953000"/>
            <a:ext cx="2503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loses </a:t>
            </a:r>
            <a:r>
              <a:rPr lang="el-GR" altLang="pl-PL">
                <a:latin typeface="Verdana" pitchFamily="34" charset="0"/>
              </a:rPr>
              <a:t>α</a:t>
            </a:r>
            <a:r>
              <a:rPr lang="pl-PL" altLang="pl-PL" baseline="-25000">
                <a:latin typeface="Verdana" pitchFamily="34" charset="0"/>
              </a:rPr>
              <a:t>i+1</a:t>
            </a:r>
            <a:r>
              <a:rPr lang="pl-PL" altLang="pl-PL">
                <a:latin typeface="Verdana" pitchFamily="34" charset="0"/>
              </a:rPr>
              <a:t> – </a:t>
            </a:r>
            <a:r>
              <a:rPr lang="el-GR" altLang="pl-PL">
                <a:latin typeface="Verdana" pitchFamily="34" charset="0"/>
              </a:rPr>
              <a:t>α</a:t>
            </a:r>
            <a:r>
              <a:rPr lang="pl-PL" altLang="pl-PL" baseline="-25000">
                <a:latin typeface="Verdana" pitchFamily="34" charset="0"/>
              </a:rPr>
              <a:t>i</a:t>
            </a:r>
            <a:r>
              <a:rPr lang="pl-PL" altLang="pl-PL">
                <a:latin typeface="Verdana" pitchFamily="34" charset="0"/>
              </a:rPr>
              <a:t> points</a:t>
            </a:r>
            <a:endParaRPr lang="en-US" altLang="pl-PL"/>
          </a:p>
        </p:txBody>
      </p:sp>
      <p:sp>
        <p:nvSpPr>
          <p:cNvPr id="23" name="pole tekstowe 22"/>
          <p:cNvSpPr txBox="1">
            <a:spLocks noChangeArrowheads="1"/>
          </p:cNvSpPr>
          <p:nvPr/>
        </p:nvSpPr>
        <p:spPr bwMode="auto">
          <a:xfrm>
            <a:off x="1066800" y="5562600"/>
            <a:ext cx="304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>
                <a:solidFill>
                  <a:srgbClr val="FF0000"/>
                </a:solidFill>
              </a:rPr>
              <a:t>Getting </a:t>
            </a:r>
            <a:r>
              <a:rPr lang="pl-PL" altLang="pl-PL" b="1">
                <a:solidFill>
                  <a:srgbClr val="FF0000"/>
                </a:solidFill>
              </a:rPr>
              <a:t>2x</a:t>
            </a:r>
            <a:r>
              <a:rPr lang="pl-PL" altLang="pl-PL">
                <a:solidFill>
                  <a:srgbClr val="FF0000"/>
                </a:solidFill>
              </a:rPr>
              <a:t> the points for      than the best bribery gives is sufficient to win</a:t>
            </a:r>
            <a:endParaRPr lang="en-US" altLang="pl-PL">
              <a:solidFill>
                <a:srgbClr val="FF0000"/>
              </a:solidFill>
            </a:endParaRPr>
          </a:p>
        </p:txBody>
      </p:sp>
      <p:pic>
        <p:nvPicPr>
          <p:cNvPr id="24" name="Obraz 7" descr="daemo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86400"/>
            <a:ext cx="1508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60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05200" y="0"/>
            <a:ext cx="2971800" cy="990600"/>
          </a:xfrm>
        </p:spPr>
        <p:txBody>
          <a:bodyPr/>
          <a:lstStyle/>
          <a:p>
            <a:pPr>
              <a:defRPr/>
            </a:pP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Algorithm</a:t>
            </a:r>
            <a:endParaRPr lang="en-US" sz="2400" dirty="0"/>
          </a:p>
        </p:txBody>
      </p:sp>
      <p:cxnSp>
        <p:nvCxnSpPr>
          <p:cNvPr id="5" name="Łącznik prosty 4"/>
          <p:cNvCxnSpPr/>
          <p:nvPr/>
        </p:nvCxnSpPr>
        <p:spPr>
          <a:xfrm rot="10800000" flipV="1">
            <a:off x="2438400" y="8382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700" name="pole tekstowe 5"/>
          <p:cNvSpPr txBox="1">
            <a:spLocks noChangeArrowheads="1"/>
          </p:cNvSpPr>
          <p:nvPr/>
        </p:nvSpPr>
        <p:spPr bwMode="auto">
          <a:xfrm flipH="1">
            <a:off x="1219200" y="1828800"/>
            <a:ext cx="300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Why  2-approximation?</a:t>
            </a:r>
            <a:endParaRPr lang="en-US" altLang="pl-PL"/>
          </a:p>
        </p:txBody>
      </p:sp>
      <p:pic>
        <p:nvPicPr>
          <p:cNvPr id="29701" name="Obraz 4" descr="bob-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3540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Obraz 5" descr="money3-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016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Obraz 6" descr="hvd4-c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4397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Obraz 7" descr="daem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288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pole tekstowe 10"/>
          <p:cNvSpPr txBox="1">
            <a:spLocks noChangeArrowheads="1"/>
          </p:cNvSpPr>
          <p:nvPr/>
        </p:nvSpPr>
        <p:spPr bwMode="auto">
          <a:xfrm>
            <a:off x="1676400" y="2514600"/>
            <a:ext cx="407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4000"/>
              <a:t>&gt;</a:t>
            </a:r>
            <a:endParaRPr lang="en-US" altLang="pl-PL" sz="4000"/>
          </a:p>
        </p:txBody>
      </p:sp>
      <p:sp>
        <p:nvSpPr>
          <p:cNvPr id="29706" name="pole tekstowe 11"/>
          <p:cNvSpPr txBox="1">
            <a:spLocks noChangeArrowheads="1"/>
          </p:cNvSpPr>
          <p:nvPr/>
        </p:nvSpPr>
        <p:spPr bwMode="auto">
          <a:xfrm>
            <a:off x="2438400" y="2514600"/>
            <a:ext cx="407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4000"/>
              <a:t>&gt;</a:t>
            </a:r>
            <a:endParaRPr lang="en-US" altLang="pl-PL" sz="4000"/>
          </a:p>
        </p:txBody>
      </p:sp>
      <p:sp>
        <p:nvSpPr>
          <p:cNvPr id="29707" name="pole tekstowe 12"/>
          <p:cNvSpPr txBox="1">
            <a:spLocks noChangeArrowheads="1"/>
          </p:cNvSpPr>
          <p:nvPr/>
        </p:nvSpPr>
        <p:spPr bwMode="auto">
          <a:xfrm>
            <a:off x="3276600" y="2514600"/>
            <a:ext cx="407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4000"/>
              <a:t>&gt;</a:t>
            </a:r>
            <a:endParaRPr lang="en-US" altLang="pl-PL" sz="4000"/>
          </a:p>
        </p:txBody>
      </p:sp>
      <p:sp>
        <p:nvSpPr>
          <p:cNvPr id="29708" name="pole tekstowe 15"/>
          <p:cNvSpPr txBox="1">
            <a:spLocks noChangeArrowheads="1"/>
          </p:cNvSpPr>
          <p:nvPr/>
        </p:nvSpPr>
        <p:spPr bwMode="auto">
          <a:xfrm>
            <a:off x="2819400" y="3200400"/>
            <a:ext cx="51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pl-PL" sz="3200">
                <a:latin typeface="Verdana" pitchFamily="34" charset="0"/>
              </a:rPr>
              <a:t>α</a:t>
            </a:r>
            <a:r>
              <a:rPr lang="pl-PL" altLang="pl-PL" sz="3200" baseline="-25000">
                <a:latin typeface="Verdana" pitchFamily="34" charset="0"/>
              </a:rPr>
              <a:t>i</a:t>
            </a:r>
            <a:endParaRPr lang="en-US" altLang="pl-PL" sz="3200" baseline="-25000"/>
          </a:p>
        </p:txBody>
      </p:sp>
      <p:sp>
        <p:nvSpPr>
          <p:cNvPr id="29709" name="pole tekstowe 16"/>
          <p:cNvSpPr txBox="1">
            <a:spLocks noChangeArrowheads="1"/>
          </p:cNvSpPr>
          <p:nvPr/>
        </p:nvSpPr>
        <p:spPr bwMode="auto">
          <a:xfrm>
            <a:off x="1828800" y="3200400"/>
            <a:ext cx="915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pl-PL" sz="3200">
                <a:latin typeface="Verdana" pitchFamily="34" charset="0"/>
              </a:rPr>
              <a:t>α</a:t>
            </a:r>
            <a:r>
              <a:rPr lang="pl-PL" altLang="pl-PL" sz="3200" baseline="-25000">
                <a:latin typeface="Verdana" pitchFamily="34" charset="0"/>
              </a:rPr>
              <a:t>i+1</a:t>
            </a:r>
            <a:endParaRPr lang="en-US" altLang="pl-PL" sz="3200" baseline="-25000"/>
          </a:p>
        </p:txBody>
      </p:sp>
      <p:pic>
        <p:nvPicPr>
          <p:cNvPr id="29710" name="Obraz 7" descr="daem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2476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Obraz 5" descr="money3-c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2651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pole tekstowe 20"/>
          <p:cNvSpPr txBox="1">
            <a:spLocks noChangeArrowheads="1"/>
          </p:cNvSpPr>
          <p:nvPr/>
        </p:nvSpPr>
        <p:spPr bwMode="auto">
          <a:xfrm>
            <a:off x="1524000" y="4191000"/>
            <a:ext cx="251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gains </a:t>
            </a:r>
            <a:r>
              <a:rPr lang="el-GR" altLang="pl-PL">
                <a:latin typeface="Verdana" pitchFamily="34" charset="0"/>
              </a:rPr>
              <a:t>α</a:t>
            </a:r>
            <a:r>
              <a:rPr lang="pl-PL" altLang="pl-PL" baseline="-25000">
                <a:latin typeface="Verdana" pitchFamily="34" charset="0"/>
              </a:rPr>
              <a:t>i+1</a:t>
            </a:r>
            <a:r>
              <a:rPr lang="pl-PL" altLang="pl-PL">
                <a:latin typeface="Verdana" pitchFamily="34" charset="0"/>
              </a:rPr>
              <a:t> – </a:t>
            </a:r>
            <a:r>
              <a:rPr lang="el-GR" altLang="pl-PL">
                <a:latin typeface="Verdana" pitchFamily="34" charset="0"/>
              </a:rPr>
              <a:t>α</a:t>
            </a:r>
            <a:r>
              <a:rPr lang="pl-PL" altLang="pl-PL" baseline="-25000">
                <a:latin typeface="Verdana" pitchFamily="34" charset="0"/>
              </a:rPr>
              <a:t>i</a:t>
            </a:r>
            <a:r>
              <a:rPr lang="pl-PL" altLang="pl-PL">
                <a:latin typeface="Verdana" pitchFamily="34" charset="0"/>
              </a:rPr>
              <a:t> points</a:t>
            </a:r>
            <a:endParaRPr lang="en-US" altLang="pl-PL"/>
          </a:p>
        </p:txBody>
      </p:sp>
      <p:sp>
        <p:nvSpPr>
          <p:cNvPr id="29713" name="pole tekstowe 21"/>
          <p:cNvSpPr txBox="1">
            <a:spLocks noChangeArrowheads="1"/>
          </p:cNvSpPr>
          <p:nvPr/>
        </p:nvSpPr>
        <p:spPr bwMode="auto">
          <a:xfrm>
            <a:off x="1524000" y="4953000"/>
            <a:ext cx="2503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/>
              <a:t>loses </a:t>
            </a:r>
            <a:r>
              <a:rPr lang="el-GR" altLang="pl-PL">
                <a:latin typeface="Verdana" pitchFamily="34" charset="0"/>
              </a:rPr>
              <a:t>α</a:t>
            </a:r>
            <a:r>
              <a:rPr lang="pl-PL" altLang="pl-PL" baseline="-25000">
                <a:latin typeface="Verdana" pitchFamily="34" charset="0"/>
              </a:rPr>
              <a:t>i+1</a:t>
            </a:r>
            <a:r>
              <a:rPr lang="pl-PL" altLang="pl-PL">
                <a:latin typeface="Verdana" pitchFamily="34" charset="0"/>
              </a:rPr>
              <a:t> – </a:t>
            </a:r>
            <a:r>
              <a:rPr lang="el-GR" altLang="pl-PL">
                <a:latin typeface="Verdana" pitchFamily="34" charset="0"/>
              </a:rPr>
              <a:t>α</a:t>
            </a:r>
            <a:r>
              <a:rPr lang="pl-PL" altLang="pl-PL" baseline="-25000">
                <a:latin typeface="Verdana" pitchFamily="34" charset="0"/>
              </a:rPr>
              <a:t>i</a:t>
            </a:r>
            <a:r>
              <a:rPr lang="pl-PL" altLang="pl-PL">
                <a:latin typeface="Verdana" pitchFamily="34" charset="0"/>
              </a:rPr>
              <a:t> points</a:t>
            </a:r>
            <a:endParaRPr lang="en-US" altLang="pl-PL"/>
          </a:p>
        </p:txBody>
      </p:sp>
      <p:sp>
        <p:nvSpPr>
          <p:cNvPr id="29714" name="pole tekstowe 22"/>
          <p:cNvSpPr txBox="1">
            <a:spLocks noChangeArrowheads="1"/>
          </p:cNvSpPr>
          <p:nvPr/>
        </p:nvSpPr>
        <p:spPr bwMode="auto">
          <a:xfrm>
            <a:off x="1066800" y="5562600"/>
            <a:ext cx="304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>
                <a:solidFill>
                  <a:srgbClr val="FF0000"/>
                </a:solidFill>
              </a:rPr>
              <a:t>Getting </a:t>
            </a:r>
            <a:r>
              <a:rPr lang="pl-PL" altLang="pl-PL" b="1">
                <a:solidFill>
                  <a:srgbClr val="FF0000"/>
                </a:solidFill>
              </a:rPr>
              <a:t>2x</a:t>
            </a:r>
            <a:r>
              <a:rPr lang="pl-PL" altLang="pl-PL">
                <a:solidFill>
                  <a:srgbClr val="FF0000"/>
                </a:solidFill>
              </a:rPr>
              <a:t> the points for      than the best bribery gives is sufficient to win</a:t>
            </a:r>
            <a:endParaRPr lang="en-US" altLang="pl-PL">
              <a:solidFill>
                <a:srgbClr val="FF0000"/>
              </a:solidFill>
            </a:endParaRPr>
          </a:p>
        </p:txBody>
      </p:sp>
      <p:pic>
        <p:nvPicPr>
          <p:cNvPr id="29715" name="Obraz 7" descr="daemo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86400"/>
            <a:ext cx="1508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Łącznik prosty 24"/>
          <p:cNvCxnSpPr/>
          <p:nvPr/>
        </p:nvCxnSpPr>
        <p:spPr>
          <a:xfrm>
            <a:off x="5181600" y="838200"/>
            <a:ext cx="16002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5105400" y="1828800"/>
            <a:ext cx="3657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 err="1"/>
              <a:t>Operation</a:t>
            </a:r>
            <a:r>
              <a:rPr lang="pl-PL" dirty="0"/>
              <a:t> of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algorithm</a:t>
            </a: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 marL="342900" indent="-342900">
              <a:buFontTx/>
              <a:buAutoNum type="arabicPeriod"/>
              <a:defRPr/>
            </a:pPr>
            <a:r>
              <a:rPr lang="pl-PL" dirty="0" err="1"/>
              <a:t>Guess</a:t>
            </a:r>
            <a:r>
              <a:rPr lang="pl-PL" dirty="0"/>
              <a:t> a </a:t>
            </a:r>
            <a:r>
              <a:rPr lang="pl-PL" dirty="0" err="1"/>
              <a:t>cost</a:t>
            </a:r>
            <a:r>
              <a:rPr lang="pl-PL" dirty="0"/>
              <a:t> k</a:t>
            </a:r>
          </a:p>
          <a:p>
            <a:pPr marL="342900" indent="-342900">
              <a:buFontTx/>
              <a:buAutoNum type="arabicPeriod"/>
              <a:defRPr/>
            </a:pPr>
            <a:endParaRPr lang="pl-PL" dirty="0"/>
          </a:p>
          <a:p>
            <a:pPr marL="342900" indent="-342900">
              <a:buFontTx/>
              <a:buAutoNum type="arabicPeriod"/>
              <a:defRPr/>
            </a:pPr>
            <a:r>
              <a:rPr lang="pl-PL" dirty="0"/>
              <a:t>Get most </a:t>
            </a:r>
            <a:r>
              <a:rPr lang="pl-PL" dirty="0" err="1"/>
              <a:t>points</a:t>
            </a:r>
            <a:r>
              <a:rPr lang="pl-PL" dirty="0"/>
              <a:t> for    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k</a:t>
            </a:r>
          </a:p>
          <a:p>
            <a:pPr marL="342900" indent="-342900">
              <a:buFontTx/>
              <a:buAutoNum type="arabicPeriod"/>
              <a:defRPr/>
            </a:pPr>
            <a:endParaRPr lang="pl-PL" dirty="0"/>
          </a:p>
          <a:p>
            <a:pPr marL="342900" indent="-342900">
              <a:buFontTx/>
              <a:buAutoNum type="arabicPeriod"/>
              <a:defRPr/>
            </a:pPr>
            <a:r>
              <a:rPr lang="pl-PL" dirty="0" err="1"/>
              <a:t>Guess</a:t>
            </a:r>
            <a:r>
              <a:rPr lang="pl-PL" dirty="0"/>
              <a:t>  a </a:t>
            </a:r>
            <a:r>
              <a:rPr lang="pl-PL" dirty="0" err="1"/>
              <a:t>cost</a:t>
            </a:r>
            <a:r>
              <a:rPr lang="pl-PL" dirty="0"/>
              <a:t> k’ &lt;= </a:t>
            </a:r>
            <a:r>
              <a:rPr lang="pl-PL" dirty="0" err="1"/>
              <a:t>k</a:t>
            </a:r>
            <a:endParaRPr lang="pl-PL" dirty="0"/>
          </a:p>
          <a:p>
            <a:pPr marL="342900" indent="-342900">
              <a:buFontTx/>
              <a:buAutoNum type="arabicPeriod"/>
              <a:defRPr/>
            </a:pPr>
            <a:endParaRPr lang="pl-PL" dirty="0"/>
          </a:p>
          <a:p>
            <a:pPr marL="342900" indent="-342900">
              <a:buFontTx/>
              <a:buAutoNum type="arabicPeriod"/>
              <a:defRPr/>
            </a:pPr>
            <a:r>
              <a:rPr lang="pl-PL" dirty="0"/>
              <a:t>Get most </a:t>
            </a:r>
            <a:r>
              <a:rPr lang="pl-PL" dirty="0" err="1"/>
              <a:t>points</a:t>
            </a:r>
            <a:r>
              <a:rPr lang="pl-PL" dirty="0"/>
              <a:t> for   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k’</a:t>
            </a:r>
          </a:p>
        </p:txBody>
      </p:sp>
      <p:pic>
        <p:nvPicPr>
          <p:cNvPr id="29718" name="Obraz 7" descr="daemo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345" y="3178561"/>
            <a:ext cx="1508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Obraz 7" descr="daemo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25" y="4278312"/>
            <a:ext cx="1508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chemat blokowy: proces alternatywny 29"/>
          <p:cNvSpPr/>
          <p:nvPr/>
        </p:nvSpPr>
        <p:spPr>
          <a:xfrm>
            <a:off x="4876800" y="5105400"/>
            <a:ext cx="3962400" cy="12954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2000" dirty="0" err="1">
                <a:solidFill>
                  <a:schemeClr val="tx1"/>
                </a:solidFill>
              </a:rPr>
              <a:t>This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is</a:t>
            </a:r>
            <a:r>
              <a:rPr lang="pl-PL" sz="2000" dirty="0">
                <a:solidFill>
                  <a:schemeClr val="tx1"/>
                </a:solidFill>
              </a:rPr>
              <a:t> a 2-approximation… but </a:t>
            </a:r>
            <a:r>
              <a:rPr lang="pl-PL" sz="2000" dirty="0" err="1">
                <a:solidFill>
                  <a:schemeClr val="tx1"/>
                </a:solidFill>
              </a:rPr>
              <a:t>works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in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polynomial</a:t>
            </a:r>
            <a:r>
              <a:rPr lang="pl-PL" sz="2000" dirty="0">
                <a:solidFill>
                  <a:schemeClr val="tx1"/>
                </a:solidFill>
              </a:rPr>
              <a:t> time </a:t>
            </a:r>
            <a:r>
              <a:rPr lang="pl-PL" sz="2000" dirty="0" err="1">
                <a:solidFill>
                  <a:schemeClr val="tx1"/>
                </a:solidFill>
              </a:rPr>
              <a:t>only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if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prices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are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encoded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in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unary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7956</TotalTime>
  <Words>11647</Words>
  <Application>Microsoft Office PowerPoint</Application>
  <PresentationFormat>Pokaz na ekranie (4:3)</PresentationFormat>
  <Paragraphs>2815</Paragraphs>
  <Slides>153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153</vt:i4>
      </vt:variant>
    </vt:vector>
  </HeadingPairs>
  <TitlesOfParts>
    <vt:vector size="162" baseType="lpstr">
      <vt:lpstr>Arial</vt:lpstr>
      <vt:lpstr>Calibri</vt:lpstr>
      <vt:lpstr>Cambria Math</vt:lpstr>
      <vt:lpstr>Georgia</vt:lpstr>
      <vt:lpstr>Symbol</vt:lpstr>
      <vt:lpstr>Verdana</vt:lpstr>
      <vt:lpstr>Wingdings</vt:lpstr>
      <vt:lpstr>Motyw pakietu Office</vt:lpstr>
      <vt:lpstr>Chart</vt:lpstr>
      <vt:lpstr>Computational Social Choice (Part I: Overview and Classic Results)</vt:lpstr>
      <vt:lpstr>Prezentacja programu PowerPoint</vt:lpstr>
      <vt:lpstr>Why Are Elections Important?</vt:lpstr>
      <vt:lpstr>Prezentacja programu PowerPoint</vt:lpstr>
      <vt:lpstr>Formal Setting</vt:lpstr>
      <vt:lpstr>Formal Setting</vt:lpstr>
      <vt:lpstr>Formal Setting</vt:lpstr>
      <vt:lpstr>Formal Setting</vt:lpstr>
      <vt:lpstr>Formal Setting</vt:lpstr>
      <vt:lpstr>Formal Setting</vt:lpstr>
      <vt:lpstr>Formal Setting</vt:lpstr>
      <vt:lpstr>Formal Setting</vt:lpstr>
      <vt:lpstr>Formal Setting</vt:lpstr>
      <vt:lpstr>Formula 1: Season 2008</vt:lpstr>
      <vt:lpstr>Formula 1: Other Voting Rules</vt:lpstr>
      <vt:lpstr>Formula 1: Other Voting Rules</vt:lpstr>
      <vt:lpstr>Prezentacja programu PowerPoint</vt:lpstr>
      <vt:lpstr>Prezentacja programu PowerPoint</vt:lpstr>
      <vt:lpstr>Prezentacja programu PowerPoint</vt:lpstr>
      <vt:lpstr>Prezentacja programu PowerPoint</vt:lpstr>
      <vt:lpstr>Computationally Hard Problems</vt:lpstr>
      <vt:lpstr>Compexity Class NP</vt:lpstr>
      <vt:lpstr>(Non)deterministic Computation</vt:lpstr>
      <vt:lpstr>(Non)deterministic Computation</vt:lpstr>
      <vt:lpstr>What does it all mean?</vt:lpstr>
      <vt:lpstr>What does it all mean?</vt:lpstr>
      <vt:lpstr>Compexity Class NP</vt:lpstr>
      <vt:lpstr>Is NP bigger than P? – that is the question!</vt:lpstr>
      <vt:lpstr>Partial Order of Hardness</vt:lpstr>
      <vt:lpstr>Prezentacja programu PowerPoint</vt:lpstr>
      <vt:lpstr>Dodgson Score</vt:lpstr>
      <vt:lpstr>Dodgson Score</vt:lpstr>
      <vt:lpstr>Dodgson Score is NP-Complete</vt:lpstr>
      <vt:lpstr>Dodgson Score is NP-Complete</vt:lpstr>
      <vt:lpstr>Dodgson Score is NP-Complete</vt:lpstr>
      <vt:lpstr>Prezentacja programu PowerPoint</vt:lpstr>
      <vt:lpstr>Puzzle: Who Wins?</vt:lpstr>
      <vt:lpstr>Can we avoid strategic voting?</vt:lpstr>
      <vt:lpstr>Gibbard-Satterthwaite Theorem</vt:lpstr>
      <vt:lpstr>Gibbard-Satterthwaite Theorem</vt:lpstr>
      <vt:lpstr>Proof of the G-S Theorem: Start</vt:lpstr>
      <vt:lpstr>Proof of the G-S Theorem: Step 1</vt:lpstr>
      <vt:lpstr>Proof of the G-S Theorem: Step 1</vt:lpstr>
      <vt:lpstr>Proof of the G-S Theorem: Step 1</vt:lpstr>
      <vt:lpstr>Proof of the G-S Theorem: Step 1</vt:lpstr>
      <vt:lpstr>Proof of the G-S Theorem: Step 1</vt:lpstr>
      <vt:lpstr>Proof of the G-S Theorem: Step 1</vt:lpstr>
      <vt:lpstr>Proof of the G-S Theorem: Step 1</vt:lpstr>
      <vt:lpstr>Proof of the G-S Theorem: Step 1</vt:lpstr>
      <vt:lpstr>Proof of the G-S Theorem: Step 1</vt:lpstr>
      <vt:lpstr>Proof of the G-S Theorem: Step 1</vt:lpstr>
      <vt:lpstr>Proof of the G-S Theorem: Step 2</vt:lpstr>
      <vt:lpstr>Proof of the G-S Theorem: Step 2</vt:lpstr>
      <vt:lpstr>Proof of the G-S Theorem: Step 2</vt:lpstr>
      <vt:lpstr>Proof of the G-S Theorem: Step 2</vt:lpstr>
      <vt:lpstr>Proof of the G-S Theorem: Step 2</vt:lpstr>
      <vt:lpstr>Proof of the G-S Theorem: Step 3</vt:lpstr>
      <vt:lpstr>Prezentacja programu PowerPoint</vt:lpstr>
      <vt:lpstr>Prezentacja programu PowerPoint</vt:lpstr>
      <vt:lpstr>Complexity Barrier Approach</vt:lpstr>
      <vt:lpstr>Complexity Barrier: Results</vt:lpstr>
      <vt:lpstr>Prezentacja programu PowerPoint</vt:lpstr>
      <vt:lpstr>Manipulation</vt:lpstr>
      <vt:lpstr>Manipulation</vt:lpstr>
      <vt:lpstr>Manipulation</vt:lpstr>
      <vt:lpstr>Manipulation</vt:lpstr>
      <vt:lpstr>Bribery and Friends</vt:lpstr>
      <vt:lpstr>Bribery and Friends</vt:lpstr>
      <vt:lpstr>Bribery and Friends</vt:lpstr>
      <vt:lpstr>Bribery and Friends</vt:lpstr>
      <vt:lpstr>Prezentacja programu PowerPoint</vt:lpstr>
      <vt:lpstr>How to measure candidate performance?</vt:lpstr>
      <vt:lpstr>How to measure candidate performance?</vt:lpstr>
      <vt:lpstr>How to measure candidate performance?</vt:lpstr>
      <vt:lpstr>Prezentacja programu PowerPoint</vt:lpstr>
      <vt:lpstr>Prezentacja programu PowerPoint</vt:lpstr>
      <vt:lpstr>Prezentacja programu PowerPoint</vt:lpstr>
      <vt:lpstr>Bribery in Plurality</vt:lpstr>
      <vt:lpstr>Bribery in Plurality</vt:lpstr>
      <vt:lpstr>Bribery in Plurality</vt:lpstr>
      <vt:lpstr>Bribery in Plurality</vt:lpstr>
      <vt:lpstr>Bribery in Plurality</vt:lpstr>
      <vt:lpstr>Bribery in Plurality</vt:lpstr>
      <vt:lpstr>plurality-weighted-$bribery  NP-com</vt:lpstr>
      <vt:lpstr>plurality-weighted-$bribery  NP-com</vt:lpstr>
      <vt:lpstr>Bribery in Plurality</vt:lpstr>
      <vt:lpstr>Weighted Bribery in Plurality</vt:lpstr>
      <vt:lpstr>Bribery in Plurality</vt:lpstr>
      <vt:lpstr>Borda-$Bribery: Para-NP-hardness!</vt:lpstr>
      <vt:lpstr>Borda-$Bribery: Para-NP-hardness!</vt:lpstr>
      <vt:lpstr>Bribery and Friends</vt:lpstr>
      <vt:lpstr>Bribery and Friends</vt:lpstr>
      <vt:lpstr>Bribery and Friends</vt:lpstr>
      <vt:lpstr>Bribery and Friends</vt:lpstr>
      <vt:lpstr>Shift-Bribery Problem</vt:lpstr>
      <vt:lpstr>Shift-Bribery Problem</vt:lpstr>
      <vt:lpstr>The Complexity of Shift-Bribery</vt:lpstr>
      <vt:lpstr>The Algorithm</vt:lpstr>
      <vt:lpstr>The Algorithm</vt:lpstr>
      <vt:lpstr>Why Does the Algorithm Work?</vt:lpstr>
      <vt:lpstr>Why Does the Algorithm Work?</vt:lpstr>
      <vt:lpstr>Why Does the Algorithm Work?</vt:lpstr>
      <vt:lpstr>Why Does the Algorithm Work?</vt:lpstr>
      <vt:lpstr>Why Does the Algorithm Work?</vt:lpstr>
      <vt:lpstr>The Algorithm (General Case)</vt:lpstr>
      <vt:lpstr>The Algorithm</vt:lpstr>
      <vt:lpstr>The Complexity of Shift-Bribery… Now!</vt:lpstr>
      <vt:lpstr>The Complexity of Shift-Bribery… Now!</vt:lpstr>
      <vt:lpstr>Sneak Preview: PTAS for Borda with Unit Prices</vt:lpstr>
      <vt:lpstr>Sneak Preview: PTAS for Borda with Unit Prices</vt:lpstr>
      <vt:lpstr>PTAS for Positional Scoring Rules</vt:lpstr>
      <vt:lpstr>Prezentacja programu PowerPoint</vt:lpstr>
      <vt:lpstr>Constructive Control by Adding Candidates </vt:lpstr>
      <vt:lpstr>Constructive Control by Adding Candidates </vt:lpstr>
      <vt:lpstr>Control by Adding Candidates  NP-com</vt:lpstr>
      <vt:lpstr>Control by Adding Candidates  NP-com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Dodgson Score: FPT(m)</vt:lpstr>
      <vt:lpstr>Dodgson Score: FPT(m)</vt:lpstr>
      <vt:lpstr>Dodgson Score:FPT(m)</vt:lpstr>
      <vt:lpstr>Prezentacja programu PowerPoint</vt:lpstr>
      <vt:lpstr>Borda-$Bribery: Para-NP-hardness!</vt:lpstr>
      <vt:lpstr>Borda-Bribery: FPT for #candidates</vt:lpstr>
      <vt:lpstr>Borda-$Bribery: FPT for #candidates</vt:lpstr>
      <vt:lpstr>Borda-$Bribery: FPT for #candidates</vt:lpstr>
      <vt:lpstr>Encoding Cost of $Bribing xij Voters pi to pj</vt:lpstr>
      <vt:lpstr>Encoding Cost of $Bribing xij Voters pi to pj</vt:lpstr>
      <vt:lpstr>Encoding Cost of $Bribing xij Voters pi to pj</vt:lpstr>
      <vt:lpstr>Encoding Cost of $Bribing xij Voters pi to pj</vt:lpstr>
      <vt:lpstr>Encoding Cost of $Bribing xij Voters pi to pj</vt:lpstr>
      <vt:lpstr>Borda-$Bribery: FPT for #candidates</vt:lpstr>
      <vt:lpstr>Prezentacja programu PowerPoint</vt:lpstr>
      <vt:lpstr>Plurality-CCAC: W[1]-hard for #voters</vt:lpstr>
      <vt:lpstr>Plurality-DCAC: FPT for #voters</vt:lpstr>
      <vt:lpstr>Plurality-DCAC: FPT for #voters</vt:lpstr>
      <vt:lpstr>Plurality-DCAC: FPT for #voters</vt:lpstr>
      <vt:lpstr>Plurality-DCAC: FPT for #voters</vt:lpstr>
      <vt:lpstr>Plurality-DCAC: FPT for #voters</vt:lpstr>
      <vt:lpstr>Prezentacja programu PowerPoint</vt:lpstr>
      <vt:lpstr>Dodgson in Single-Peaked Elections</vt:lpstr>
      <vt:lpstr>Dodgson in Single-Peaked Elections</vt:lpstr>
      <vt:lpstr>Single-Peaked Width</vt:lpstr>
      <vt:lpstr>Single-Peaked Width</vt:lpstr>
      <vt:lpstr>Summary: Computational Social Choice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Swap-Distance Geometry of Voting Rules</dc:title>
  <dc:creator>faliszew</dc:creator>
  <cp:lastModifiedBy>Piotr Faliszewski</cp:lastModifiedBy>
  <cp:revision>292</cp:revision>
  <dcterms:created xsi:type="dcterms:W3CDTF">2013-04-10T14:38:31Z</dcterms:created>
  <dcterms:modified xsi:type="dcterms:W3CDTF">2018-11-24T19:05:36Z</dcterms:modified>
</cp:coreProperties>
</file>