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4"/>
  </p:notesMasterIdLst>
  <p:handoutMasterIdLst>
    <p:handoutMasterId r:id="rId35"/>
  </p:handoutMasterIdLst>
  <p:sldIdLst>
    <p:sldId id="424" r:id="rId2"/>
    <p:sldId id="703" r:id="rId3"/>
    <p:sldId id="704" r:id="rId4"/>
    <p:sldId id="734" r:id="rId5"/>
    <p:sldId id="706" r:id="rId6"/>
    <p:sldId id="707" r:id="rId7"/>
    <p:sldId id="676" r:id="rId8"/>
    <p:sldId id="705" r:id="rId9"/>
    <p:sldId id="708" r:id="rId10"/>
    <p:sldId id="709" r:id="rId11"/>
    <p:sldId id="710" r:id="rId12"/>
    <p:sldId id="711" r:id="rId13"/>
    <p:sldId id="712" r:id="rId14"/>
    <p:sldId id="713" r:id="rId15"/>
    <p:sldId id="717" r:id="rId16"/>
    <p:sldId id="714" r:id="rId17"/>
    <p:sldId id="716" r:id="rId18"/>
    <p:sldId id="715" r:id="rId19"/>
    <p:sldId id="718" r:id="rId20"/>
    <p:sldId id="720" r:id="rId21"/>
    <p:sldId id="725" r:id="rId22"/>
    <p:sldId id="727" r:id="rId23"/>
    <p:sldId id="728" r:id="rId24"/>
    <p:sldId id="729" r:id="rId25"/>
    <p:sldId id="730" r:id="rId26"/>
    <p:sldId id="732" r:id="rId27"/>
    <p:sldId id="733" r:id="rId28"/>
    <p:sldId id="719" r:id="rId29"/>
    <p:sldId id="721" r:id="rId30"/>
    <p:sldId id="722" r:id="rId31"/>
    <p:sldId id="723" r:id="rId32"/>
    <p:sldId id="724" r:id="rId33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D99694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852" autoAdjust="0"/>
    <p:restoredTop sz="95940" autoAdjust="0"/>
  </p:normalViewPr>
  <p:slideViewPr>
    <p:cSldViewPr>
      <p:cViewPr varScale="1">
        <p:scale>
          <a:sx n="109" d="100"/>
          <a:sy n="109" d="100"/>
        </p:scale>
        <p:origin x="192" y="2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2714" cy="465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814" y="0"/>
            <a:ext cx="3042714" cy="465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41392-2E20-4440-8D25-5985116F8BD6}" type="datetimeFigureOut">
              <a:rPr lang="en-CA" smtClean="0"/>
              <a:pPr/>
              <a:t>2021-12-12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416"/>
            <a:ext cx="3042714" cy="465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814" y="8842416"/>
            <a:ext cx="3042714" cy="465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485AD-3962-45F0-B0D0-1F2169562E0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334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1"/>
            <a:ext cx="3043343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25D12-D5CC-4F58-B344-81231D99A28C}" type="datetimeFigureOut">
              <a:rPr lang="en-US" smtClean="0"/>
              <a:pPr/>
              <a:t>12/12/21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6913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4505A-1B29-4261-B5D1-3E5D4D4E9F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42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6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EF92D-6B9B-4003-A778-6595F05BED8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7112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4505A-1B29-4261-B5D1-3E5D4D4E9F7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97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139C-1ABD-4662-B9C4-D8A9374562C7}" type="datetimeFigureOut">
              <a:rPr lang="en-US" smtClean="0"/>
              <a:pPr/>
              <a:t>12/12/21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F454-AA98-4F87-B205-2C1347628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28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139C-1ABD-4662-B9C4-D8A9374562C7}" type="datetimeFigureOut">
              <a:rPr lang="en-US" smtClean="0"/>
              <a:pPr/>
              <a:t>12/12/21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F454-AA98-4F87-B205-2C1347628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59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139C-1ABD-4662-B9C4-D8A9374562C7}" type="datetimeFigureOut">
              <a:rPr lang="en-US" smtClean="0"/>
              <a:pPr/>
              <a:t>12/12/21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F454-AA98-4F87-B205-2C1347628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48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139C-1ABD-4662-B9C4-D8A9374562C7}" type="datetimeFigureOut">
              <a:rPr lang="en-US" smtClean="0"/>
              <a:pPr/>
              <a:t>12/12/21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F454-AA98-4F87-B205-2C1347628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72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139C-1ABD-4662-B9C4-D8A9374562C7}" type="datetimeFigureOut">
              <a:rPr lang="en-US" smtClean="0"/>
              <a:pPr/>
              <a:t>12/12/21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F454-AA98-4F87-B205-2C1347628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011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139C-1ABD-4662-B9C4-D8A9374562C7}" type="datetimeFigureOut">
              <a:rPr lang="en-US" smtClean="0"/>
              <a:pPr/>
              <a:t>12/12/21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F454-AA98-4F87-B205-2C1347628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13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139C-1ABD-4662-B9C4-D8A9374562C7}" type="datetimeFigureOut">
              <a:rPr lang="en-US" smtClean="0"/>
              <a:pPr/>
              <a:t>12/12/21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F454-AA98-4F87-B205-2C1347628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95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139C-1ABD-4662-B9C4-D8A9374562C7}" type="datetimeFigureOut">
              <a:rPr lang="en-US" smtClean="0"/>
              <a:pPr/>
              <a:t>12/12/21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F454-AA98-4F87-B205-2C1347628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000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139C-1ABD-4662-B9C4-D8A9374562C7}" type="datetimeFigureOut">
              <a:rPr lang="en-US" smtClean="0"/>
              <a:pPr/>
              <a:t>12/12/21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F454-AA98-4F87-B205-2C1347628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24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139C-1ABD-4662-B9C4-D8A9374562C7}" type="datetimeFigureOut">
              <a:rPr lang="en-US" smtClean="0"/>
              <a:pPr/>
              <a:t>12/12/21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F454-AA98-4F87-B205-2C1347628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0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139C-1ABD-4662-B9C4-D8A9374562C7}" type="datetimeFigureOut">
              <a:rPr lang="en-US" smtClean="0"/>
              <a:pPr/>
              <a:t>12/12/21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F454-AA98-4F87-B205-2C1347628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98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9139C-1ABD-4662-B9C4-D8A9374562C7}" type="datetimeFigureOut">
              <a:rPr lang="en-US" smtClean="0"/>
              <a:pPr/>
              <a:t>12/12/21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5F454-AA98-4F87-B205-2C1347628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6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jasonhartline.com/MDnA/MDnA-ch1to8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homes.cs.washington.edu/~karlin/GameTheoryBook.pdf" TargetMode="External"/><Relationship Id="rId4" Type="http://schemas.openxmlformats.org/officeDocument/2006/relationships/hyperlink" Target="https://timroughgarden.org/notes.htm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8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0.gif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000"/>
            <a:ext cx="9144000" cy="2286000"/>
          </a:xfrm>
          <a:solidFill>
            <a:schemeClr val="accent4"/>
          </a:solidFill>
          <a:ln w="76200" cmpd="sng">
            <a:solidFill>
              <a:schemeClr val="accent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CA" sz="4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Mechanism and Game Design.</a:t>
            </a:r>
            <a:br>
              <a:rPr lang="en-CA" sz="4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CA" sz="4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Lecture 1: Introduction</a:t>
            </a:r>
            <a:endParaRPr lang="en-US" sz="4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039520"/>
            <a:ext cx="9144000" cy="2513680"/>
          </a:xfrm>
        </p:spPr>
        <p:txBody>
          <a:bodyPr>
            <a:noAutofit/>
          </a:bodyPr>
          <a:lstStyle/>
          <a:p>
            <a:r>
              <a:rPr lang="en-US" sz="2800" cap="small" dirty="0">
                <a:ln>
                  <a:solidFill>
                    <a:schemeClr val="accent4"/>
                  </a:solidFill>
                </a:ln>
                <a:solidFill>
                  <a:schemeClr val="accent4"/>
                </a:solidFill>
              </a:rPr>
              <a:t>Nick </a:t>
            </a:r>
            <a:r>
              <a:rPr lang="en-US" sz="2800" cap="small" dirty="0" err="1">
                <a:ln>
                  <a:solidFill>
                    <a:schemeClr val="accent4"/>
                  </a:solidFill>
                </a:ln>
                <a:solidFill>
                  <a:schemeClr val="accent4"/>
                </a:solidFill>
              </a:rPr>
              <a:t>Gravin</a:t>
            </a:r>
            <a:r>
              <a:rPr lang="en-US" sz="2800" cap="small" dirty="0">
                <a:ln>
                  <a:solidFill>
                    <a:schemeClr val="accent4"/>
                  </a:solidFill>
                </a:ln>
                <a:solidFill>
                  <a:schemeClr val="accent4"/>
                </a:solidFill>
              </a:rPr>
              <a:t> (</a:t>
            </a:r>
            <a:r>
              <a:rPr lang="az-Cyrl-AZ" sz="2800" cap="small" dirty="0">
                <a:ln>
                  <a:solidFill>
                    <a:schemeClr val="accent4"/>
                  </a:solidFill>
                </a:ln>
                <a:solidFill>
                  <a:schemeClr val="accent4"/>
                </a:solidFill>
              </a:rPr>
              <a:t>Николай Вадимович Гравин</a:t>
            </a:r>
            <a:r>
              <a:rPr lang="en-US" sz="2800" cap="small" dirty="0">
                <a:ln>
                  <a:solidFill>
                    <a:schemeClr val="accent4"/>
                  </a:solidFill>
                </a:ln>
                <a:solidFill>
                  <a:schemeClr val="accent4"/>
                </a:solidFill>
              </a:rPr>
              <a:t>)</a:t>
            </a:r>
          </a:p>
          <a:p>
            <a:r>
              <a:rPr lang="en-US" sz="2000" cap="small" dirty="0">
                <a:solidFill>
                  <a:schemeClr val="accent4"/>
                </a:solidFill>
              </a:rPr>
              <a:t>Shanghai University of Finance &amp; Economics</a:t>
            </a:r>
          </a:p>
          <a:p>
            <a:r>
              <a:rPr lang="en-US" sz="2000" cap="small" dirty="0">
                <a:solidFill>
                  <a:schemeClr val="accent4"/>
                </a:solidFill>
              </a:rPr>
              <a:t>Textbooks available at :</a:t>
            </a:r>
          </a:p>
          <a:p>
            <a:pPr algn="l"/>
            <a:r>
              <a:rPr lang="en-US" sz="2000" cap="small" dirty="0">
                <a:solidFill>
                  <a:schemeClr val="accent4"/>
                </a:solidFill>
              </a:rPr>
              <a:t>Mechanism Design &amp; Approximation: </a:t>
            </a:r>
            <a:r>
              <a:rPr lang="en-US" sz="2000" cap="small" dirty="0">
                <a:solidFill>
                  <a:schemeClr val="accent4"/>
                </a:solidFill>
                <a:hlinkClick r:id="rId3"/>
              </a:rPr>
              <a:t>jasonhartline.com/</a:t>
            </a:r>
            <a:r>
              <a:rPr lang="en-US" sz="2000" cap="small" dirty="0" err="1">
                <a:solidFill>
                  <a:schemeClr val="accent4"/>
                </a:solidFill>
                <a:hlinkClick r:id="rId3"/>
              </a:rPr>
              <a:t>MDnA</a:t>
            </a:r>
            <a:r>
              <a:rPr lang="en-US" sz="2000" cap="small" dirty="0">
                <a:solidFill>
                  <a:schemeClr val="accent4"/>
                </a:solidFill>
                <a:hlinkClick r:id="rId3"/>
              </a:rPr>
              <a:t>/MDnA-ch1to8.pdf</a:t>
            </a:r>
            <a:endParaRPr lang="en-US" sz="2000" cap="small" dirty="0">
              <a:solidFill>
                <a:schemeClr val="accent4"/>
              </a:solidFill>
            </a:endParaRPr>
          </a:p>
          <a:p>
            <a:pPr algn="l"/>
            <a:r>
              <a:rPr lang="en-US" sz="2000" cap="small" dirty="0">
                <a:solidFill>
                  <a:schemeClr val="accent4"/>
                </a:solidFill>
              </a:rPr>
              <a:t>20 Lectures on Algorithmic game theory: </a:t>
            </a:r>
            <a:r>
              <a:rPr lang="en-US" sz="2000" cap="small" dirty="0">
                <a:solidFill>
                  <a:schemeClr val="accent4"/>
                </a:solidFill>
                <a:hlinkClick r:id="rId4"/>
              </a:rPr>
              <a:t>timroughgarden.org/notes.html</a:t>
            </a:r>
            <a:endParaRPr lang="en-US" sz="2000" cap="small" dirty="0">
              <a:solidFill>
                <a:schemeClr val="accent4"/>
              </a:solidFill>
            </a:endParaRPr>
          </a:p>
          <a:p>
            <a:pPr algn="l"/>
            <a:r>
              <a:rPr lang="en-US" sz="2000" cap="small" dirty="0">
                <a:solidFill>
                  <a:schemeClr val="accent4"/>
                </a:solidFill>
              </a:rPr>
              <a:t>Game Theory, Alive: </a:t>
            </a:r>
            <a:r>
              <a:rPr lang="en-US" sz="2000" cap="small" dirty="0">
                <a:solidFill>
                  <a:schemeClr val="accent4"/>
                </a:solidFill>
                <a:hlinkClick r:id="rId5"/>
              </a:rPr>
              <a:t>homes.cs.washington.edu/~karlin/GameTheoryBook.pdf</a:t>
            </a:r>
            <a:endParaRPr lang="en-US" sz="2000" cap="small" dirty="0">
              <a:solidFill>
                <a:schemeClr val="accent4"/>
              </a:solidFill>
            </a:endParaRPr>
          </a:p>
          <a:p>
            <a:endParaRPr lang="en-US" sz="2000" cap="small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843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Example IV: a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</p:spPr>
            <p:txBody>
              <a:bodyPr>
                <a:normAutofit/>
              </a:bodyPr>
              <a:lstStyle/>
              <a:p>
                <a:r>
                  <a:rPr lang="en-SG" sz="2800" dirty="0"/>
                  <a:t>Network of routers </a:t>
                </a:r>
                <a14:m>
                  <m:oMath xmlns:m="http://schemas.openxmlformats.org/officeDocument/2006/math">
                    <m:r>
                      <a:rPr lang="en-SG" sz="28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SG" sz="2800" i="1" dirty="0" smtClean="0">
                        <a:latin typeface="Cambria Math" panose="02040503050406030204" pitchFamily="18" charset="0"/>
                      </a:rPr>
                      <m:t>=({</m:t>
                    </m:r>
                    <m:r>
                      <a:rPr lang="en-SG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𝑟𝑜𝑢𝑡𝑒𝑟𝑠</m:t>
                    </m:r>
                    <m:r>
                      <a:rPr lang="en-SG" sz="2800" b="0" i="1" dirty="0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SG" sz="28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SG" sz="2800" b="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SG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𝐿𝑖𝑛𝑘𝑠</m:t>
                    </m:r>
                    <m:r>
                      <a:rPr lang="en-SG" sz="2800" b="0" i="1" dirty="0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SG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SG" sz="2800" dirty="0"/>
              </a:p>
              <a:p>
                <a14:m>
                  <m:oMath xmlns:m="http://schemas.openxmlformats.org/officeDocument/2006/math">
                    <m:r>
                      <a:rPr lang="en-SG" sz="2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SG" sz="2800" dirty="0"/>
                  <a:t> strategic users </a:t>
                </a:r>
                <a14:m>
                  <m:oMath xmlns:m="http://schemas.openxmlformats.org/officeDocument/2006/math">
                    <m:r>
                      <a:rPr lang="en-SG" sz="2800" b="0" i="0" dirty="0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SG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SG" sz="28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sz="280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SG" sz="28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SG" sz="28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SG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SG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SG" sz="2800" b="0" i="1" dirty="0" smtClean="0">
                        <a:latin typeface="Cambria Math" panose="02040503050406030204" pitchFamily="18" charset="0"/>
                      </a:rPr>
                      <m:t>…</m:t>
                    </m:r>
                    <m:d>
                      <m:dPr>
                        <m:ctrlPr>
                          <a:rPr lang="en-SG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SG" sz="28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sz="28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SG" sz="28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SG" sz="2800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SG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SG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SG" sz="2800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SG" sz="2800" dirty="0"/>
              </a:p>
              <a:p>
                <a:r>
                  <a:rPr lang="en-SG" sz="2800" dirty="0"/>
                  <a:t>Routers/links: capacity constraints</a:t>
                </a:r>
              </a:p>
              <a:p>
                <a:endParaRPr lang="en-SG" sz="2800" dirty="0"/>
              </a:p>
              <a:p>
                <a:pPr marL="0" indent="0">
                  <a:buNone/>
                </a:pPr>
                <a:r>
                  <a:rPr lang="en-SG" sz="2800" dirty="0"/>
                  <a:t>We need a mechanism for congestion control!</a:t>
                </a:r>
              </a:p>
              <a:p>
                <a:pPr marL="0" indent="0">
                  <a:buNone/>
                </a:pPr>
                <a:r>
                  <a:rPr lang="en-SG" sz="2800" dirty="0"/>
                  <a:t>Issues:</a:t>
                </a:r>
              </a:p>
              <a:p>
                <a:pPr lvl="1"/>
                <a:r>
                  <a:rPr lang="en-SG" sz="2400" dirty="0"/>
                  <a:t>dynamic demands</a:t>
                </a:r>
              </a:p>
              <a:p>
                <a:pPr lvl="1"/>
                <a:r>
                  <a:rPr lang="en-SG" sz="2400" dirty="0"/>
                  <a:t>complex network structure</a:t>
                </a:r>
              </a:p>
              <a:p>
                <a:pPr lvl="1"/>
                <a:r>
                  <a:rPr lang="en-SG" sz="2400" dirty="0"/>
                  <a:t>strategic user behaviour</a:t>
                </a:r>
              </a:p>
              <a:p>
                <a:pPr lvl="1"/>
                <a:r>
                  <a:rPr lang="en-SG" sz="2400" dirty="0"/>
                  <a:t>etc.</a:t>
                </a:r>
              </a:p>
              <a:p>
                <a:pPr lvl="1"/>
                <a:endParaRPr lang="en-SG" sz="2400" dirty="0"/>
              </a:p>
              <a:p>
                <a:endParaRPr lang="en-SG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  <a:blipFill rotWithShape="0">
                <a:blip r:embed="rId2"/>
                <a:stretch>
                  <a:fillRect l="-1481" t="-119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/>
          <p:cNvGrpSpPr/>
          <p:nvPr/>
        </p:nvGrpSpPr>
        <p:grpSpPr>
          <a:xfrm>
            <a:off x="6858000" y="1828800"/>
            <a:ext cx="2111375" cy="1981200"/>
            <a:chOff x="6324600" y="2819400"/>
            <a:chExt cx="2111375" cy="1981200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7380288" y="3092669"/>
              <a:ext cx="140758" cy="136634"/>
            </a:xfrm>
            <a:prstGeom prst="ellipse">
              <a:avLst/>
            </a:prstGeom>
            <a:solidFill>
              <a:srgbClr val="FF3566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1143000" indent="-228600"/>
              <a:endParaRPr lang="en-US"/>
            </a:p>
          </p:txBody>
        </p:sp>
        <p:cxnSp>
          <p:nvCxnSpPr>
            <p:cNvPr id="6" name="Straight Connector 5"/>
            <p:cNvCxnSpPr>
              <a:stCxn id="5" idx="0"/>
              <a:endCxn id="7" idx="4"/>
            </p:cNvCxnSpPr>
            <p:nvPr/>
          </p:nvCxnSpPr>
          <p:spPr bwMode="auto">
            <a:xfrm rot="5400000" flipH="1" flipV="1">
              <a:off x="7417539" y="2989162"/>
              <a:ext cx="136634" cy="70379"/>
            </a:xfrm>
            <a:prstGeom prst="line">
              <a:avLst/>
            </a:prstGeom>
            <a:noFill/>
            <a:ln w="19050" cap="flat" cmpd="sng" algn="ctr">
              <a:solidFill>
                <a:schemeClr val="accent4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7450667" y="2819400"/>
              <a:ext cx="140758" cy="136634"/>
            </a:xfrm>
            <a:prstGeom prst="ellipse">
              <a:avLst/>
            </a:prstGeom>
            <a:solidFill>
              <a:srgbClr val="FF3566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1143000" indent="-228600"/>
              <a:endParaRPr lang="en-US"/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7169150" y="2819400"/>
              <a:ext cx="140758" cy="136634"/>
            </a:xfrm>
            <a:prstGeom prst="ellipse">
              <a:avLst/>
            </a:prstGeom>
            <a:solidFill>
              <a:srgbClr val="FF3566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1143000" indent="-228600"/>
              <a:endParaRPr lang="en-US"/>
            </a:p>
          </p:txBody>
        </p:sp>
        <p:cxnSp>
          <p:nvCxnSpPr>
            <p:cNvPr id="9" name="Straight Connector 8"/>
            <p:cNvCxnSpPr>
              <a:stCxn id="5" idx="1"/>
              <a:endCxn id="8" idx="5"/>
            </p:cNvCxnSpPr>
            <p:nvPr/>
          </p:nvCxnSpPr>
          <p:spPr bwMode="auto">
            <a:xfrm rot="16200000" flipV="1">
              <a:off x="7256855" y="2968635"/>
              <a:ext cx="176486" cy="111434"/>
            </a:xfrm>
            <a:prstGeom prst="line">
              <a:avLst/>
            </a:prstGeom>
            <a:noFill/>
            <a:ln w="19050" cap="flat" cmpd="sng" algn="ctr">
              <a:solidFill>
                <a:schemeClr val="accent4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>
              <a:stCxn id="11" idx="0"/>
              <a:endCxn id="5" idx="4"/>
            </p:cNvCxnSpPr>
            <p:nvPr/>
          </p:nvCxnSpPr>
          <p:spPr bwMode="auto">
            <a:xfrm rot="5400000" flipH="1" flipV="1">
              <a:off x="7382350" y="3297578"/>
              <a:ext cx="136634" cy="2932"/>
            </a:xfrm>
            <a:prstGeom prst="line">
              <a:avLst/>
            </a:prstGeom>
            <a:noFill/>
            <a:ln w="19050" cap="flat" cmpd="sng" algn="ctr">
              <a:solidFill>
                <a:schemeClr val="accent4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7380288" y="3365938"/>
              <a:ext cx="140758" cy="136634"/>
            </a:xfrm>
            <a:prstGeom prst="ellipse">
              <a:avLst/>
            </a:prstGeom>
            <a:solidFill>
              <a:srgbClr val="FF3566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1143000" indent="-228600"/>
              <a:endParaRPr lang="en-US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7661804" y="3775841"/>
              <a:ext cx="140758" cy="136634"/>
            </a:xfrm>
            <a:prstGeom prst="ellipse">
              <a:avLst/>
            </a:prstGeom>
            <a:solidFill>
              <a:srgbClr val="FF3566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1143000" indent="-228600"/>
              <a:endParaRPr lang="en-US"/>
            </a:p>
          </p:txBody>
        </p:sp>
        <p:cxnSp>
          <p:nvCxnSpPr>
            <p:cNvPr id="13" name="Straight Connector 12"/>
            <p:cNvCxnSpPr>
              <a:stCxn id="14" idx="3"/>
              <a:endCxn id="12" idx="7"/>
            </p:cNvCxnSpPr>
            <p:nvPr/>
          </p:nvCxnSpPr>
          <p:spPr bwMode="auto">
            <a:xfrm rot="5400000">
              <a:off x="7818857" y="3650776"/>
              <a:ext cx="108169" cy="181813"/>
            </a:xfrm>
            <a:prstGeom prst="line">
              <a:avLst/>
            </a:prstGeom>
            <a:noFill/>
            <a:ln w="19050" cap="flat" cmpd="sng" algn="ctr">
              <a:solidFill>
                <a:schemeClr val="accent4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7943321" y="3570890"/>
              <a:ext cx="140758" cy="136634"/>
            </a:xfrm>
            <a:prstGeom prst="ellipse">
              <a:avLst/>
            </a:prstGeom>
            <a:solidFill>
              <a:srgbClr val="FF3566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1143000" indent="-228600"/>
              <a:endParaRPr lang="en-US"/>
            </a:p>
          </p:txBody>
        </p:sp>
        <p:cxnSp>
          <p:nvCxnSpPr>
            <p:cNvPr id="15" name="Straight Connector 14"/>
            <p:cNvCxnSpPr>
              <a:stCxn id="16" idx="2"/>
              <a:endCxn id="12" idx="6"/>
            </p:cNvCxnSpPr>
            <p:nvPr/>
          </p:nvCxnSpPr>
          <p:spPr bwMode="auto">
            <a:xfrm rot="10800000">
              <a:off x="7802563" y="3844159"/>
              <a:ext cx="281517" cy="1424"/>
            </a:xfrm>
            <a:prstGeom prst="line">
              <a:avLst/>
            </a:prstGeom>
            <a:noFill/>
            <a:ln w="19050" cap="flat" cmpd="sng" algn="ctr">
              <a:solidFill>
                <a:schemeClr val="accent4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8084079" y="3775841"/>
              <a:ext cx="140758" cy="136634"/>
            </a:xfrm>
            <a:prstGeom prst="ellipse">
              <a:avLst/>
            </a:prstGeom>
            <a:solidFill>
              <a:srgbClr val="FF3566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1143000" indent="-228600"/>
              <a:endParaRPr lang="en-US"/>
            </a:p>
          </p:txBody>
        </p:sp>
        <p:cxnSp>
          <p:nvCxnSpPr>
            <p:cNvPr id="17" name="Straight Connector 16"/>
            <p:cNvCxnSpPr>
              <a:stCxn id="18" idx="1"/>
              <a:endCxn id="12" idx="5"/>
            </p:cNvCxnSpPr>
            <p:nvPr/>
          </p:nvCxnSpPr>
          <p:spPr bwMode="auto">
            <a:xfrm rot="16200000" flipV="1">
              <a:off x="7714319" y="3960266"/>
              <a:ext cx="176486" cy="41055"/>
            </a:xfrm>
            <a:prstGeom prst="line">
              <a:avLst/>
            </a:prstGeom>
            <a:noFill/>
            <a:ln w="19050" cap="flat" cmpd="sng" algn="ctr">
              <a:solidFill>
                <a:schemeClr val="accent4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7802563" y="4049110"/>
              <a:ext cx="140758" cy="136634"/>
            </a:xfrm>
            <a:prstGeom prst="ellipse">
              <a:avLst/>
            </a:prstGeom>
            <a:solidFill>
              <a:srgbClr val="FF3566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1143000" indent="-228600"/>
              <a:endParaRPr lang="en-US"/>
            </a:p>
          </p:txBody>
        </p:sp>
        <p:cxnSp>
          <p:nvCxnSpPr>
            <p:cNvPr id="19" name="Straight Connector 18"/>
            <p:cNvCxnSpPr>
              <a:stCxn id="12" idx="1"/>
              <a:endCxn id="11" idx="4"/>
            </p:cNvCxnSpPr>
            <p:nvPr/>
          </p:nvCxnSpPr>
          <p:spPr bwMode="auto">
            <a:xfrm rot="16200000" flipV="1">
              <a:off x="7419902" y="3533337"/>
              <a:ext cx="293195" cy="231665"/>
            </a:xfrm>
            <a:prstGeom prst="line">
              <a:avLst/>
            </a:prstGeom>
            <a:noFill/>
            <a:ln w="19050" cap="flat" cmpd="sng" algn="ctr">
              <a:solidFill>
                <a:schemeClr val="accent4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7380288" y="4254062"/>
              <a:ext cx="140758" cy="136634"/>
            </a:xfrm>
            <a:prstGeom prst="ellipse">
              <a:avLst/>
            </a:prstGeom>
            <a:solidFill>
              <a:srgbClr val="FF3566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1143000" indent="-228600"/>
              <a:endParaRPr lang="en-US"/>
            </a:p>
          </p:txBody>
        </p:sp>
        <p:cxnSp>
          <p:nvCxnSpPr>
            <p:cNvPr id="21" name="Straight Connector 20"/>
            <p:cNvCxnSpPr>
              <a:stCxn id="20" idx="0"/>
              <a:endCxn id="22" idx="4"/>
            </p:cNvCxnSpPr>
            <p:nvPr/>
          </p:nvCxnSpPr>
          <p:spPr bwMode="auto">
            <a:xfrm rot="5400000" flipH="1" flipV="1">
              <a:off x="7417539" y="4150555"/>
              <a:ext cx="136634" cy="70379"/>
            </a:xfrm>
            <a:prstGeom prst="line">
              <a:avLst/>
            </a:prstGeom>
            <a:noFill/>
            <a:ln w="19050" cap="flat" cmpd="sng" algn="ctr">
              <a:solidFill>
                <a:schemeClr val="accent4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7450667" y="3980793"/>
              <a:ext cx="140758" cy="136634"/>
            </a:xfrm>
            <a:prstGeom prst="ellipse">
              <a:avLst/>
            </a:prstGeom>
            <a:solidFill>
              <a:srgbClr val="FF3566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1143000" indent="-228600"/>
              <a:endParaRPr lang="en-US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7098771" y="4459014"/>
              <a:ext cx="140758" cy="136634"/>
            </a:xfrm>
            <a:prstGeom prst="ellipse">
              <a:avLst/>
            </a:prstGeom>
            <a:solidFill>
              <a:srgbClr val="FF3566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1143000" indent="-228600"/>
              <a:endParaRPr lang="en-US"/>
            </a:p>
          </p:txBody>
        </p:sp>
        <p:cxnSp>
          <p:nvCxnSpPr>
            <p:cNvPr id="24" name="Straight Connector 23"/>
            <p:cNvCxnSpPr>
              <a:stCxn id="20" idx="3"/>
              <a:endCxn id="23" idx="6"/>
            </p:cNvCxnSpPr>
            <p:nvPr/>
          </p:nvCxnSpPr>
          <p:spPr bwMode="auto">
            <a:xfrm rot="5400000">
              <a:off x="7241892" y="4368408"/>
              <a:ext cx="156560" cy="161286"/>
            </a:xfrm>
            <a:prstGeom prst="line">
              <a:avLst/>
            </a:prstGeom>
            <a:noFill/>
            <a:ln w="19050" cap="flat" cmpd="sng" algn="ctr">
              <a:solidFill>
                <a:schemeClr val="accent4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>
              <a:stCxn id="26" idx="0"/>
              <a:endCxn id="20" idx="4"/>
            </p:cNvCxnSpPr>
            <p:nvPr/>
          </p:nvCxnSpPr>
          <p:spPr bwMode="auto">
            <a:xfrm rot="5400000" flipH="1" flipV="1">
              <a:off x="7382350" y="4458971"/>
              <a:ext cx="136634" cy="2932"/>
            </a:xfrm>
            <a:prstGeom prst="line">
              <a:avLst/>
            </a:prstGeom>
            <a:noFill/>
            <a:ln w="19050" cap="flat" cmpd="sng" algn="ctr">
              <a:solidFill>
                <a:schemeClr val="accent4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7380288" y="4527331"/>
              <a:ext cx="140758" cy="136634"/>
            </a:xfrm>
            <a:prstGeom prst="ellipse">
              <a:avLst/>
            </a:prstGeom>
            <a:solidFill>
              <a:srgbClr val="FF3566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1143000" indent="-228600"/>
              <a:endParaRPr lang="en-US"/>
            </a:p>
          </p:txBody>
        </p:sp>
        <p:cxnSp>
          <p:nvCxnSpPr>
            <p:cNvPr id="27" name="Straight Connector 26"/>
            <p:cNvCxnSpPr>
              <a:stCxn id="22" idx="7"/>
              <a:endCxn id="12" idx="3"/>
            </p:cNvCxnSpPr>
            <p:nvPr/>
          </p:nvCxnSpPr>
          <p:spPr bwMode="auto">
            <a:xfrm rot="5400000" flipH="1" flipV="1">
              <a:off x="7572530" y="3890918"/>
              <a:ext cx="108169" cy="111434"/>
            </a:xfrm>
            <a:prstGeom prst="line">
              <a:avLst/>
            </a:prstGeom>
            <a:noFill/>
            <a:ln w="19050" cap="flat" cmpd="sng" algn="ctr">
              <a:solidFill>
                <a:schemeClr val="accent4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7943321" y="4322379"/>
              <a:ext cx="140758" cy="136634"/>
            </a:xfrm>
            <a:prstGeom prst="ellipse">
              <a:avLst/>
            </a:prstGeom>
            <a:solidFill>
              <a:srgbClr val="FF3566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1143000" indent="-228600"/>
              <a:endParaRPr lang="en-US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7872942" y="4663966"/>
              <a:ext cx="140758" cy="136634"/>
            </a:xfrm>
            <a:prstGeom prst="ellipse">
              <a:avLst/>
            </a:prstGeom>
            <a:solidFill>
              <a:srgbClr val="FF3566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1143000" indent="-228600"/>
              <a:endParaRPr lang="en-US"/>
            </a:p>
          </p:txBody>
        </p:sp>
        <p:cxnSp>
          <p:nvCxnSpPr>
            <p:cNvPr id="30" name="Straight Connector 29"/>
            <p:cNvCxnSpPr>
              <a:stCxn id="28" idx="4"/>
              <a:endCxn id="29" idx="7"/>
            </p:cNvCxnSpPr>
            <p:nvPr/>
          </p:nvCxnSpPr>
          <p:spPr bwMode="auto">
            <a:xfrm rot="5400000">
              <a:off x="7890998" y="4561189"/>
              <a:ext cx="224878" cy="20527"/>
            </a:xfrm>
            <a:prstGeom prst="line">
              <a:avLst/>
            </a:prstGeom>
            <a:noFill/>
            <a:ln w="19050" cap="flat" cmpd="sng" algn="ctr">
              <a:solidFill>
                <a:schemeClr val="accent4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>
              <a:stCxn id="32" idx="0"/>
              <a:endCxn id="28" idx="5"/>
            </p:cNvCxnSpPr>
            <p:nvPr/>
          </p:nvCxnSpPr>
          <p:spPr bwMode="auto">
            <a:xfrm rot="16200000" flipV="1">
              <a:off x="8170452" y="4332188"/>
              <a:ext cx="88243" cy="302044"/>
            </a:xfrm>
            <a:prstGeom prst="line">
              <a:avLst/>
            </a:prstGeom>
            <a:noFill/>
            <a:ln w="19050" cap="flat" cmpd="sng" algn="ctr">
              <a:solidFill>
                <a:schemeClr val="accent4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8295217" y="4527331"/>
              <a:ext cx="140758" cy="136634"/>
            </a:xfrm>
            <a:prstGeom prst="ellipse">
              <a:avLst/>
            </a:prstGeom>
            <a:solidFill>
              <a:srgbClr val="FF3566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1143000" indent="-228600"/>
              <a:endParaRPr lang="en-US"/>
            </a:p>
          </p:txBody>
        </p:sp>
        <p:cxnSp>
          <p:nvCxnSpPr>
            <p:cNvPr id="33" name="Straight Connector 32"/>
            <p:cNvCxnSpPr>
              <a:stCxn id="28" idx="1"/>
              <a:endCxn id="18" idx="4"/>
            </p:cNvCxnSpPr>
            <p:nvPr/>
          </p:nvCxnSpPr>
          <p:spPr bwMode="auto">
            <a:xfrm rot="16200000" flipV="1">
              <a:off x="7840115" y="4218572"/>
              <a:ext cx="156560" cy="90906"/>
            </a:xfrm>
            <a:prstGeom prst="line">
              <a:avLst/>
            </a:prstGeom>
            <a:noFill/>
            <a:ln w="19050" cap="flat" cmpd="sng" algn="ctr">
              <a:solidFill>
                <a:schemeClr val="accent4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>
              <a:stCxn id="22" idx="0"/>
              <a:endCxn id="11" idx="4"/>
            </p:cNvCxnSpPr>
            <p:nvPr/>
          </p:nvCxnSpPr>
          <p:spPr bwMode="auto">
            <a:xfrm rot="16200000" flipV="1">
              <a:off x="7246746" y="3706493"/>
              <a:ext cx="478221" cy="70379"/>
            </a:xfrm>
            <a:prstGeom prst="line">
              <a:avLst/>
            </a:prstGeom>
            <a:noFill/>
            <a:ln w="19050" cap="flat" cmpd="sng" algn="ctr">
              <a:solidFill>
                <a:schemeClr val="accent4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7098771" y="3775841"/>
              <a:ext cx="140758" cy="136634"/>
            </a:xfrm>
            <a:prstGeom prst="ellipse">
              <a:avLst/>
            </a:prstGeom>
            <a:solidFill>
              <a:srgbClr val="FF3566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1143000" indent="-228600"/>
              <a:endParaRPr lang="en-US"/>
            </a:p>
          </p:txBody>
        </p:sp>
        <p:cxnSp>
          <p:nvCxnSpPr>
            <p:cNvPr id="36" name="Straight Connector 35"/>
            <p:cNvCxnSpPr>
              <a:stCxn id="35" idx="0"/>
              <a:endCxn id="37" idx="4"/>
            </p:cNvCxnSpPr>
            <p:nvPr/>
          </p:nvCxnSpPr>
          <p:spPr bwMode="auto">
            <a:xfrm rot="5400000" flipH="1" flipV="1">
              <a:off x="7136022" y="3672335"/>
              <a:ext cx="136634" cy="70379"/>
            </a:xfrm>
            <a:prstGeom prst="line">
              <a:avLst/>
            </a:prstGeom>
            <a:noFill/>
            <a:ln w="19050" cap="flat" cmpd="sng" algn="ctr">
              <a:solidFill>
                <a:schemeClr val="accent4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7169150" y="3502572"/>
              <a:ext cx="140758" cy="136634"/>
            </a:xfrm>
            <a:prstGeom prst="ellipse">
              <a:avLst/>
            </a:prstGeom>
            <a:solidFill>
              <a:srgbClr val="FF3566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1143000" indent="-228600"/>
              <a:endParaRPr lang="en-US"/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6887633" y="3502572"/>
              <a:ext cx="140758" cy="136634"/>
            </a:xfrm>
            <a:prstGeom prst="ellipse">
              <a:avLst/>
            </a:prstGeom>
            <a:solidFill>
              <a:srgbClr val="FF3566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1143000" indent="-228600"/>
              <a:endParaRPr lang="en-US"/>
            </a:p>
          </p:txBody>
        </p:sp>
        <p:cxnSp>
          <p:nvCxnSpPr>
            <p:cNvPr id="39" name="Straight Connector 38"/>
            <p:cNvCxnSpPr>
              <a:stCxn id="37" idx="2"/>
              <a:endCxn id="38" idx="6"/>
            </p:cNvCxnSpPr>
            <p:nvPr/>
          </p:nvCxnSpPr>
          <p:spPr bwMode="auto">
            <a:xfrm rot="10800000">
              <a:off x="7028392" y="3570890"/>
              <a:ext cx="140758" cy="1424"/>
            </a:xfrm>
            <a:prstGeom prst="line">
              <a:avLst/>
            </a:prstGeom>
            <a:noFill/>
            <a:ln w="19050" cap="flat" cmpd="sng" algn="ctr">
              <a:solidFill>
                <a:schemeClr val="accent4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6535737" y="3912476"/>
              <a:ext cx="140758" cy="136634"/>
            </a:xfrm>
            <a:prstGeom prst="ellipse">
              <a:avLst/>
            </a:prstGeom>
            <a:solidFill>
              <a:srgbClr val="FF3566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1143000" indent="-228600"/>
              <a:endParaRPr lang="en-US"/>
            </a:p>
          </p:txBody>
        </p:sp>
        <p:cxnSp>
          <p:nvCxnSpPr>
            <p:cNvPr id="41" name="Straight Connector 40"/>
            <p:cNvCxnSpPr>
              <a:stCxn id="40" idx="0"/>
              <a:endCxn id="42" idx="4"/>
            </p:cNvCxnSpPr>
            <p:nvPr/>
          </p:nvCxnSpPr>
          <p:spPr bwMode="auto">
            <a:xfrm rot="5400000" flipH="1" flipV="1">
              <a:off x="6572989" y="3808969"/>
              <a:ext cx="136634" cy="70379"/>
            </a:xfrm>
            <a:prstGeom prst="line">
              <a:avLst/>
            </a:prstGeom>
            <a:noFill/>
            <a:ln w="19050" cap="flat" cmpd="sng" algn="ctr">
              <a:solidFill>
                <a:schemeClr val="accent4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6606117" y="3639207"/>
              <a:ext cx="140758" cy="136634"/>
            </a:xfrm>
            <a:prstGeom prst="ellipse">
              <a:avLst/>
            </a:prstGeom>
            <a:solidFill>
              <a:srgbClr val="FF3566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1143000" indent="-228600"/>
              <a:endParaRPr lang="en-US"/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6324600" y="3639207"/>
              <a:ext cx="140758" cy="136634"/>
            </a:xfrm>
            <a:prstGeom prst="ellipse">
              <a:avLst/>
            </a:prstGeom>
            <a:solidFill>
              <a:srgbClr val="FF3566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1143000" indent="-228600"/>
              <a:endParaRPr lang="en-US"/>
            </a:p>
          </p:txBody>
        </p:sp>
        <p:cxnSp>
          <p:nvCxnSpPr>
            <p:cNvPr id="44" name="Straight Connector 43"/>
            <p:cNvCxnSpPr>
              <a:stCxn id="40" idx="1"/>
              <a:endCxn id="43" idx="5"/>
            </p:cNvCxnSpPr>
            <p:nvPr/>
          </p:nvCxnSpPr>
          <p:spPr bwMode="auto">
            <a:xfrm rot="16200000" flipV="1">
              <a:off x="6412305" y="3788442"/>
              <a:ext cx="176486" cy="111434"/>
            </a:xfrm>
            <a:prstGeom prst="line">
              <a:avLst/>
            </a:prstGeom>
            <a:noFill/>
            <a:ln w="19050" cap="flat" cmpd="sng" algn="ctr">
              <a:solidFill>
                <a:schemeClr val="accent4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>
              <a:stCxn id="42" idx="2"/>
              <a:endCxn id="43" idx="6"/>
            </p:cNvCxnSpPr>
            <p:nvPr/>
          </p:nvCxnSpPr>
          <p:spPr bwMode="auto">
            <a:xfrm rot="10800000">
              <a:off x="6465358" y="3707524"/>
              <a:ext cx="140758" cy="1424"/>
            </a:xfrm>
            <a:prstGeom prst="line">
              <a:avLst/>
            </a:prstGeom>
            <a:noFill/>
            <a:ln w="19050" cap="flat" cmpd="sng" algn="ctr">
              <a:solidFill>
                <a:schemeClr val="accent4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>
              <a:stCxn id="38" idx="3"/>
              <a:endCxn id="42" idx="6"/>
            </p:cNvCxnSpPr>
            <p:nvPr/>
          </p:nvCxnSpPr>
          <p:spPr bwMode="auto">
            <a:xfrm rot="5400000">
              <a:off x="6783396" y="3582760"/>
              <a:ext cx="88243" cy="161286"/>
            </a:xfrm>
            <a:prstGeom prst="line">
              <a:avLst/>
            </a:prstGeom>
            <a:noFill/>
            <a:ln w="19050" cap="flat" cmpd="sng" algn="ctr">
              <a:solidFill>
                <a:schemeClr val="accent4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>
              <a:stCxn id="11" idx="3"/>
              <a:endCxn id="37" idx="6"/>
            </p:cNvCxnSpPr>
            <p:nvPr/>
          </p:nvCxnSpPr>
          <p:spPr bwMode="auto">
            <a:xfrm rot="5400000">
              <a:off x="7311240" y="3481315"/>
              <a:ext cx="88243" cy="90906"/>
            </a:xfrm>
            <a:prstGeom prst="line">
              <a:avLst/>
            </a:prstGeom>
            <a:noFill/>
            <a:ln w="19050" cap="flat" cmpd="sng" algn="ctr">
              <a:solidFill>
                <a:schemeClr val="accent4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>
              <a:stCxn id="22" idx="1"/>
              <a:endCxn id="35" idx="6"/>
            </p:cNvCxnSpPr>
            <p:nvPr/>
          </p:nvCxnSpPr>
          <p:spPr bwMode="auto">
            <a:xfrm rot="16200000" flipV="1">
              <a:off x="7277081" y="3806606"/>
              <a:ext cx="156560" cy="231665"/>
            </a:xfrm>
            <a:prstGeom prst="line">
              <a:avLst/>
            </a:prstGeom>
            <a:noFill/>
            <a:ln w="19050" cap="flat" cmpd="sng" algn="ctr">
              <a:solidFill>
                <a:schemeClr val="accent4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6743634" y="2567480"/>
            <a:ext cx="328436" cy="259036"/>
          </a:xfrm>
          <a:prstGeom prst="ellipse">
            <a:avLst/>
          </a:prstGeom>
          <a:solidFill>
            <a:schemeClr val="tx1">
              <a:alpha val="2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1143000" indent="-228600"/>
            <a:endParaRPr lang="en-US">
              <a:solidFill>
                <a:srgbClr val="C00000"/>
              </a:solidFill>
            </a:endParaRPr>
          </a:p>
        </p:txBody>
      </p:sp>
      <p:sp>
        <p:nvSpPr>
          <p:cNvPr id="51" name="Oval 50"/>
          <p:cNvSpPr>
            <a:spLocks noChangeArrowheads="1"/>
          </p:cNvSpPr>
          <p:nvPr/>
        </p:nvSpPr>
        <p:spPr bwMode="auto">
          <a:xfrm>
            <a:off x="7537395" y="3404468"/>
            <a:ext cx="328436" cy="259036"/>
          </a:xfrm>
          <a:prstGeom prst="ellipse">
            <a:avLst/>
          </a:prstGeom>
          <a:solidFill>
            <a:srgbClr val="0070C0">
              <a:alpha val="25000"/>
            </a:srgb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1143000" indent="-228600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6878518" y="2474222"/>
            <a:ext cx="1190445" cy="1086928"/>
          </a:xfrm>
          <a:custGeom>
            <a:avLst/>
            <a:gdLst>
              <a:gd name="connsiteX0" fmla="*/ 871268 w 1190445"/>
              <a:gd name="connsiteY0" fmla="*/ 1086928 h 1086928"/>
              <a:gd name="connsiteX1" fmla="*/ 1095555 w 1190445"/>
              <a:gd name="connsiteY1" fmla="*/ 836762 h 1086928"/>
              <a:gd name="connsiteX2" fmla="*/ 1190445 w 1190445"/>
              <a:gd name="connsiteY2" fmla="*/ 577969 h 1086928"/>
              <a:gd name="connsiteX3" fmla="*/ 1104181 w 1190445"/>
              <a:gd name="connsiteY3" fmla="*/ 0 h 1086928"/>
              <a:gd name="connsiteX4" fmla="*/ 905774 w 1190445"/>
              <a:gd name="connsiteY4" fmla="*/ 120769 h 1086928"/>
              <a:gd name="connsiteX5" fmla="*/ 577970 w 1190445"/>
              <a:gd name="connsiteY5" fmla="*/ 103517 h 1086928"/>
              <a:gd name="connsiteX6" fmla="*/ 345057 w 1190445"/>
              <a:gd name="connsiteY6" fmla="*/ 250166 h 1086928"/>
              <a:gd name="connsiteX7" fmla="*/ 0 w 1190445"/>
              <a:gd name="connsiteY7" fmla="*/ 241539 h 1086928"/>
              <a:gd name="connsiteX8" fmla="*/ 8627 w 1190445"/>
              <a:gd name="connsiteY8" fmla="*/ 250166 h 108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0445" h="1086928">
                <a:moveTo>
                  <a:pt x="871268" y="1086928"/>
                </a:moveTo>
                <a:lnTo>
                  <a:pt x="1095555" y="836762"/>
                </a:lnTo>
                <a:lnTo>
                  <a:pt x="1190445" y="577969"/>
                </a:lnTo>
                <a:lnTo>
                  <a:pt x="1104181" y="0"/>
                </a:lnTo>
                <a:lnTo>
                  <a:pt x="905774" y="120769"/>
                </a:lnTo>
                <a:lnTo>
                  <a:pt x="577970" y="103517"/>
                </a:lnTo>
                <a:lnTo>
                  <a:pt x="345057" y="250166"/>
                </a:lnTo>
                <a:lnTo>
                  <a:pt x="0" y="241539"/>
                </a:lnTo>
                <a:lnTo>
                  <a:pt x="8627" y="250166"/>
                </a:lnTo>
              </a:path>
            </a:pathLst>
          </a:custGeom>
          <a:noFill/>
          <a:ln w="50800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9" name="Oval 58"/>
          <p:cNvSpPr>
            <a:spLocks noChangeArrowheads="1"/>
          </p:cNvSpPr>
          <p:nvPr/>
        </p:nvSpPr>
        <p:spPr bwMode="auto">
          <a:xfrm>
            <a:off x="990600" y="5486400"/>
            <a:ext cx="3810000" cy="609600"/>
          </a:xfrm>
          <a:prstGeom prst="ellipse">
            <a:avLst/>
          </a:prstGeom>
          <a:solidFill>
            <a:srgbClr val="FF0000">
              <a:alpha val="25000"/>
            </a:srgb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1143000" indent="-228600"/>
            <a:endParaRPr lang="en-US">
              <a:solidFill>
                <a:srgbClr val="FF0000"/>
              </a:solidFill>
            </a:endParaRPr>
          </a:p>
        </p:txBody>
      </p:sp>
      <p:sp>
        <p:nvSpPr>
          <p:cNvPr id="60" name="Rectangular Callout 59"/>
          <p:cNvSpPr/>
          <p:nvPr/>
        </p:nvSpPr>
        <p:spPr>
          <a:xfrm>
            <a:off x="5198986" y="4425689"/>
            <a:ext cx="3669924" cy="1519941"/>
          </a:xfrm>
          <a:prstGeom prst="wedgeRectCallout">
            <a:avLst>
              <a:gd name="adj1" fmla="val -73015"/>
              <a:gd name="adj2" fmla="val 35773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2800" dirty="0"/>
              <a:t>Let us isolate this issue:</a:t>
            </a:r>
          </a:p>
          <a:p>
            <a:pPr algn="ctr"/>
            <a:r>
              <a:rPr lang="en-SG" sz="2800" dirty="0"/>
              <a:t>Competition for 1 link</a:t>
            </a:r>
          </a:p>
        </p:txBody>
      </p:sp>
    </p:spTree>
    <p:extLst>
      <p:ext uri="{BB962C8B-B14F-4D97-AF65-F5344CB8AC3E}">
        <p14:creationId xmlns:p14="http://schemas.microsoft.com/office/powerpoint/2010/main" val="104658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8" grpId="0" animBg="1"/>
      <p:bldP spid="59" grpId="0" animBg="1"/>
      <p:bldP spid="6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Single-item Allocation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87630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SG" u="sng" dirty="0"/>
                  <a:t>Definition</a:t>
                </a:r>
                <a:r>
                  <a:rPr lang="en-SG" sz="2800" dirty="0"/>
                  <a:t> [single-item problem] is given by</a:t>
                </a:r>
              </a:p>
              <a:p>
                <a:pPr lvl="1"/>
                <a:r>
                  <a:rPr lang="en-SG" dirty="0"/>
                  <a:t>1 indivisible item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SG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SG" dirty="0"/>
                  <a:t> </a:t>
                </a:r>
                <a:r>
                  <a:rPr lang="en-SG" dirty="0">
                    <a:solidFill>
                      <a:srgbClr val="FF0000"/>
                    </a:solidFill>
                  </a:rPr>
                  <a:t>strategic</a:t>
                </a:r>
                <a:r>
                  <a:rPr lang="en-SG" dirty="0"/>
                  <a:t> agents (compete for the item)</a:t>
                </a:r>
              </a:p>
              <a:p>
                <a:pPr lvl="1"/>
                <a:r>
                  <a:rPr lang="en-SG" dirty="0"/>
                  <a:t>each agent </a:t>
                </a:r>
                <a14:m>
                  <m:oMath xmlns:m="http://schemas.openxmlformats.org/officeDocument/2006/math">
                    <m:r>
                      <a:rPr lang="en-SG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SG" dirty="0"/>
                  <a:t> has a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SG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SG" b="0" i="1" dirty="0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SG" dirty="0"/>
                  <a:t> for receiving the item.</a:t>
                </a:r>
              </a:p>
              <a:p>
                <a:pPr marL="457200" lvl="1" indent="0">
                  <a:buNone/>
                </a:pPr>
                <a:endParaRPr lang="en-SG" dirty="0"/>
              </a:p>
              <a:p>
                <a:pPr marL="57150" indent="0">
                  <a:buNone/>
                </a:pPr>
                <a:r>
                  <a:rPr lang="en-SG" dirty="0"/>
                  <a:t>Objective</a:t>
                </a:r>
                <a:r>
                  <a:rPr lang="en-SG" sz="2800" dirty="0"/>
                  <a:t>: maximize social surplus (social welfare), i.e.,</a:t>
                </a:r>
              </a:p>
              <a:p>
                <a:pPr marL="57150" indent="0">
                  <a:buNone/>
                </a:pPr>
                <a:r>
                  <a:rPr lang="en-SG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SG" i="1" dirty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SG" b="0" i="1" dirty="0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SG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SG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SG" b="0" i="1" dirty="0" smtClean="0"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SG" b="0" i="1" dirty="0" smtClean="0">
                        <a:latin typeface="Cambria Math" panose="02040503050406030204" pitchFamily="18" charset="0"/>
                      </a:rPr>
                      <m:t>𝑠𝑢𝑐h</m:t>
                    </m:r>
                    <m:r>
                      <a:rPr lang="en-SG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SG" b="0" i="1" dirty="0" smtClean="0">
                        <a:latin typeface="Cambria Math" panose="02040503050406030204" pitchFamily="18" charset="0"/>
                      </a:rPr>
                      <m:t>𝑡h𝑎𝑡</m:t>
                    </m:r>
                    <m:r>
                      <a:rPr lang="en-SG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SG" b="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SG" dirty="0"/>
                  <a:t> – gets the item.</a:t>
                </a:r>
              </a:p>
              <a:p>
                <a:pPr marL="57150" indent="0">
                  <a:buNone/>
                </a:pPr>
                <a:r>
                  <a:rPr lang="en-SG" dirty="0"/>
                  <a:t>Optimal solution</a:t>
                </a:r>
                <a:r>
                  <a:rPr lang="en-SG" sz="2800" dirty="0"/>
                  <a:t>: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SG" sz="2800" b="0" i="1" dirty="0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SG" sz="2800" i="0" dirty="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SG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lim>
                    </m:limLow>
                    <m:r>
                      <a:rPr lang="en-SG" sz="2800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SG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8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SG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SG" sz="2800" dirty="0"/>
                  <a:t> - allocate to the highest value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8763000" cy="4525963"/>
              </a:xfrm>
              <a:blipFill>
                <a:blip r:embed="rId2"/>
                <a:stretch>
                  <a:fillRect l="-1809" t="-1752" r="-557" b="-202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/>
              <p:cNvSpPr/>
              <p:nvPr/>
            </p:nvSpPr>
            <p:spPr>
              <a:xfrm>
                <a:off x="4800600" y="5967929"/>
                <a:ext cx="3200400" cy="685800"/>
              </a:xfrm>
              <a:prstGeom prst="wedgeRectCallout">
                <a:avLst>
                  <a:gd name="adj1" fmla="val -73296"/>
                  <a:gd name="adj2" fmla="val -67327"/>
                </a:avLst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SG" sz="2800" dirty="0"/>
                  <a:t>Notation: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8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SG" sz="2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b>
                    </m:sSub>
                  </m:oMath>
                </a14:m>
                <a:endParaRPr lang="en-SG" sz="2800" dirty="0"/>
              </a:p>
            </p:txBody>
          </p:sp>
        </mc:Choice>
        <mc:Fallback xmlns=""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5967929"/>
                <a:ext cx="3200400" cy="685800"/>
              </a:xfrm>
              <a:prstGeom prst="wedgeRectCallout">
                <a:avLst>
                  <a:gd name="adj1" fmla="val -73296"/>
                  <a:gd name="adj2" fmla="val -67327"/>
                </a:avLst>
              </a:prstGeom>
              <a:blipFill rotWithShape="0">
                <a:blip r:embed="rId3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667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Mechanism 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3340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SG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SG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SG" dirty="0"/>
                  <a:t>:</a:t>
                </a:r>
              </a:p>
              <a:p>
                <a:pPr marL="1028700" lvl="1" indent="-571500">
                  <a:buFont typeface="+mj-lt"/>
                  <a:buAutoNum type="romanUcPeriod"/>
                </a:pPr>
                <a:r>
                  <a:rPr lang="en-SG" dirty="0"/>
                  <a:t>ask agents to report their values </a:t>
                </a:r>
              </a:p>
              <a:p>
                <a:pPr marL="1200150" lvl="2" indent="-342900"/>
                <a:r>
                  <a:rPr lang="en-SG" dirty="0"/>
                  <a:t>⇒ agent </a:t>
                </a:r>
                <a14:m>
                  <m:oMath xmlns:m="http://schemas.openxmlformats.org/officeDocument/2006/math">
                    <m:r>
                      <a:rPr lang="en-SG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SG" dirty="0"/>
                  <a:t> reports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SG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SG" dirty="0"/>
                  <a:t>,</a:t>
                </a:r>
              </a:p>
              <a:p>
                <a:pPr marL="1028700" lvl="1" indent="-571500">
                  <a:buFont typeface="+mj-lt"/>
                  <a:buAutoNum type="romanUcPeriod"/>
                </a:pPr>
                <a:r>
                  <a:rPr lang="en-SG" dirty="0"/>
                  <a:t>select the agent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SG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SG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SG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SG" dirty="0"/>
                  <a:t> with the highest report </a:t>
                </a:r>
              </a:p>
              <a:p>
                <a:pPr marL="1200150" lvl="2" indent="-342900"/>
                <a:r>
                  <a:rPr lang="en-SG" dirty="0"/>
                  <a:t>⇒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SG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SG" i="1" dirty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SG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SG" b="0" i="1" dirty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SG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SG" b="0" i="1" dirty="0" smtClean="0">
                            <a:latin typeface="Cambria Math" panose="02040503050406030204" pitchFamily="18" charset="0"/>
                          </a:rPr>
                          <m:t>𝑎𝑟𝑔</m:t>
                        </m:r>
                        <m:limLow>
                          <m:limLowPr>
                            <m:ctrlPr>
                              <a:rPr lang="en-SG" b="0" i="1" dirty="0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SG" b="0" i="0" dirty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SG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SG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SG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</m:oMath>
                </a14:m>
                <a:endParaRPr lang="en-SG" dirty="0"/>
              </a:p>
              <a:p>
                <a:pPr marL="1028700" lvl="1" indent="-571500">
                  <a:buFont typeface="+mj-lt"/>
                  <a:buAutoNum type="romanUcPeriod"/>
                </a:pPr>
                <a:r>
                  <a:rPr lang="en-SG" dirty="0"/>
                  <a:t>allocate the item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SG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SG" i="1" dirty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SG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SG" dirty="0"/>
              </a:p>
              <a:p>
                <a:r>
                  <a:rPr lang="en-SG" dirty="0"/>
                  <a:t>You (say, value 100 RMB):</a:t>
                </a:r>
              </a:p>
              <a:p>
                <a:pPr lvl="1"/>
                <a:r>
                  <a:rPr lang="en-SG" dirty="0"/>
                  <a:t>How do you bid?</a:t>
                </a:r>
              </a:p>
              <a:p>
                <a:pPr lvl="1"/>
                <a:r>
                  <a:rPr lang="en-SG" dirty="0"/>
                  <a:t>You bid highest number you can think of!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334000"/>
              </a:xfrm>
              <a:blipFill rotWithShape="0">
                <a:blip r:embed="rId2"/>
                <a:stretch>
                  <a:fillRect l="-1704" t="-137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ular Callout 3"/>
          <p:cNvSpPr/>
          <p:nvPr/>
        </p:nvSpPr>
        <p:spPr>
          <a:xfrm>
            <a:off x="5257800" y="4114800"/>
            <a:ext cx="3429000" cy="1371600"/>
          </a:xfrm>
          <a:prstGeom prst="wedgeRectCallout">
            <a:avLst>
              <a:gd name="adj1" fmla="val -74602"/>
              <a:gd name="adj2" fmla="val 64861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SG" sz="2800" dirty="0"/>
              <a:t>How to address:</a:t>
            </a:r>
          </a:p>
          <a:p>
            <a:pPr marL="457200" indent="-457200">
              <a:buFont typeface="+mj-lt"/>
              <a:buAutoNum type="arabicPeriod"/>
            </a:pPr>
            <a:r>
              <a:rPr lang="en-SG" sz="2400" dirty="0"/>
              <a:t>Bids are meaningless?</a:t>
            </a:r>
          </a:p>
          <a:p>
            <a:pPr marL="457200" indent="-457200">
              <a:buFont typeface="+mj-lt"/>
              <a:buAutoNum type="arabicPeriod"/>
            </a:pPr>
            <a:r>
              <a:rPr lang="en-SG" sz="2400" dirty="0"/>
              <a:t>Pay for overbidding?</a:t>
            </a:r>
          </a:p>
        </p:txBody>
      </p:sp>
    </p:spTree>
    <p:extLst>
      <p:ext uri="{BB962C8B-B14F-4D97-AF65-F5344CB8AC3E}">
        <p14:creationId xmlns:p14="http://schemas.microsoft.com/office/powerpoint/2010/main" val="299225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No payments: Lottery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SG" u="sng" dirty="0"/>
                  <a:t>Definition</a:t>
                </a:r>
                <a:r>
                  <a:rPr lang="en-SG" dirty="0"/>
                  <a:t> [Lottery]</a:t>
                </a:r>
              </a:p>
              <a:p>
                <a:pPr marL="1028700" lvl="1" indent="-571500">
                  <a:buFont typeface="+mj-lt"/>
                  <a:buAutoNum type="romanUcPeriod"/>
                </a:pPr>
                <a:r>
                  <a:rPr lang="en-SG" dirty="0"/>
                  <a:t>select a uniformly random agent, and</a:t>
                </a:r>
              </a:p>
              <a:p>
                <a:pPr marL="1028700" lvl="1" indent="-571500">
                  <a:buFont typeface="+mj-lt"/>
                  <a:buAutoNum type="romanUcPeriod"/>
                </a:pPr>
                <a:r>
                  <a:rPr lang="en-SG" dirty="0"/>
                  <a:t>allocate the item to this agent.</a:t>
                </a:r>
              </a:p>
              <a:p>
                <a:pPr marL="1028700" lvl="1" indent="-571500">
                  <a:buFont typeface="+mj-lt"/>
                  <a:buAutoNum type="romanUcPeriod"/>
                </a:pPr>
                <a:endParaRPr lang="en-SG" dirty="0"/>
              </a:p>
              <a:p>
                <a:pPr marL="0" indent="0">
                  <a:buNone/>
                </a:pPr>
                <a:r>
                  <a:rPr lang="en-SG" u="sng" dirty="0"/>
                  <a:t>Theorem</a:t>
                </a:r>
                <a:r>
                  <a:rPr lang="en-SG" dirty="0"/>
                  <a:t> Lottery is an </a:t>
                </a:r>
                <a14:m>
                  <m:oMath xmlns:m="http://schemas.openxmlformats.org/officeDocument/2006/math">
                    <m:r>
                      <a:rPr lang="en-SG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SG" dirty="0"/>
                  <a:t> approximation.</a:t>
                </a:r>
              </a:p>
              <a:p>
                <a:pPr marL="0" indent="0">
                  <a:buNone/>
                </a:pPr>
                <a:r>
                  <a:rPr lang="en-SG" sz="2800" dirty="0"/>
                  <a:t>Proof. The expected social welfare (SW)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SG" sz="2800" b="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SG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SG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SG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box>
                    <m:nary>
                      <m:naryPr>
                        <m:chr m:val="∑"/>
                        <m:supHide m:val="on"/>
                        <m:ctrlPr>
                          <a:rPr lang="en-SG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SG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SG" sz="2800" b="0" i="1" smtClean="0"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SG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SG" sz="28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SG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SG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SG" sz="2800" dirty="0"/>
              </a:p>
              <a:p>
                <a:pPr marL="0" indent="0">
                  <a:buNone/>
                </a:pPr>
                <a:r>
                  <a:rPr lang="en-SG" sz="2800" dirty="0"/>
                  <a:t>The optimum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SG" sz="28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b>
                    </m:sSub>
                    <m:r>
                      <a:rPr lang="en-SG" sz="2800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SG" sz="28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SG" sz="28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  <m:r>
                          <a:rPr lang="en-SG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lim>
                        <m:r>
                          <a:rPr lang="en-SG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SG" sz="2800" b="0" i="1" smtClean="0"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SG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SG" sz="28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lim>
                    </m:limLow>
                    <m:sSub>
                      <m:sSubPr>
                        <m:ctrlPr>
                          <a:rPr lang="en-SG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SG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SG" sz="2800" b="0" i="1" smtClean="0"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supHide m:val="on"/>
                        <m:ctrlPr>
                          <a:rPr lang="en-SG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SG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SG" sz="2800" i="1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SG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SG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SG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SG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SG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SG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SG" sz="2800" b="0" i="1" smtClean="0">
                        <a:latin typeface="Cambria Math" panose="02040503050406030204" pitchFamily="18" charset="0"/>
                      </a:rPr>
                      <m:t>⋅(</m:t>
                    </m:r>
                    <m:r>
                      <a:rPr lang="en-SG" sz="2800" b="0" i="1" smtClean="0">
                        <a:latin typeface="Cambria Math" panose="02040503050406030204" pitchFamily="18" charset="0"/>
                      </a:rPr>
                      <m:t>𝑆𝑊</m:t>
                    </m:r>
                    <m:r>
                      <a:rPr lang="en-SG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G" sz="2800" dirty="0"/>
                  <a:t>.</a:t>
                </a:r>
              </a:p>
              <a:p>
                <a:pPr marL="0" indent="0">
                  <a:buNone/>
                </a:pPr>
                <a:r>
                  <a:rPr lang="en-SG" sz="2800" dirty="0"/>
                  <a:t>Bound is tight,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SG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SG" sz="2800" b="0" i="1" smtClean="0">
                        <a:latin typeface="Cambria Math" panose="02040503050406030204" pitchFamily="18" charset="0"/>
                      </a:rPr>
                      <m:t>=1,</m:t>
                    </m:r>
                    <m:sSub>
                      <m:sSubPr>
                        <m:ctrlPr>
                          <a:rPr lang="en-SG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SG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SG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SG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SG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SG" sz="2800" b="0" i="1" smtClean="0">
                        <a:latin typeface="Cambria Math" panose="02040503050406030204" pitchFamily="18" charset="0"/>
                      </a:rPr>
                      <m:t>=…=</m:t>
                    </m:r>
                    <m:sSub>
                      <m:sSubPr>
                        <m:ctrlPr>
                          <a:rPr lang="en-SG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SG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SG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SG" sz="28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SG" sz="2800" dirty="0"/>
                  <a:t>.</a:t>
                </a:r>
              </a:p>
              <a:p>
                <a:pPr marL="0" indent="0">
                  <a:buNone/>
                </a:pPr>
                <a:endParaRPr lang="en-SG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52" t="-283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lowchart: Process 3"/>
          <p:cNvSpPr/>
          <p:nvPr/>
        </p:nvSpPr>
        <p:spPr>
          <a:xfrm>
            <a:off x="8543925" y="4876800"/>
            <a:ext cx="152400" cy="152400"/>
          </a:xfrm>
          <a:prstGeom prst="flowChart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2686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Single-item </a:t>
            </a:r>
            <a:r>
              <a:rPr lang="en-SG" dirty="0">
                <a:solidFill>
                  <a:srgbClr val="FF0000"/>
                </a:solidFill>
              </a:rPr>
              <a:t>Auction</a:t>
            </a:r>
            <a:r>
              <a:rPr lang="en-SG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SG" u="sng" dirty="0"/>
                  <a:t>Def</a:t>
                </a:r>
                <a:r>
                  <a:rPr lang="en-SG" dirty="0"/>
                  <a:t> </a:t>
                </a:r>
                <a:r>
                  <a:rPr lang="en-SG" sz="2400" dirty="0"/>
                  <a:t>[Single-item auction] Solution to the allocation problem</a:t>
                </a:r>
              </a:p>
              <a:p>
                <a:pPr lvl="1"/>
                <a:r>
                  <a:rPr lang="en-SG" sz="2400" dirty="0"/>
                  <a:t>that solicits bids, </a:t>
                </a:r>
              </a:p>
              <a:p>
                <a:pPr lvl="1"/>
                <a:r>
                  <a:rPr lang="en-SG" sz="2400" dirty="0"/>
                  <a:t>picks a winner, </a:t>
                </a:r>
              </a:p>
              <a:p>
                <a:pPr lvl="1"/>
                <a:r>
                  <a:rPr lang="en-SG" sz="2400" dirty="0"/>
                  <a:t>determines payments. </a:t>
                </a:r>
              </a:p>
              <a:p>
                <a:pPr marL="0" indent="0">
                  <a:buNone/>
                </a:pPr>
                <a:endParaRPr lang="en-SG" u="sng" dirty="0"/>
              </a:p>
              <a:p>
                <a:pPr marL="0" indent="0">
                  <a:buNone/>
                </a:pPr>
                <a:r>
                  <a:rPr lang="en-SG" u="sng" dirty="0"/>
                  <a:t>Def</a:t>
                </a:r>
                <a:r>
                  <a:rPr lang="en-SG" dirty="0"/>
                  <a:t> [First-price auction] </a:t>
                </a:r>
              </a:p>
              <a:p>
                <a:pPr marL="857250" lvl="1" indent="-457200">
                  <a:buFont typeface="+mj-lt"/>
                  <a:buAutoNum type="arabicPeriod"/>
                </a:pPr>
                <a:r>
                  <a:rPr lang="en-SG" sz="2400" dirty="0"/>
                  <a:t>ask agents to report their values (⇒ agent </a:t>
                </a:r>
                <a14:m>
                  <m:oMath xmlns:m="http://schemas.openxmlformats.org/officeDocument/2006/math">
                    <m:r>
                      <a:rPr lang="en-SG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SG" sz="2400" dirty="0"/>
                  <a:t> reports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SG" sz="2400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SG" sz="2400" dirty="0"/>
                  <a:t>),</a:t>
                </a:r>
              </a:p>
              <a:p>
                <a:pPr marL="857250" lvl="1" indent="-457200">
                  <a:buFont typeface="+mj-lt"/>
                  <a:buAutoNum type="arabicPeriod"/>
                </a:pPr>
                <a:r>
                  <a:rPr lang="en-SG" sz="2400" dirty="0"/>
                  <a:t>select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SG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SG" sz="2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SG" sz="2400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SG" sz="2400" dirty="0"/>
                  <a:t> with highest report ( ⇒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SG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SG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SG" sz="24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SG" sz="2400" i="1" dirty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SG" sz="24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SG" sz="2400" i="1" dirty="0">
                            <a:latin typeface="Cambria Math" panose="02040503050406030204" pitchFamily="18" charset="0"/>
                          </a:rPr>
                          <m:t>𝑎𝑟𝑔</m:t>
                        </m:r>
                        <m:limLow>
                          <m:limLowPr>
                            <m:ctrlPr>
                              <a:rPr lang="en-SG" sz="2400" i="1" dirty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SG" sz="2400" dirty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SG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SG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sz="2400" i="1" dirty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SG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SG" sz="2400" dirty="0"/>
                  <a:t>),</a:t>
                </a:r>
              </a:p>
              <a:p>
                <a:pPr marL="857250" lvl="1" indent="-457200">
                  <a:buFont typeface="+mj-lt"/>
                  <a:buAutoNum type="arabicPeriod"/>
                </a:pPr>
                <a:r>
                  <a:rPr lang="en-SG" sz="2400" dirty="0"/>
                  <a:t>allocate the item to agent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SG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SG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SG" sz="24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SG" sz="2400" dirty="0"/>
              </a:p>
              <a:p>
                <a:pPr marL="857250" lvl="1" indent="-457200">
                  <a:buFont typeface="+mj-lt"/>
                  <a:buAutoNum type="arabicPeriod"/>
                </a:pPr>
                <a:r>
                  <a:rPr lang="en-SG" sz="2400" dirty="0">
                    <a:solidFill>
                      <a:srgbClr val="FF0000"/>
                    </a:solidFill>
                  </a:rPr>
                  <a:t>charge</a:t>
                </a:r>
                <a:r>
                  <a:rPr lang="en-SG" sz="2400" dirty="0"/>
                  <a:t> </a:t>
                </a:r>
                <a:r>
                  <a:rPr lang="en-SG" sz="2400" dirty="0">
                    <a:solidFill>
                      <a:srgbClr val="FF0000"/>
                    </a:solidFill>
                  </a:rPr>
                  <a:t>this winning agent her bid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sSup>
                          <m:sSupPr>
                            <m:ctrlPr>
                              <a:rPr lang="en-SG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SG" sz="2400" i="1" dirty="0" err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SG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SG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0">
                <a:blip r:embed="rId2"/>
                <a:stretch>
                  <a:fillRect l="-1852" t="-1576" b="-133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57200" y="3505200"/>
            <a:ext cx="2528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400" dirty="0"/>
              <a:t>A natural example: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24400" y="5105400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400" dirty="0"/>
              <a:t>,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5334000" y="2552700"/>
            <a:ext cx="3107695" cy="1905000"/>
          </a:xfrm>
          <a:prstGeom prst="wedgeRectCallout">
            <a:avLst>
              <a:gd name="adj1" fmla="val -75358"/>
              <a:gd name="adj2" fmla="val 50042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SG" sz="2400" dirty="0"/>
              <a:t>Used in government procurements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SG" sz="2400" dirty="0"/>
              <a:t>Not easy to calculate your best strategy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ular Callout 6"/>
              <p:cNvSpPr/>
              <p:nvPr/>
            </p:nvSpPr>
            <p:spPr>
              <a:xfrm>
                <a:off x="3276600" y="4727748"/>
                <a:ext cx="5313060" cy="1216968"/>
              </a:xfrm>
              <a:prstGeom prst="wedgeRoundRectCallou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SG" sz="2400" dirty="0"/>
                  <a:t>Social welfare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p>
                          <m:sSupPr>
                            <m:ctrlPr>
                              <a:rPr lang="en-SG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SG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SG" sz="24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SG" sz="2400" dirty="0"/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SG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SG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SG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SG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SG" sz="2400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SG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SG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SG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SG" sz="2400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</m:e>
                    </m:d>
                    <m:r>
                      <a:rPr lang="en-SG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SG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sSup>
                          <m:sSupPr>
                            <m:ctrlPr>
                              <a:rPr lang="en-SG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SG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SG" sz="24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endParaRPr lang="en-SG" sz="2400" dirty="0"/>
              </a:p>
              <a:p>
                <a:r>
                  <a:rPr lang="en-SG" sz="2400" dirty="0"/>
                  <a:t>                         agent’s utility         seller’s </a:t>
                </a:r>
              </a:p>
            </p:txBody>
          </p:sp>
        </mc:Choice>
        <mc:Fallback xmlns="">
          <p:sp>
            <p:nvSpPr>
              <p:cNvPr id="7" name="Rounded Rectangular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4727748"/>
                <a:ext cx="5313060" cy="1216968"/>
              </a:xfrm>
              <a:prstGeom prst="wedgeRoundRectCallout">
                <a:avLst/>
              </a:prstGeom>
              <a:blipFill rotWithShape="0">
                <a:blip r:embed="rId3"/>
                <a:stretch>
                  <a:fillRect l="-45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 Brace 7"/>
          <p:cNvSpPr/>
          <p:nvPr/>
        </p:nvSpPr>
        <p:spPr>
          <a:xfrm rot="16200000">
            <a:off x="6454601" y="4670598"/>
            <a:ext cx="197196" cy="1371601"/>
          </a:xfrm>
          <a:prstGeom prst="leftBrace">
            <a:avLst>
              <a:gd name="adj1" fmla="val 29487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" name="Left Brace 8"/>
          <p:cNvSpPr/>
          <p:nvPr/>
        </p:nvSpPr>
        <p:spPr>
          <a:xfrm rot="16200000">
            <a:off x="7706811" y="5158917"/>
            <a:ext cx="197197" cy="414013"/>
          </a:xfrm>
          <a:prstGeom prst="leftBrace">
            <a:avLst>
              <a:gd name="adj1" fmla="val 29487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8843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How to play?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SG" u="sng" dirty="0"/>
                  <a:t>Def</a:t>
                </a:r>
                <a:r>
                  <a:rPr lang="en-SG" dirty="0"/>
                  <a:t> </a:t>
                </a:r>
                <a:r>
                  <a:rPr lang="en-SG" sz="2400" dirty="0"/>
                  <a:t>[utility] agent </a:t>
                </a:r>
                <a14:m>
                  <m:oMath xmlns:m="http://schemas.openxmlformats.org/officeDocument/2006/math">
                    <m:r>
                      <a:rPr lang="en-SG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SG" sz="2400" dirty="0"/>
                  <a:t> derives utility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SG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SG" sz="2400" dirty="0"/>
                  <a:t> </a:t>
                </a:r>
              </a:p>
              <a:p>
                <a:pPr marL="0" indent="0">
                  <a:buNone/>
                </a:pPr>
                <a:r>
                  <a:rPr lang="en-SG" sz="2400" b="0" dirty="0"/>
                  <a:t>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SG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SG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SG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SG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SG" sz="2400" dirty="0"/>
                  <a:t>,   if wins in the auction</a:t>
                </a:r>
              </a:p>
              <a:p>
                <a:pPr marL="0" indent="0">
                  <a:buNone/>
                </a:pPr>
                <a:r>
                  <a:rPr lang="en-SG" sz="2400" dirty="0"/>
                  <a:t>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SG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SG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SG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SG" sz="2400" dirty="0"/>
                  <a:t>,             if  does not get the item</a:t>
                </a:r>
              </a:p>
              <a:p>
                <a:pPr marL="0" indent="0">
                  <a:buNone/>
                </a:pPr>
                <a:r>
                  <a:rPr lang="en-SG" u="sng" dirty="0"/>
                  <a:t>Assumption</a:t>
                </a:r>
                <a:r>
                  <a:rPr lang="en-SG" sz="2400" dirty="0"/>
                  <a:t>: agents want to maximize their utility </a:t>
                </a:r>
              </a:p>
              <a:p>
                <a:pPr lvl="1"/>
                <a:r>
                  <a:rPr lang="en-SG" sz="2400" dirty="0"/>
                  <a:t>if responding to others ⇒ play (pure) Nash Equilibrium.</a:t>
                </a:r>
              </a:p>
              <a:p>
                <a:pPr lvl="1"/>
                <a:r>
                  <a:rPr lang="en-SG" sz="2400" dirty="0"/>
                  <a:t>uncertainty about bids ⇒ maximize utility in expectation.</a:t>
                </a:r>
              </a:p>
              <a:p>
                <a:pPr marL="0" indent="0">
                  <a:buNone/>
                </a:pPr>
                <a:r>
                  <a:rPr lang="en-SG" u="sng" dirty="0"/>
                  <a:t>Experiment (First-price auction)</a:t>
                </a:r>
                <a:r>
                  <a:rPr lang="en-SG" dirty="0"/>
                  <a:t>: </a:t>
                </a:r>
              </a:p>
              <a:p>
                <a:pPr lvl="1" indent="-342900"/>
                <a:r>
                  <a:rPr lang="en-SG" sz="2400" dirty="0"/>
                  <a:t>Your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SG" sz="2400" dirty="0"/>
                  <a:t> (date of birth = </a:t>
                </a:r>
                <a:r>
                  <a:rPr lang="en-SG" sz="2400" dirty="0" err="1"/>
                  <a:t>mm+dd</a:t>
                </a:r>
                <a:r>
                  <a:rPr lang="en-SG" sz="2400" dirty="0"/>
                  <a:t>) </a:t>
                </a:r>
              </a:p>
              <a:p>
                <a:pPr lvl="1" indent="-342900"/>
                <a:r>
                  <a:rPr lang="en-SG" sz="2400" dirty="0"/>
                  <a:t>From Jan 1 with v =2, to Dec 31 with v = 43 </a:t>
                </a:r>
              </a:p>
              <a:p>
                <a:pPr lvl="1" indent="-342900"/>
                <a:r>
                  <a:rPr lang="en-SG" sz="2400" dirty="0"/>
                  <a:t>winner of the auction gets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SG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SG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SG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SG" sz="2400" dirty="0"/>
                  <a:t> </a:t>
                </a:r>
                <a:r>
                  <a:rPr lang="en-SG" sz="2400" dirty="0" err="1"/>
                  <a:t>usd</a:t>
                </a:r>
                <a:r>
                  <a:rPr lang="en-SG" sz="2400" dirty="0"/>
                  <a:t>.</a:t>
                </a:r>
              </a:p>
              <a:p>
                <a:pPr marL="0" indent="0">
                  <a:buNone/>
                </a:pPr>
                <a:endParaRPr lang="en-SG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  <a:blipFill>
                <a:blip r:embed="rId2"/>
                <a:stretch>
                  <a:fillRect l="-1852" t="-1625" b="-162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e 3"/>
          <p:cNvSpPr/>
          <p:nvPr/>
        </p:nvSpPr>
        <p:spPr>
          <a:xfrm>
            <a:off x="1371600" y="2057400"/>
            <a:ext cx="381000" cy="990600"/>
          </a:xfrm>
          <a:prstGeom prst="leftBrace">
            <a:avLst>
              <a:gd name="adj1" fmla="val 33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7425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Ascending-price Auction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8686800" cy="5105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SG" u="sng" dirty="0"/>
                  <a:t>Def</a:t>
                </a:r>
                <a:r>
                  <a:rPr lang="en-SG" dirty="0"/>
                  <a:t> </a:t>
                </a:r>
                <a:r>
                  <a:rPr lang="en-SG" sz="2400" dirty="0"/>
                  <a:t>[ascending-price auction] a.k.a. English auction.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SG" sz="2400" dirty="0"/>
                  <a:t>Continuously raise an offered price </a:t>
                </a:r>
                <a14:m>
                  <m:oMath xmlns:m="http://schemas.openxmlformats.org/officeDocument/2006/math">
                    <m:r>
                      <a:rPr lang="en-SG" sz="24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SG" sz="2400" dirty="0"/>
                  <a:t> up from zero,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SG" sz="2400" dirty="0"/>
                  <a:t>let agents drop out, if price </a:t>
                </a:r>
                <a14:m>
                  <m:oMath xmlns:m="http://schemas.openxmlformats.org/officeDocument/2006/math">
                    <m:r>
                      <a:rPr lang="en-SG" sz="24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SG" sz="2400" dirty="0"/>
                  <a:t> is too much,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SG" sz="2400" dirty="0"/>
                  <a:t>stop at the price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SG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SG" sz="2400" dirty="0"/>
                  <a:t>: the second-to-last agent drops out,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SG" sz="2400" dirty="0"/>
                  <a:t>item </a:t>
                </a:r>
                <a14:m>
                  <m:oMath xmlns:m="http://schemas.openxmlformats.org/officeDocument/2006/math">
                    <m:r>
                      <a:rPr lang="en-SG" sz="2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SG" sz="2400" dirty="0"/>
                  <a:t> the last remaining agent, charge her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SG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SG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SG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SG" sz="2400" dirty="0"/>
                  <a:t>.</a:t>
                </a:r>
              </a:p>
              <a:p>
                <a:pPr marL="0" indent="0">
                  <a:buNone/>
                </a:pPr>
                <a:r>
                  <a:rPr lang="en-SG" u="sng" dirty="0"/>
                  <a:t>Agent’s strategy (value </a:t>
                </a:r>
                <a14:m>
                  <m:oMath xmlns:m="http://schemas.openxmlformats.org/officeDocument/2006/math">
                    <m:r>
                      <a:rPr lang="en-SG" b="0" i="1" u="sng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SG" u="sng" dirty="0"/>
                  <a:t>)</a:t>
                </a:r>
                <a:r>
                  <a:rPr lang="en-SG" dirty="0"/>
                  <a:t>:</a:t>
                </a:r>
              </a:p>
              <a:p>
                <a:pPr lvl="1"/>
                <a:r>
                  <a:rPr lang="en-SG" sz="2400" dirty="0"/>
                  <a:t>drop at price </a:t>
                </a:r>
                <a14:m>
                  <m:oMath xmlns:m="http://schemas.openxmlformats.org/officeDocument/2006/math">
                    <m:r>
                      <a:rPr lang="en-SG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SG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SG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SG" sz="2400" dirty="0"/>
                  <a:t> ⇒ certainly don’t get the item ⇒ bad idea.</a:t>
                </a:r>
              </a:p>
              <a:p>
                <a:pPr lvl="1"/>
                <a:r>
                  <a:rPr lang="en-SG" sz="2400" dirty="0"/>
                  <a:t>continue above </a:t>
                </a:r>
                <a14:m>
                  <m:oMath xmlns:m="http://schemas.openxmlformats.org/officeDocument/2006/math">
                    <m:r>
                      <a:rPr lang="en-SG" sz="24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SG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SG" sz="24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SG" sz="2400" dirty="0"/>
                  <a:t> ⇒ if win, pay more than </a:t>
                </a:r>
                <a14:m>
                  <m:oMath xmlns:m="http://schemas.openxmlformats.org/officeDocument/2006/math">
                    <m:r>
                      <a:rPr lang="en-SG" sz="24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SG" sz="2400" dirty="0"/>
                  <a:t> ⇒ bad idea.</a:t>
                </a:r>
              </a:p>
              <a:p>
                <a:pPr marL="457200" lvl="1" indent="0">
                  <a:buNone/>
                </a:pPr>
                <a:r>
                  <a:rPr lang="en-SG" sz="2400" dirty="0"/>
                  <a:t>⇒ dominant strategy: drop at </a:t>
                </a:r>
                <a14:m>
                  <m:oMath xmlns:m="http://schemas.openxmlformats.org/officeDocument/2006/math">
                    <m:r>
                      <a:rPr lang="en-SG" sz="24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SG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SG" sz="24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SG" sz="2400" dirty="0"/>
                  <a:t>.</a:t>
                </a:r>
              </a:p>
              <a:p>
                <a:pPr lvl="1"/>
                <a:endParaRPr lang="en-SG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8686800" cy="5105400"/>
              </a:xfrm>
              <a:blipFill>
                <a:blip r:embed="rId2"/>
                <a:stretch>
                  <a:fillRect l="-1825" t="-1553" r="-42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368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Ascending-price Auction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4525963"/>
              </a:xfrm>
            </p:spPr>
            <p:txBody>
              <a:bodyPr/>
              <a:lstStyle/>
              <a:p>
                <a:r>
                  <a:rPr lang="en-SG" dirty="0"/>
                  <a:t>View at the system:</a:t>
                </a:r>
              </a:p>
              <a:p>
                <a:pPr lvl="1"/>
                <a:r>
                  <a:rPr lang="en-SG" sz="2400" dirty="0"/>
                  <a:t>every agent follows dominant strategy</a:t>
                </a:r>
              </a:p>
              <a:p>
                <a:pPr lvl="1"/>
                <a:r>
                  <a:rPr lang="en-SG" sz="2400" dirty="0"/>
                  <a:t>second-highest bidder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(2)</m:t>
                        </m:r>
                      </m:sub>
                    </m:sSub>
                  </m:oMath>
                </a14:m>
                <a:r>
                  <a:rPr lang="en-SG" sz="2400" dirty="0"/>
                  <a:t> will drop</a:t>
                </a:r>
              </a:p>
              <a:p>
                <a:pPr lvl="1"/>
                <a:r>
                  <a:rPr lang="en-SG" sz="2400" dirty="0"/>
                  <a:t>highest bidder gets the item, pays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SG" sz="2400" i="1">
                            <a:latin typeface="Cambria Math" panose="02040503050406030204" pitchFamily="18" charset="0"/>
                          </a:rPr>
                          <m:t>(2)</m:t>
                        </m:r>
                      </m:sub>
                    </m:sSub>
                  </m:oMath>
                </a14:m>
                <a:r>
                  <a:rPr lang="en-SG" sz="2400" dirty="0"/>
                  <a:t> ⇒ utility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SG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SG" sz="24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SG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SG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SG" sz="2400" i="1">
                            <a:latin typeface="Cambria Math" panose="02040503050406030204" pitchFamily="18" charset="0"/>
                          </a:rPr>
                          <m:t>(2)</m:t>
                        </m:r>
                      </m:sub>
                    </m:sSub>
                  </m:oMath>
                </a14:m>
                <a:endParaRPr lang="en-SG" sz="2400" dirty="0"/>
              </a:p>
              <a:p>
                <a:pPr lvl="1"/>
                <a:r>
                  <a:rPr lang="en-SG" sz="2400" dirty="0"/>
                  <a:t>SW: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b>
                    </m:sSub>
                  </m:oMath>
                </a14:m>
                <a:r>
                  <a:rPr lang="en-SG" sz="2400" dirty="0"/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SG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SG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SG" sz="2400" b="0" i="1" smtClean="0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b>
                        </m:sSub>
                        <m:r>
                          <a:rPr lang="en-SG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SG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SG" sz="2400" b="0" i="1" smtClean="0">
                                <a:latin typeface="Cambria Math" panose="02040503050406030204" pitchFamily="18" charset="0"/>
                              </a:rPr>
                              <m:t>(2)</m:t>
                            </m:r>
                          </m:sub>
                        </m:sSub>
                      </m:e>
                    </m:d>
                    <m:r>
                      <a:rPr lang="en-SG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SG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(2)</m:t>
                        </m:r>
                      </m:sub>
                    </m:sSub>
                  </m:oMath>
                </a14:m>
                <a:r>
                  <a:rPr lang="en-SG" sz="2400" dirty="0"/>
                  <a:t>  ⇒ optimal social surplus.</a:t>
                </a:r>
              </a:p>
              <a:p>
                <a:pPr marL="57150" indent="0">
                  <a:buNone/>
                </a:pPr>
                <a:r>
                  <a:rPr lang="en-SG" u="sng" dirty="0"/>
                  <a:t>Theorem</a:t>
                </a:r>
                <a:r>
                  <a:rPr lang="en-SG" dirty="0"/>
                  <a:t> </a:t>
                </a:r>
                <a:r>
                  <a:rPr lang="en-SG" sz="2400" dirty="0"/>
                  <a:t>The ascending-price auction maximizes the social surplus in dominant strategy equilibrium.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4525963"/>
              </a:xfrm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57200" y="4724400"/>
            <a:ext cx="8229600" cy="685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2800" dirty="0"/>
              <a:t>Question: How to extend this to routing example?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8597" y="5750004"/>
            <a:ext cx="79069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2400" dirty="0"/>
              <a:t>too slow to implement in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2400" dirty="0"/>
              <a:t>ascending prices don’t find socially optimal routing scheme.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G" dirty="0"/>
          </a:p>
        </p:txBody>
      </p:sp>
      <p:sp>
        <p:nvSpPr>
          <p:cNvPr id="6" name="TextBox 5"/>
          <p:cNvSpPr txBox="1"/>
          <p:nvPr/>
        </p:nvSpPr>
        <p:spPr>
          <a:xfrm>
            <a:off x="438150" y="5410200"/>
            <a:ext cx="1160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800" dirty="0"/>
              <a:t>Issues: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7381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Second-Price Auction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SG" u="sng" dirty="0"/>
                  <a:t>Def</a:t>
                </a:r>
                <a:r>
                  <a:rPr lang="en-SG" dirty="0"/>
                  <a:t> </a:t>
                </a:r>
                <a:r>
                  <a:rPr lang="en-SG" sz="2400" dirty="0"/>
                  <a:t>[Second-price auction] a.k.a. </a:t>
                </a:r>
                <a:r>
                  <a:rPr lang="en-SG" sz="2400" dirty="0" err="1"/>
                  <a:t>Vickrey</a:t>
                </a:r>
                <a:r>
                  <a:rPr lang="en-SG" sz="2400" dirty="0"/>
                  <a:t> auction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SG" sz="2400" dirty="0"/>
                  <a:t>accept sealed bids,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SG" sz="2400" dirty="0"/>
                  <a:t>item </a:t>
                </a:r>
                <a14:m>
                  <m:oMath xmlns:m="http://schemas.openxmlformats.org/officeDocument/2006/math">
                    <m:r>
                      <a:rPr lang="en-SG" sz="2400" b="0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SG" sz="2400" dirty="0"/>
                  <a:t> the agent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SG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SG" sz="2400" dirty="0"/>
                  <a:t> with the highest bid,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SG" sz="2400" dirty="0"/>
                  <a:t>charge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SG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SG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SG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SG" sz="2400" dirty="0"/>
                  <a:t> the second-highest bid.</a:t>
                </a:r>
              </a:p>
              <a:p>
                <a:pPr marL="0" indent="0">
                  <a:buNone/>
                </a:pPr>
                <a:endParaRPr lang="en-SG" sz="2400" dirty="0"/>
              </a:p>
              <a:p>
                <a:pPr marL="0" indent="0">
                  <a:buNone/>
                </a:pPr>
                <a:r>
                  <a:rPr lang="en-SG" sz="2400" dirty="0"/>
                  <a:t>Strategically equivalent to the ascending price auction</a:t>
                </a:r>
              </a:p>
              <a:p>
                <a:pPr marL="0" indent="0">
                  <a:buNone/>
                </a:pPr>
                <a:r>
                  <a:rPr lang="en-SG" sz="2400" u="sng" dirty="0"/>
                  <a:t>Theorem</a:t>
                </a:r>
                <a:r>
                  <a:rPr lang="en-SG" sz="2400" dirty="0"/>
                  <a:t> Truthful bidding is dominant strategy.</a:t>
                </a:r>
              </a:p>
              <a:p>
                <a:pPr marL="0" indent="0">
                  <a:buNone/>
                </a:pPr>
                <a:endParaRPr lang="en-SG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917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Truthfulness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SG" u="sng" dirty="0"/>
                  <a:t>Theorem</a:t>
                </a:r>
                <a:r>
                  <a:rPr lang="en-SG" dirty="0"/>
                  <a:t> Truthful bidding is dominant strategy.</a:t>
                </a:r>
              </a:p>
              <a:p>
                <a:pPr marL="0" indent="0">
                  <a:buNone/>
                </a:pPr>
                <a:r>
                  <a:rPr lang="en-SG" u="sng" dirty="0"/>
                  <a:t>Proof</a:t>
                </a:r>
                <a:r>
                  <a:rPr lang="en-SG" dirty="0"/>
                  <a:t> </a:t>
                </a:r>
                <a:r>
                  <a:rPr lang="en-SG" sz="2400" dirty="0"/>
                  <a:t>Fix all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SG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SG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SG" sz="2400" dirty="0"/>
                  <a:t>. 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SG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SG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SG" sz="2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n-SG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limLow>
                          <m:limLowPr>
                            <m:ctrlPr>
                              <a:rPr lang="en-SG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SG" sz="24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SG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SG" sz="2400" b="0" i="1" smtClean="0"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SG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SG" sz="2400" dirty="0"/>
                  <a:t>. For agent i:</a:t>
                </a:r>
              </a:p>
              <a:p>
                <a:pPr marL="0" indent="0">
                  <a:buNone/>
                </a:pPr>
                <a:r>
                  <a:rPr lang="en-SG" sz="2400" dirty="0"/>
                  <a:t>Case 1.  bid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SG" sz="2400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SG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SG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SG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SG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SG" sz="2400" dirty="0"/>
                  <a:t> ⇒ wins, pays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SG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SG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SG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SG" sz="2400" dirty="0"/>
                  <a:t> ⇒ </a:t>
                </a:r>
                <a14:m>
                  <m:oMath xmlns:m="http://schemas.openxmlformats.org/officeDocument/2006/math">
                    <m:r>
                      <a:rPr lang="en-SG" sz="24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SG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SG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SG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SG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SG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SG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SG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SG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SG" sz="2400" dirty="0"/>
                  <a:t>.</a:t>
                </a:r>
              </a:p>
              <a:p>
                <a:pPr marL="0" indent="0">
                  <a:buNone/>
                </a:pPr>
                <a:r>
                  <a:rPr lang="en-SG" sz="2400" dirty="0"/>
                  <a:t>Case 2.  bid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SG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SG" sz="24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SG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SG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SG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SG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SG" sz="2400" dirty="0"/>
                  <a:t> ⇒ loses ⇒ </a:t>
                </a:r>
                <a14:m>
                  <m:oMath xmlns:m="http://schemas.openxmlformats.org/officeDocument/2006/math">
                    <m:r>
                      <a:rPr lang="en-SG" sz="240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SG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SG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SG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SG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SG" sz="2400" dirty="0"/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SG" sz="2400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SG" sz="2400" dirty="0"/>
                  <a:t> max utility: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SG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SG" sz="2400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SG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SG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SG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SG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SG" sz="2400" dirty="0"/>
                  <a:t> wants case 1,       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SG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SG" sz="24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SG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SG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SG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SG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SG" sz="2400" dirty="0"/>
                  <a:t> wants case 2.</a:t>
                </a:r>
              </a:p>
              <a:p>
                <a:pPr marL="0" indent="0">
                  <a:buNone/>
                </a:pPr>
                <a:r>
                  <a:rPr lang="en-SG" sz="2400" dirty="0"/>
                  <a:t>Bidding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SG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SG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SG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SG" sz="2400" dirty="0"/>
                  <a:t> achieves that ⇒ dominant strategy.</a:t>
                </a:r>
              </a:p>
              <a:p>
                <a:pPr marL="0" indent="0">
                  <a:buNone/>
                </a:pPr>
                <a:r>
                  <a:rPr lang="en-SG" u="sng" dirty="0"/>
                  <a:t>Corollary</a:t>
                </a:r>
                <a:r>
                  <a:rPr lang="en-SG" sz="2400" dirty="0"/>
                  <a:t> Second-price auction maximizes social </a:t>
                </a:r>
                <a:r>
                  <a:rPr lang="en-SG" sz="2400" dirty="0" err="1"/>
                  <a:t>surlplus</a:t>
                </a:r>
                <a:r>
                  <a:rPr lang="en-SG" sz="2400" dirty="0"/>
                  <a:t>.</a:t>
                </a:r>
                <a:endParaRPr lang="en-SG" dirty="0"/>
              </a:p>
              <a:p>
                <a:pPr marL="0" indent="0">
                  <a:buNone/>
                </a:pPr>
                <a:endParaRPr lang="en-SG" sz="2400" dirty="0"/>
              </a:p>
              <a:p>
                <a:pPr marL="0" indent="0">
                  <a:buNone/>
                </a:pPr>
                <a:r>
                  <a:rPr lang="en-SG" sz="2400" dirty="0"/>
                  <a:t> </a:t>
                </a:r>
                <a:endParaRPr lang="en-SG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52" t="-1752" r="-103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1009650" y="5257800"/>
                <a:ext cx="7124700" cy="144780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SG" sz="2800" u="sng" dirty="0"/>
                  <a:t>Observations</a:t>
                </a:r>
                <a:r>
                  <a:rPr lang="en-SG" sz="2800" dirty="0"/>
                  <a:t>: </a:t>
                </a:r>
                <a:endParaRPr lang="en-SG" sz="2400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SG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SG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SG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SG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SG" sz="2400" dirty="0"/>
                  <a:t> - infimum of bids </a:t>
                </a:r>
                <a14:m>
                  <m:oMath xmlns:m="http://schemas.openxmlformats.org/officeDocument/2006/math">
                    <m:r>
                      <a:rPr lang="en-SG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SG" sz="2400" dirty="0"/>
                  <a:t> can make and still win;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SG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SG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SG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SG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SG" sz="2400" dirty="0"/>
                  <a:t> - agent </a:t>
                </a:r>
                <a14:m>
                  <m:oMath xmlns:m="http://schemas.openxmlformats.org/officeDocument/2006/math">
                    <m:r>
                      <a:rPr lang="en-SG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SG" sz="2400" dirty="0"/>
                  <a:t>’s critical value = the price charged to </a:t>
                </a:r>
                <a14:m>
                  <m:oMath xmlns:m="http://schemas.openxmlformats.org/officeDocument/2006/math">
                    <m:r>
                      <a:rPr lang="en-SG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SG" sz="2400" dirty="0"/>
                  <a:t>;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SG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SG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SG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SG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SG" sz="2400" dirty="0"/>
                  <a:t>- a function only of the other agents’ reports.</a:t>
                </a: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650" y="5257800"/>
                <a:ext cx="7124700" cy="1447800"/>
              </a:xfrm>
              <a:prstGeom prst="roundRect">
                <a:avLst/>
              </a:prstGeom>
              <a:blipFill rotWithShape="0">
                <a:blip r:embed="rId3"/>
                <a:stretch>
                  <a:fillRect l="-597" t="-9129" b="-1452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lowchart: Process 4"/>
          <p:cNvSpPr/>
          <p:nvPr/>
        </p:nvSpPr>
        <p:spPr>
          <a:xfrm>
            <a:off x="8305800" y="4267200"/>
            <a:ext cx="152400" cy="152400"/>
          </a:xfrm>
          <a:prstGeom prst="flowChart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5080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Grading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SG" dirty="0"/>
              <a:t>Homework (100%)</a:t>
            </a:r>
          </a:p>
          <a:p>
            <a:pPr lvl="2"/>
            <a:r>
              <a:rPr lang="en-SG" dirty="0"/>
              <a:t>3 assignments</a:t>
            </a:r>
          </a:p>
          <a:p>
            <a:pPr lvl="2"/>
            <a:r>
              <a:rPr lang="en-SG" dirty="0"/>
              <a:t>Can work in pairs (same score for all in a group)</a:t>
            </a:r>
          </a:p>
          <a:p>
            <a:pPr lvl="2"/>
            <a:r>
              <a:rPr lang="en-SG" dirty="0">
                <a:solidFill>
                  <a:srgbClr val="FF0000"/>
                </a:solidFill>
              </a:rPr>
              <a:t>No copying </a:t>
            </a:r>
            <a:r>
              <a:rPr lang="en-SG" dirty="0"/>
              <a:t>from other teams.</a:t>
            </a:r>
          </a:p>
          <a:p>
            <a:pPr marL="0" indent="0">
              <a:buNone/>
            </a:pPr>
            <a:endParaRPr lang="en-SG" dirty="0"/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893463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General routing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8686800" cy="452596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SG" u="sng" dirty="0"/>
                  <a:t>Def</a:t>
                </a:r>
                <a:r>
                  <a:rPr lang="en-SG" dirty="0"/>
                  <a:t> </a:t>
                </a:r>
                <a:r>
                  <a:rPr lang="en-SG" sz="2600" dirty="0"/>
                  <a:t>[second-price routing mech.] a.k.a. </a:t>
                </a:r>
                <a:r>
                  <a:rPr lang="en-SG" sz="2600" dirty="0" err="1"/>
                  <a:t>Vickrey</a:t>
                </a:r>
                <a:r>
                  <a:rPr lang="en-SG" sz="2600" dirty="0"/>
                  <a:t>-Clarke-Groves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SG" sz="2400" dirty="0"/>
                  <a:t>solicit sealed bids,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SG" sz="2400" dirty="0"/>
                  <a:t>find the set of messages that can be routed simultaneously with the largest total value,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SG" sz="2400" dirty="0"/>
                  <a:t>charge the agents of each routed message their critical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SG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SG" sz="2400" dirty="0"/>
                  <a:t>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SG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SG" sz="2400" dirty="0"/>
                  <a:t>: serve any bid of </a:t>
                </a:r>
                <a14:m>
                  <m:oMath xmlns:m="http://schemas.openxmlformats.org/officeDocument/2006/math">
                    <m:r>
                      <a:rPr lang="en-SG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SG" sz="2400" dirty="0"/>
                  <a:t> 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SG" sz="240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SG" sz="2400" dirty="0"/>
                  <a:t>, don’t serve any bid of </a:t>
                </a:r>
                <a14:m>
                  <m:oMath xmlns:m="http://schemas.openxmlformats.org/officeDocument/2006/math">
                    <m:r>
                      <a:rPr lang="en-SG" sz="24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SG" sz="2400" dirty="0"/>
                  <a:t> &lt;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SG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SG" sz="2400" dirty="0"/>
                  <a:t>).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SG" u="sng" dirty="0"/>
                  <a:t>Theorem</a:t>
                </a:r>
                <a:r>
                  <a:rPr lang="en-SG" sz="2400" dirty="0"/>
                  <a:t> The second-price routing mechanism has truthful bidding as a dominant strategy.</a:t>
                </a:r>
              </a:p>
              <a:p>
                <a:pPr marL="0" indent="0">
                  <a:buNone/>
                </a:pPr>
                <a:r>
                  <a:rPr lang="en-SG" u="sng" dirty="0"/>
                  <a:t>Corollary</a:t>
                </a:r>
                <a:r>
                  <a:rPr lang="en-SG" sz="2400" dirty="0"/>
                  <a:t>  The mechanism maximizes the social surplus.</a:t>
                </a:r>
              </a:p>
              <a:p>
                <a:pPr marL="0" indent="0">
                  <a:buNone/>
                </a:pPr>
                <a:endParaRPr lang="en-SG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8686800" cy="4525963"/>
              </a:xfrm>
              <a:blipFill>
                <a:blip r:embed="rId2"/>
                <a:stretch>
                  <a:fillRect l="-1825" t="-2830" r="-3018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719141" y="4800600"/>
            <a:ext cx="4443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400" dirty="0"/>
              <a:t>Proof similar to 2nd-price auction</a:t>
            </a:r>
          </a:p>
        </p:txBody>
      </p:sp>
    </p:spTree>
    <p:extLst>
      <p:ext uri="{BB962C8B-B14F-4D97-AF65-F5344CB8AC3E}">
        <p14:creationId xmlns:p14="http://schemas.microsoft.com/office/powerpoint/2010/main" val="335086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endParaRPr lang="en-SG" dirty="0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331898" y="1404698"/>
            <a:ext cx="369358" cy="334332"/>
          </a:xfrm>
          <a:prstGeom prst="ellipse">
            <a:avLst/>
          </a:prstGeom>
          <a:solidFill>
            <a:srgbClr val="FF3566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1143000" indent="-228600"/>
            <a:endParaRPr lang="en-US"/>
          </a:p>
        </p:txBody>
      </p:sp>
      <p:cxnSp>
        <p:nvCxnSpPr>
          <p:cNvPr id="34" name="Straight Connector 33"/>
          <p:cNvCxnSpPr>
            <a:stCxn id="51" idx="0"/>
            <a:endCxn id="8" idx="4"/>
          </p:cNvCxnSpPr>
          <p:nvPr/>
        </p:nvCxnSpPr>
        <p:spPr bwMode="auto">
          <a:xfrm flipV="1">
            <a:off x="4516577" y="1739030"/>
            <a:ext cx="0" cy="1216376"/>
          </a:xfrm>
          <a:prstGeom prst="line">
            <a:avLst/>
          </a:prstGeom>
          <a:noFill/>
          <a:ln w="38100" cap="flat" cmpd="sng" algn="ctr">
            <a:solidFill>
              <a:schemeClr val="accent4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Oval 50"/>
          <p:cNvSpPr>
            <a:spLocks noChangeArrowheads="1"/>
          </p:cNvSpPr>
          <p:nvPr/>
        </p:nvSpPr>
        <p:spPr bwMode="auto">
          <a:xfrm>
            <a:off x="4331898" y="2955406"/>
            <a:ext cx="369358" cy="334332"/>
          </a:xfrm>
          <a:prstGeom prst="ellipse">
            <a:avLst/>
          </a:prstGeom>
          <a:solidFill>
            <a:srgbClr val="FF3566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1143000" indent="-228600"/>
            <a:endParaRPr lang="en-US"/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6377796" y="2955406"/>
            <a:ext cx="369358" cy="334332"/>
          </a:xfrm>
          <a:prstGeom prst="ellipse">
            <a:avLst/>
          </a:prstGeom>
          <a:solidFill>
            <a:srgbClr val="FF3566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1143000" indent="-228600"/>
            <a:endParaRPr lang="en-US"/>
          </a:p>
        </p:txBody>
      </p:sp>
      <p:sp>
        <p:nvSpPr>
          <p:cNvPr id="55" name="Oval 54"/>
          <p:cNvSpPr>
            <a:spLocks noChangeArrowheads="1"/>
          </p:cNvSpPr>
          <p:nvPr/>
        </p:nvSpPr>
        <p:spPr bwMode="auto">
          <a:xfrm>
            <a:off x="2286001" y="2955406"/>
            <a:ext cx="369358" cy="334332"/>
          </a:xfrm>
          <a:prstGeom prst="ellipse">
            <a:avLst/>
          </a:prstGeom>
          <a:solidFill>
            <a:srgbClr val="FF3566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1143000" indent="-228600"/>
            <a:endParaRPr lang="en-US"/>
          </a:p>
        </p:txBody>
      </p:sp>
      <p:sp>
        <p:nvSpPr>
          <p:cNvPr id="56" name="Oval 55"/>
          <p:cNvSpPr>
            <a:spLocks noChangeArrowheads="1"/>
          </p:cNvSpPr>
          <p:nvPr/>
        </p:nvSpPr>
        <p:spPr bwMode="auto">
          <a:xfrm>
            <a:off x="4331898" y="4673280"/>
            <a:ext cx="369358" cy="334332"/>
          </a:xfrm>
          <a:prstGeom prst="ellipse">
            <a:avLst/>
          </a:prstGeom>
          <a:solidFill>
            <a:srgbClr val="FF3566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1143000" indent="-228600"/>
            <a:endParaRPr lang="en-US"/>
          </a:p>
        </p:txBody>
      </p:sp>
      <p:cxnSp>
        <p:nvCxnSpPr>
          <p:cNvPr id="57" name="Straight Connector 56"/>
          <p:cNvCxnSpPr>
            <a:stCxn id="54" idx="2"/>
            <a:endCxn id="51" idx="6"/>
          </p:cNvCxnSpPr>
          <p:nvPr/>
        </p:nvCxnSpPr>
        <p:spPr bwMode="auto">
          <a:xfrm flipH="1">
            <a:off x="4701256" y="3122572"/>
            <a:ext cx="1676540" cy="0"/>
          </a:xfrm>
          <a:prstGeom prst="line">
            <a:avLst/>
          </a:prstGeom>
          <a:noFill/>
          <a:ln w="38100" cap="flat" cmpd="sng" algn="ctr">
            <a:solidFill>
              <a:schemeClr val="accent4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>
            <a:stCxn id="56" idx="0"/>
            <a:endCxn id="51" idx="4"/>
          </p:cNvCxnSpPr>
          <p:nvPr/>
        </p:nvCxnSpPr>
        <p:spPr bwMode="auto">
          <a:xfrm flipV="1">
            <a:off x="4516577" y="3289738"/>
            <a:ext cx="0" cy="1383542"/>
          </a:xfrm>
          <a:prstGeom prst="line">
            <a:avLst/>
          </a:prstGeom>
          <a:noFill/>
          <a:ln w="38100" cap="flat" cmpd="sng" algn="ctr">
            <a:solidFill>
              <a:schemeClr val="accent4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>
            <a:stCxn id="55" idx="6"/>
            <a:endCxn id="51" idx="2"/>
          </p:cNvCxnSpPr>
          <p:nvPr/>
        </p:nvCxnSpPr>
        <p:spPr bwMode="auto">
          <a:xfrm>
            <a:off x="2655359" y="3122572"/>
            <a:ext cx="1676539" cy="0"/>
          </a:xfrm>
          <a:prstGeom prst="line">
            <a:avLst/>
          </a:prstGeom>
          <a:noFill/>
          <a:ln w="38100" cap="flat" cmpd="sng" algn="ctr">
            <a:solidFill>
              <a:schemeClr val="accent4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>
            <a:stCxn id="54" idx="1"/>
            <a:endCxn id="8" idx="5"/>
          </p:cNvCxnSpPr>
          <p:nvPr/>
        </p:nvCxnSpPr>
        <p:spPr bwMode="auto">
          <a:xfrm flipH="1" flipV="1">
            <a:off x="4647165" y="1690068"/>
            <a:ext cx="1784722" cy="1314300"/>
          </a:xfrm>
          <a:prstGeom prst="line">
            <a:avLst/>
          </a:prstGeom>
          <a:noFill/>
          <a:ln w="38100" cap="flat" cmpd="sng" algn="ctr">
            <a:solidFill>
              <a:schemeClr val="accent4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TextBox 71"/>
          <p:cNvSpPr txBox="1"/>
          <p:nvPr/>
        </p:nvSpPr>
        <p:spPr>
          <a:xfrm>
            <a:off x="1923401" y="2891739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</a:t>
            </a:r>
            <a:endParaRPr lang="en-SG" dirty="0"/>
          </a:p>
        </p:txBody>
      </p:sp>
      <p:sp>
        <p:nvSpPr>
          <p:cNvPr id="73" name="TextBox 72"/>
          <p:cNvSpPr txBox="1"/>
          <p:nvPr/>
        </p:nvSpPr>
        <p:spPr>
          <a:xfrm>
            <a:off x="4331898" y="5105400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</a:t>
            </a:r>
            <a:endParaRPr lang="en-SG" dirty="0"/>
          </a:p>
        </p:txBody>
      </p:sp>
      <p:sp>
        <p:nvSpPr>
          <p:cNvPr id="74" name="TextBox 73"/>
          <p:cNvSpPr txBox="1"/>
          <p:nvPr/>
        </p:nvSpPr>
        <p:spPr>
          <a:xfrm>
            <a:off x="4689258" y="1222152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</a:t>
            </a:r>
            <a:endParaRPr lang="en-SG" dirty="0"/>
          </a:p>
        </p:txBody>
      </p:sp>
      <p:sp>
        <p:nvSpPr>
          <p:cNvPr id="75" name="TextBox 74"/>
          <p:cNvSpPr txBox="1"/>
          <p:nvPr/>
        </p:nvSpPr>
        <p:spPr>
          <a:xfrm>
            <a:off x="6765236" y="2891738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457200" y="3721285"/>
                <a:ext cx="2391809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)=1$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)=2$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=3$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)=4$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721285"/>
                <a:ext cx="2391809" cy="1569660"/>
              </a:xfrm>
              <a:prstGeom prst="rect">
                <a:avLst/>
              </a:prstGeom>
              <a:blipFill>
                <a:blip r:embed="rId2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Rounded Rectangular Callout 76"/>
          <p:cNvSpPr/>
          <p:nvPr/>
        </p:nvSpPr>
        <p:spPr>
          <a:xfrm>
            <a:off x="1219200" y="1683816"/>
            <a:ext cx="2743200" cy="964825"/>
          </a:xfrm>
          <a:prstGeom prst="wedgeRoundRectCallout">
            <a:avLst>
              <a:gd name="adj1" fmla="val 67919"/>
              <a:gd name="adj2" fmla="val 96310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Can let only 1 message through </a:t>
            </a:r>
            <a:endParaRPr lang="en-SG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6053574" y="1439118"/>
                <a:ext cx="304025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1"/>
                    </a:solidFill>
                  </a:rPr>
                  <a:t>Optimal value: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4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$</m:t>
                    </m:r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</a:t>
                </a:r>
                <a:endParaRPr lang="en-US" sz="2400" b="0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400" b="0" dirty="0">
                    <a:solidFill>
                      <a:schemeClr val="accent1"/>
                    </a:solidFill>
                  </a:rPr>
                  <a:t>(1)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SG" sz="2400" dirty="0">
                    <a:solidFill>
                      <a:schemeClr val="accent1"/>
                    </a:solidFill>
                  </a:rPr>
                  <a:t> &amp; (4)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SG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3574" y="1439118"/>
                <a:ext cx="3040256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3006" t="-5882" b="-16176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Freeform 78"/>
          <p:cNvSpPr/>
          <p:nvPr/>
        </p:nvSpPr>
        <p:spPr>
          <a:xfrm>
            <a:off x="2667000" y="3105150"/>
            <a:ext cx="1847850" cy="1581150"/>
          </a:xfrm>
          <a:custGeom>
            <a:avLst/>
            <a:gdLst>
              <a:gd name="connsiteX0" fmla="*/ 0 w 1847850"/>
              <a:gd name="connsiteY0" fmla="*/ 0 h 1581150"/>
              <a:gd name="connsiteX1" fmla="*/ 1847850 w 1847850"/>
              <a:gd name="connsiteY1" fmla="*/ 9525 h 1581150"/>
              <a:gd name="connsiteX2" fmla="*/ 1838325 w 1847850"/>
              <a:gd name="connsiteY2" fmla="*/ 1581150 h 158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7850" h="1581150">
                <a:moveTo>
                  <a:pt x="0" y="0"/>
                </a:moveTo>
                <a:lnTo>
                  <a:pt x="1847850" y="9525"/>
                </a:lnTo>
                <a:lnTo>
                  <a:pt x="1838325" y="1581150"/>
                </a:lnTo>
              </a:path>
            </a:pathLst>
          </a:custGeom>
          <a:noFill/>
          <a:ln w="76200">
            <a:solidFill>
              <a:schemeClr val="accent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81" name="Straight Arrow Connector 80"/>
          <p:cNvCxnSpPr>
            <a:stCxn id="8" idx="5"/>
            <a:endCxn id="54" idx="1"/>
          </p:cNvCxnSpPr>
          <p:nvPr/>
        </p:nvCxnSpPr>
        <p:spPr>
          <a:xfrm>
            <a:off x="4647165" y="1690068"/>
            <a:ext cx="1784722" cy="1314300"/>
          </a:xfrm>
          <a:prstGeom prst="straightConnector1">
            <a:avLst/>
          </a:prstGeom>
          <a:ln w="762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4814838" y="3566010"/>
            <a:ext cx="42596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are the payments for </a:t>
            </a:r>
          </a:p>
          <a:p>
            <a:r>
              <a:rPr lang="en-US" sz="2400" dirty="0"/>
              <a:t>senders of messages (1) and (4)?</a:t>
            </a:r>
            <a:endParaRPr lang="en-SG" sz="2400" dirty="0"/>
          </a:p>
        </p:txBody>
      </p:sp>
      <p:sp>
        <p:nvSpPr>
          <p:cNvPr id="84" name="TextBox 83"/>
          <p:cNvSpPr txBox="1"/>
          <p:nvPr/>
        </p:nvSpPr>
        <p:spPr>
          <a:xfrm>
            <a:off x="5147216" y="4609614"/>
            <a:ext cx="2830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Critical value for (1)? </a:t>
            </a:r>
          </a:p>
        </p:txBody>
      </p:sp>
    </p:spTree>
    <p:extLst>
      <p:ext uri="{BB962C8B-B14F-4D97-AF65-F5344CB8AC3E}">
        <p14:creationId xmlns:p14="http://schemas.microsoft.com/office/powerpoint/2010/main" val="120363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 animBg="1"/>
      <p:bldP spid="77" grpId="1" animBg="1"/>
      <p:bldP spid="78" grpId="0"/>
      <p:bldP spid="79" grpId="0" animBg="1"/>
      <p:bldP spid="83" grpId="0"/>
      <p:bldP spid="8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endParaRPr lang="en-SG" dirty="0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331898" y="1404698"/>
            <a:ext cx="369358" cy="334332"/>
          </a:xfrm>
          <a:prstGeom prst="ellipse">
            <a:avLst/>
          </a:prstGeom>
          <a:solidFill>
            <a:srgbClr val="FF3566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1143000" indent="-228600"/>
            <a:endParaRPr lang="en-US"/>
          </a:p>
        </p:txBody>
      </p:sp>
      <p:cxnSp>
        <p:nvCxnSpPr>
          <p:cNvPr id="34" name="Straight Connector 33"/>
          <p:cNvCxnSpPr>
            <a:stCxn id="51" idx="0"/>
            <a:endCxn id="8" idx="4"/>
          </p:cNvCxnSpPr>
          <p:nvPr/>
        </p:nvCxnSpPr>
        <p:spPr bwMode="auto">
          <a:xfrm flipV="1">
            <a:off x="4516577" y="1739030"/>
            <a:ext cx="0" cy="1216376"/>
          </a:xfrm>
          <a:prstGeom prst="line">
            <a:avLst/>
          </a:prstGeom>
          <a:noFill/>
          <a:ln w="38100" cap="flat" cmpd="sng" algn="ctr">
            <a:solidFill>
              <a:schemeClr val="accent4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Oval 50"/>
          <p:cNvSpPr>
            <a:spLocks noChangeArrowheads="1"/>
          </p:cNvSpPr>
          <p:nvPr/>
        </p:nvSpPr>
        <p:spPr bwMode="auto">
          <a:xfrm>
            <a:off x="4331898" y="2955406"/>
            <a:ext cx="369358" cy="334332"/>
          </a:xfrm>
          <a:prstGeom prst="ellipse">
            <a:avLst/>
          </a:prstGeom>
          <a:solidFill>
            <a:srgbClr val="FF3566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1143000" indent="-228600"/>
            <a:endParaRPr lang="en-US"/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6377796" y="2955406"/>
            <a:ext cx="369358" cy="334332"/>
          </a:xfrm>
          <a:prstGeom prst="ellipse">
            <a:avLst/>
          </a:prstGeom>
          <a:solidFill>
            <a:srgbClr val="FF3566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1143000" indent="-228600"/>
            <a:endParaRPr lang="en-US"/>
          </a:p>
        </p:txBody>
      </p:sp>
      <p:sp>
        <p:nvSpPr>
          <p:cNvPr id="55" name="Oval 54"/>
          <p:cNvSpPr>
            <a:spLocks noChangeArrowheads="1"/>
          </p:cNvSpPr>
          <p:nvPr/>
        </p:nvSpPr>
        <p:spPr bwMode="auto">
          <a:xfrm>
            <a:off x="2286001" y="2955406"/>
            <a:ext cx="369358" cy="334332"/>
          </a:xfrm>
          <a:prstGeom prst="ellipse">
            <a:avLst/>
          </a:prstGeom>
          <a:solidFill>
            <a:srgbClr val="FF3566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1143000" indent="-228600"/>
            <a:endParaRPr lang="en-US"/>
          </a:p>
        </p:txBody>
      </p:sp>
      <p:sp>
        <p:nvSpPr>
          <p:cNvPr id="56" name="Oval 55"/>
          <p:cNvSpPr>
            <a:spLocks noChangeArrowheads="1"/>
          </p:cNvSpPr>
          <p:nvPr/>
        </p:nvSpPr>
        <p:spPr bwMode="auto">
          <a:xfrm>
            <a:off x="4331898" y="4673280"/>
            <a:ext cx="369358" cy="334332"/>
          </a:xfrm>
          <a:prstGeom prst="ellipse">
            <a:avLst/>
          </a:prstGeom>
          <a:solidFill>
            <a:srgbClr val="FF3566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1143000" indent="-228600"/>
            <a:endParaRPr lang="en-US"/>
          </a:p>
        </p:txBody>
      </p:sp>
      <p:cxnSp>
        <p:nvCxnSpPr>
          <p:cNvPr id="57" name="Straight Connector 56"/>
          <p:cNvCxnSpPr>
            <a:stCxn id="54" idx="2"/>
            <a:endCxn id="51" idx="6"/>
          </p:cNvCxnSpPr>
          <p:nvPr/>
        </p:nvCxnSpPr>
        <p:spPr bwMode="auto">
          <a:xfrm flipH="1">
            <a:off x="4701256" y="3122572"/>
            <a:ext cx="1676540" cy="0"/>
          </a:xfrm>
          <a:prstGeom prst="line">
            <a:avLst/>
          </a:prstGeom>
          <a:noFill/>
          <a:ln w="38100" cap="flat" cmpd="sng" algn="ctr">
            <a:solidFill>
              <a:schemeClr val="accent4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>
            <a:stCxn id="56" idx="0"/>
            <a:endCxn id="51" idx="4"/>
          </p:cNvCxnSpPr>
          <p:nvPr/>
        </p:nvCxnSpPr>
        <p:spPr bwMode="auto">
          <a:xfrm flipV="1">
            <a:off x="4516577" y="3289738"/>
            <a:ext cx="0" cy="1383542"/>
          </a:xfrm>
          <a:prstGeom prst="line">
            <a:avLst/>
          </a:prstGeom>
          <a:noFill/>
          <a:ln w="38100" cap="flat" cmpd="sng" algn="ctr">
            <a:solidFill>
              <a:schemeClr val="accent4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>
            <a:stCxn id="55" idx="6"/>
            <a:endCxn id="51" idx="2"/>
          </p:cNvCxnSpPr>
          <p:nvPr/>
        </p:nvCxnSpPr>
        <p:spPr bwMode="auto">
          <a:xfrm>
            <a:off x="2655359" y="3122572"/>
            <a:ext cx="1676539" cy="0"/>
          </a:xfrm>
          <a:prstGeom prst="line">
            <a:avLst/>
          </a:prstGeom>
          <a:noFill/>
          <a:ln w="38100" cap="flat" cmpd="sng" algn="ctr">
            <a:solidFill>
              <a:schemeClr val="accent4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>
            <a:stCxn id="54" idx="1"/>
            <a:endCxn id="8" idx="5"/>
          </p:cNvCxnSpPr>
          <p:nvPr/>
        </p:nvCxnSpPr>
        <p:spPr bwMode="auto">
          <a:xfrm flipH="1" flipV="1">
            <a:off x="4647165" y="1690068"/>
            <a:ext cx="1784722" cy="1314300"/>
          </a:xfrm>
          <a:prstGeom prst="line">
            <a:avLst/>
          </a:prstGeom>
          <a:noFill/>
          <a:ln w="38100" cap="flat" cmpd="sng" algn="ctr">
            <a:solidFill>
              <a:schemeClr val="accent4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TextBox 71"/>
          <p:cNvSpPr txBox="1"/>
          <p:nvPr/>
        </p:nvSpPr>
        <p:spPr>
          <a:xfrm>
            <a:off x="1923401" y="2891739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</a:t>
            </a:r>
            <a:endParaRPr lang="en-SG" dirty="0"/>
          </a:p>
        </p:txBody>
      </p:sp>
      <p:sp>
        <p:nvSpPr>
          <p:cNvPr id="73" name="TextBox 72"/>
          <p:cNvSpPr txBox="1"/>
          <p:nvPr/>
        </p:nvSpPr>
        <p:spPr>
          <a:xfrm>
            <a:off x="4331898" y="5105400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</a:t>
            </a:r>
            <a:endParaRPr lang="en-SG" dirty="0"/>
          </a:p>
        </p:txBody>
      </p:sp>
      <p:sp>
        <p:nvSpPr>
          <p:cNvPr id="74" name="TextBox 73"/>
          <p:cNvSpPr txBox="1"/>
          <p:nvPr/>
        </p:nvSpPr>
        <p:spPr>
          <a:xfrm>
            <a:off x="4689258" y="1222152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</a:t>
            </a:r>
            <a:endParaRPr lang="en-SG" dirty="0"/>
          </a:p>
        </p:txBody>
      </p:sp>
      <p:sp>
        <p:nvSpPr>
          <p:cNvPr id="75" name="TextBox 74"/>
          <p:cNvSpPr txBox="1"/>
          <p:nvPr/>
        </p:nvSpPr>
        <p:spPr>
          <a:xfrm>
            <a:off x="6765236" y="2891738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457200" y="3721285"/>
                <a:ext cx="2391809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)=0$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)=2$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=3$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)=4$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721285"/>
                <a:ext cx="2391809" cy="1569660"/>
              </a:xfrm>
              <a:prstGeom prst="rect">
                <a:avLst/>
              </a:prstGeom>
              <a:blipFill>
                <a:blip r:embed="rId2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5178548" y="1341031"/>
                <a:ext cx="397102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)= 0$</m:t>
                    </m:r>
                    <m:r>
                      <a:rPr lang="en-US" sz="2400" b="0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4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$</m:t>
                    </m:r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</a:t>
                </a:r>
                <a:endParaRPr lang="en-US" sz="2400" b="0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=3$</m:t>
                      </m:r>
                    </m:oMath>
                  </m:oMathPara>
                </a14:m>
                <a:endParaRPr lang="en-SG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548" y="1341031"/>
                <a:ext cx="3971023" cy="830997"/>
              </a:xfrm>
              <a:prstGeom prst="rect">
                <a:avLst/>
              </a:prstGeom>
              <a:blipFill rotWithShape="0">
                <a:blip r:embed="rId3"/>
                <a:stretch>
                  <a:fillRect b="-147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Freeform 78"/>
          <p:cNvSpPr/>
          <p:nvPr/>
        </p:nvSpPr>
        <p:spPr>
          <a:xfrm>
            <a:off x="2667000" y="3105150"/>
            <a:ext cx="1847850" cy="1581150"/>
          </a:xfrm>
          <a:custGeom>
            <a:avLst/>
            <a:gdLst>
              <a:gd name="connsiteX0" fmla="*/ 0 w 1847850"/>
              <a:gd name="connsiteY0" fmla="*/ 0 h 1581150"/>
              <a:gd name="connsiteX1" fmla="*/ 1847850 w 1847850"/>
              <a:gd name="connsiteY1" fmla="*/ 9525 h 1581150"/>
              <a:gd name="connsiteX2" fmla="*/ 1838325 w 1847850"/>
              <a:gd name="connsiteY2" fmla="*/ 1581150 h 158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7850" h="1581150">
                <a:moveTo>
                  <a:pt x="0" y="0"/>
                </a:moveTo>
                <a:lnTo>
                  <a:pt x="1847850" y="9525"/>
                </a:lnTo>
                <a:lnTo>
                  <a:pt x="1838325" y="1581150"/>
                </a:lnTo>
              </a:path>
            </a:pathLst>
          </a:custGeom>
          <a:noFill/>
          <a:ln w="76200">
            <a:solidFill>
              <a:schemeClr val="accent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81" name="Straight Arrow Connector 80"/>
          <p:cNvCxnSpPr>
            <a:stCxn id="8" idx="5"/>
            <a:endCxn id="54" idx="1"/>
          </p:cNvCxnSpPr>
          <p:nvPr/>
        </p:nvCxnSpPr>
        <p:spPr>
          <a:xfrm>
            <a:off x="4647165" y="1690068"/>
            <a:ext cx="1784722" cy="1314300"/>
          </a:xfrm>
          <a:prstGeom prst="straightConnector1">
            <a:avLst/>
          </a:prstGeom>
          <a:ln w="762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4814838" y="3566010"/>
            <a:ext cx="42596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are the payments for </a:t>
            </a:r>
          </a:p>
          <a:p>
            <a:r>
              <a:rPr lang="en-US" sz="2400" dirty="0"/>
              <a:t>senders of messages (1) and (4)?</a:t>
            </a:r>
            <a:endParaRPr lang="en-SG" sz="2400" dirty="0"/>
          </a:p>
        </p:txBody>
      </p:sp>
      <p:sp>
        <p:nvSpPr>
          <p:cNvPr id="84" name="TextBox 83"/>
          <p:cNvSpPr txBox="1"/>
          <p:nvPr/>
        </p:nvSpPr>
        <p:spPr>
          <a:xfrm>
            <a:off x="5147216" y="4609614"/>
            <a:ext cx="2830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Critical value for (1)? 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4814838" y="5509915"/>
            <a:ext cx="4301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if (1) bids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0</a:t>
            </a:r>
            <a:r>
              <a:rPr lang="en-US" sz="2400" dirty="0"/>
              <a:t>, does she win? </a:t>
            </a:r>
          </a:p>
        </p:txBody>
      </p:sp>
      <p:cxnSp>
        <p:nvCxnSpPr>
          <p:cNvPr id="4" name="Straight Arrow Connector 3"/>
          <p:cNvCxnSpPr>
            <a:stCxn id="8" idx="4"/>
            <a:endCxn id="79" idx="2"/>
          </p:cNvCxnSpPr>
          <p:nvPr/>
        </p:nvCxnSpPr>
        <p:spPr>
          <a:xfrm flipH="1">
            <a:off x="4505325" y="1739030"/>
            <a:ext cx="11252" cy="2947270"/>
          </a:xfrm>
          <a:prstGeom prst="straightConnector1">
            <a:avLst/>
          </a:prstGeom>
          <a:ln w="762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815469" y="5971580"/>
            <a:ext cx="664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Yes</a:t>
            </a:r>
            <a:r>
              <a:rPr lang="en-US" sz="2400" dirty="0"/>
              <a:t>.</a:t>
            </a:r>
            <a:endParaRPr lang="en-SG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656124" y="6017746"/>
                <a:ext cx="18154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=0$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124" y="6017746"/>
                <a:ext cx="1815497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2349" t="-3279" r="-4698" b="-2459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595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endParaRPr lang="en-SG" dirty="0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331898" y="1404698"/>
            <a:ext cx="369358" cy="334332"/>
          </a:xfrm>
          <a:prstGeom prst="ellipse">
            <a:avLst/>
          </a:prstGeom>
          <a:solidFill>
            <a:srgbClr val="FF3566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1143000" indent="-228600"/>
            <a:endParaRPr lang="en-US"/>
          </a:p>
        </p:txBody>
      </p:sp>
      <p:cxnSp>
        <p:nvCxnSpPr>
          <p:cNvPr id="34" name="Straight Connector 33"/>
          <p:cNvCxnSpPr>
            <a:stCxn id="51" idx="0"/>
            <a:endCxn id="8" idx="4"/>
          </p:cNvCxnSpPr>
          <p:nvPr/>
        </p:nvCxnSpPr>
        <p:spPr bwMode="auto">
          <a:xfrm flipV="1">
            <a:off x="4516577" y="1739030"/>
            <a:ext cx="0" cy="1216376"/>
          </a:xfrm>
          <a:prstGeom prst="line">
            <a:avLst/>
          </a:prstGeom>
          <a:noFill/>
          <a:ln w="38100" cap="flat" cmpd="sng" algn="ctr">
            <a:solidFill>
              <a:schemeClr val="accent4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Oval 50"/>
          <p:cNvSpPr>
            <a:spLocks noChangeArrowheads="1"/>
          </p:cNvSpPr>
          <p:nvPr/>
        </p:nvSpPr>
        <p:spPr bwMode="auto">
          <a:xfrm>
            <a:off x="4331898" y="2955406"/>
            <a:ext cx="369358" cy="334332"/>
          </a:xfrm>
          <a:prstGeom prst="ellipse">
            <a:avLst/>
          </a:prstGeom>
          <a:solidFill>
            <a:srgbClr val="FF3566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1143000" indent="-228600"/>
            <a:endParaRPr lang="en-US"/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6377796" y="2955406"/>
            <a:ext cx="369358" cy="334332"/>
          </a:xfrm>
          <a:prstGeom prst="ellipse">
            <a:avLst/>
          </a:prstGeom>
          <a:solidFill>
            <a:srgbClr val="FF3566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1143000" indent="-228600"/>
            <a:endParaRPr lang="en-US"/>
          </a:p>
        </p:txBody>
      </p:sp>
      <p:sp>
        <p:nvSpPr>
          <p:cNvPr id="55" name="Oval 54"/>
          <p:cNvSpPr>
            <a:spLocks noChangeArrowheads="1"/>
          </p:cNvSpPr>
          <p:nvPr/>
        </p:nvSpPr>
        <p:spPr bwMode="auto">
          <a:xfrm>
            <a:off x="2286001" y="2955406"/>
            <a:ext cx="369358" cy="334332"/>
          </a:xfrm>
          <a:prstGeom prst="ellipse">
            <a:avLst/>
          </a:prstGeom>
          <a:solidFill>
            <a:srgbClr val="FF3566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1143000" indent="-228600"/>
            <a:endParaRPr lang="en-US"/>
          </a:p>
        </p:txBody>
      </p:sp>
      <p:sp>
        <p:nvSpPr>
          <p:cNvPr id="56" name="Oval 55"/>
          <p:cNvSpPr>
            <a:spLocks noChangeArrowheads="1"/>
          </p:cNvSpPr>
          <p:nvPr/>
        </p:nvSpPr>
        <p:spPr bwMode="auto">
          <a:xfrm>
            <a:off x="4331898" y="4673280"/>
            <a:ext cx="369358" cy="334332"/>
          </a:xfrm>
          <a:prstGeom prst="ellipse">
            <a:avLst/>
          </a:prstGeom>
          <a:solidFill>
            <a:srgbClr val="FF3566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1143000" indent="-228600"/>
            <a:endParaRPr lang="en-US"/>
          </a:p>
        </p:txBody>
      </p:sp>
      <p:cxnSp>
        <p:nvCxnSpPr>
          <p:cNvPr id="57" name="Straight Connector 56"/>
          <p:cNvCxnSpPr>
            <a:stCxn id="54" idx="2"/>
            <a:endCxn id="51" idx="6"/>
          </p:cNvCxnSpPr>
          <p:nvPr/>
        </p:nvCxnSpPr>
        <p:spPr bwMode="auto">
          <a:xfrm flipH="1">
            <a:off x="4701256" y="3122572"/>
            <a:ext cx="1676540" cy="0"/>
          </a:xfrm>
          <a:prstGeom prst="line">
            <a:avLst/>
          </a:prstGeom>
          <a:noFill/>
          <a:ln w="38100" cap="flat" cmpd="sng" algn="ctr">
            <a:solidFill>
              <a:schemeClr val="accent4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>
            <a:stCxn id="56" idx="0"/>
            <a:endCxn id="51" idx="4"/>
          </p:cNvCxnSpPr>
          <p:nvPr/>
        </p:nvCxnSpPr>
        <p:spPr bwMode="auto">
          <a:xfrm flipV="1">
            <a:off x="4516577" y="3289738"/>
            <a:ext cx="0" cy="1383542"/>
          </a:xfrm>
          <a:prstGeom prst="line">
            <a:avLst/>
          </a:prstGeom>
          <a:noFill/>
          <a:ln w="38100" cap="flat" cmpd="sng" algn="ctr">
            <a:solidFill>
              <a:schemeClr val="accent4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>
            <a:stCxn id="55" idx="6"/>
            <a:endCxn id="51" idx="2"/>
          </p:cNvCxnSpPr>
          <p:nvPr/>
        </p:nvCxnSpPr>
        <p:spPr bwMode="auto">
          <a:xfrm>
            <a:off x="2655359" y="3122572"/>
            <a:ext cx="1676539" cy="0"/>
          </a:xfrm>
          <a:prstGeom prst="line">
            <a:avLst/>
          </a:prstGeom>
          <a:noFill/>
          <a:ln w="38100" cap="flat" cmpd="sng" algn="ctr">
            <a:solidFill>
              <a:schemeClr val="accent4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>
            <a:stCxn id="54" idx="1"/>
            <a:endCxn id="8" idx="5"/>
          </p:cNvCxnSpPr>
          <p:nvPr/>
        </p:nvCxnSpPr>
        <p:spPr bwMode="auto">
          <a:xfrm flipH="1" flipV="1">
            <a:off x="4647165" y="1690068"/>
            <a:ext cx="1784722" cy="1314300"/>
          </a:xfrm>
          <a:prstGeom prst="line">
            <a:avLst/>
          </a:prstGeom>
          <a:noFill/>
          <a:ln w="38100" cap="flat" cmpd="sng" algn="ctr">
            <a:solidFill>
              <a:schemeClr val="accent4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TextBox 71"/>
          <p:cNvSpPr txBox="1"/>
          <p:nvPr/>
        </p:nvSpPr>
        <p:spPr>
          <a:xfrm>
            <a:off x="1923401" y="2891739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</a:t>
            </a:r>
            <a:endParaRPr lang="en-SG" dirty="0"/>
          </a:p>
        </p:txBody>
      </p:sp>
      <p:sp>
        <p:nvSpPr>
          <p:cNvPr id="73" name="TextBox 72"/>
          <p:cNvSpPr txBox="1"/>
          <p:nvPr/>
        </p:nvSpPr>
        <p:spPr>
          <a:xfrm>
            <a:off x="4331898" y="5105400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</a:t>
            </a:r>
            <a:endParaRPr lang="en-SG" dirty="0"/>
          </a:p>
        </p:txBody>
      </p:sp>
      <p:sp>
        <p:nvSpPr>
          <p:cNvPr id="74" name="TextBox 73"/>
          <p:cNvSpPr txBox="1"/>
          <p:nvPr/>
        </p:nvSpPr>
        <p:spPr>
          <a:xfrm>
            <a:off x="4689258" y="1222152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</a:t>
            </a:r>
            <a:endParaRPr lang="en-SG" dirty="0"/>
          </a:p>
        </p:txBody>
      </p:sp>
      <p:sp>
        <p:nvSpPr>
          <p:cNvPr id="75" name="TextBox 74"/>
          <p:cNvSpPr txBox="1"/>
          <p:nvPr/>
        </p:nvSpPr>
        <p:spPr>
          <a:xfrm>
            <a:off x="6765236" y="2891738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457200" y="3721285"/>
                <a:ext cx="2391809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)=1$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)=2$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=3$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)=4$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721285"/>
                <a:ext cx="2391809" cy="1569660"/>
              </a:xfrm>
              <a:prstGeom prst="rect">
                <a:avLst/>
              </a:prstGeom>
              <a:blipFill>
                <a:blip r:embed="rId2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Freeform 78"/>
          <p:cNvSpPr/>
          <p:nvPr/>
        </p:nvSpPr>
        <p:spPr>
          <a:xfrm>
            <a:off x="2667000" y="3105150"/>
            <a:ext cx="1847850" cy="1581150"/>
          </a:xfrm>
          <a:custGeom>
            <a:avLst/>
            <a:gdLst>
              <a:gd name="connsiteX0" fmla="*/ 0 w 1847850"/>
              <a:gd name="connsiteY0" fmla="*/ 0 h 1581150"/>
              <a:gd name="connsiteX1" fmla="*/ 1847850 w 1847850"/>
              <a:gd name="connsiteY1" fmla="*/ 9525 h 1581150"/>
              <a:gd name="connsiteX2" fmla="*/ 1838325 w 1847850"/>
              <a:gd name="connsiteY2" fmla="*/ 1581150 h 158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7850" h="1581150">
                <a:moveTo>
                  <a:pt x="0" y="0"/>
                </a:moveTo>
                <a:lnTo>
                  <a:pt x="1847850" y="9525"/>
                </a:lnTo>
                <a:lnTo>
                  <a:pt x="1838325" y="1581150"/>
                </a:lnTo>
              </a:path>
            </a:pathLst>
          </a:custGeom>
          <a:noFill/>
          <a:ln w="76200">
            <a:solidFill>
              <a:schemeClr val="accent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81" name="Straight Arrow Connector 80"/>
          <p:cNvCxnSpPr>
            <a:stCxn id="8" idx="5"/>
            <a:endCxn id="54" idx="1"/>
          </p:cNvCxnSpPr>
          <p:nvPr/>
        </p:nvCxnSpPr>
        <p:spPr>
          <a:xfrm>
            <a:off x="4647165" y="1690068"/>
            <a:ext cx="1784722" cy="1314300"/>
          </a:xfrm>
          <a:prstGeom prst="straightConnector1">
            <a:avLst/>
          </a:prstGeom>
          <a:ln w="762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4814838" y="3566010"/>
            <a:ext cx="42596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are the payments for </a:t>
            </a:r>
          </a:p>
          <a:p>
            <a:r>
              <a:rPr lang="en-US" sz="2400" dirty="0"/>
              <a:t>senders of messages (1) and (4)?</a:t>
            </a:r>
            <a:endParaRPr lang="en-SG" sz="2400" dirty="0"/>
          </a:p>
        </p:txBody>
      </p:sp>
      <p:sp>
        <p:nvSpPr>
          <p:cNvPr id="84" name="TextBox 83"/>
          <p:cNvSpPr txBox="1"/>
          <p:nvPr/>
        </p:nvSpPr>
        <p:spPr>
          <a:xfrm>
            <a:off x="5147216" y="4609614"/>
            <a:ext cx="2830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Critical value for (4)? </a:t>
            </a:r>
          </a:p>
        </p:txBody>
      </p:sp>
      <p:cxnSp>
        <p:nvCxnSpPr>
          <p:cNvPr id="4" name="Straight Arrow Connector 3"/>
          <p:cNvCxnSpPr>
            <a:stCxn id="8" idx="4"/>
            <a:endCxn id="79" idx="2"/>
          </p:cNvCxnSpPr>
          <p:nvPr/>
        </p:nvCxnSpPr>
        <p:spPr>
          <a:xfrm flipH="1">
            <a:off x="4505325" y="1739030"/>
            <a:ext cx="11252" cy="2947270"/>
          </a:xfrm>
          <a:prstGeom prst="straightConnector1">
            <a:avLst/>
          </a:prstGeom>
          <a:ln w="762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68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endParaRPr lang="en-SG" dirty="0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331898" y="1404698"/>
            <a:ext cx="369358" cy="334332"/>
          </a:xfrm>
          <a:prstGeom prst="ellipse">
            <a:avLst/>
          </a:prstGeom>
          <a:solidFill>
            <a:srgbClr val="FF3566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1143000" indent="-228600"/>
            <a:endParaRPr lang="en-US"/>
          </a:p>
        </p:txBody>
      </p:sp>
      <p:cxnSp>
        <p:nvCxnSpPr>
          <p:cNvPr id="34" name="Straight Connector 33"/>
          <p:cNvCxnSpPr>
            <a:stCxn id="51" idx="0"/>
            <a:endCxn id="8" idx="4"/>
          </p:cNvCxnSpPr>
          <p:nvPr/>
        </p:nvCxnSpPr>
        <p:spPr bwMode="auto">
          <a:xfrm flipV="1">
            <a:off x="4516577" y="1739030"/>
            <a:ext cx="0" cy="1216376"/>
          </a:xfrm>
          <a:prstGeom prst="line">
            <a:avLst/>
          </a:prstGeom>
          <a:noFill/>
          <a:ln w="38100" cap="flat" cmpd="sng" algn="ctr">
            <a:solidFill>
              <a:schemeClr val="accent4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Oval 50"/>
          <p:cNvSpPr>
            <a:spLocks noChangeArrowheads="1"/>
          </p:cNvSpPr>
          <p:nvPr/>
        </p:nvSpPr>
        <p:spPr bwMode="auto">
          <a:xfrm>
            <a:off x="4331898" y="2955406"/>
            <a:ext cx="369358" cy="334332"/>
          </a:xfrm>
          <a:prstGeom prst="ellipse">
            <a:avLst/>
          </a:prstGeom>
          <a:solidFill>
            <a:srgbClr val="FF3566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1143000" indent="-228600"/>
            <a:endParaRPr lang="en-US"/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6377796" y="2955406"/>
            <a:ext cx="369358" cy="334332"/>
          </a:xfrm>
          <a:prstGeom prst="ellipse">
            <a:avLst/>
          </a:prstGeom>
          <a:solidFill>
            <a:srgbClr val="FF3566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1143000" indent="-228600"/>
            <a:endParaRPr lang="en-US"/>
          </a:p>
        </p:txBody>
      </p:sp>
      <p:sp>
        <p:nvSpPr>
          <p:cNvPr id="55" name="Oval 54"/>
          <p:cNvSpPr>
            <a:spLocks noChangeArrowheads="1"/>
          </p:cNvSpPr>
          <p:nvPr/>
        </p:nvSpPr>
        <p:spPr bwMode="auto">
          <a:xfrm>
            <a:off x="2286001" y="2955406"/>
            <a:ext cx="369358" cy="334332"/>
          </a:xfrm>
          <a:prstGeom prst="ellipse">
            <a:avLst/>
          </a:prstGeom>
          <a:solidFill>
            <a:srgbClr val="FF3566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1143000" indent="-228600"/>
            <a:endParaRPr lang="en-US"/>
          </a:p>
        </p:txBody>
      </p:sp>
      <p:sp>
        <p:nvSpPr>
          <p:cNvPr id="56" name="Oval 55"/>
          <p:cNvSpPr>
            <a:spLocks noChangeArrowheads="1"/>
          </p:cNvSpPr>
          <p:nvPr/>
        </p:nvSpPr>
        <p:spPr bwMode="auto">
          <a:xfrm>
            <a:off x="4331898" y="4673280"/>
            <a:ext cx="369358" cy="334332"/>
          </a:xfrm>
          <a:prstGeom prst="ellipse">
            <a:avLst/>
          </a:prstGeom>
          <a:solidFill>
            <a:srgbClr val="FF3566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1143000" indent="-228600"/>
            <a:endParaRPr lang="en-US"/>
          </a:p>
        </p:txBody>
      </p:sp>
      <p:cxnSp>
        <p:nvCxnSpPr>
          <p:cNvPr id="57" name="Straight Connector 56"/>
          <p:cNvCxnSpPr>
            <a:stCxn id="54" idx="2"/>
            <a:endCxn id="51" idx="6"/>
          </p:cNvCxnSpPr>
          <p:nvPr/>
        </p:nvCxnSpPr>
        <p:spPr bwMode="auto">
          <a:xfrm flipH="1">
            <a:off x="4701256" y="3122572"/>
            <a:ext cx="1676540" cy="0"/>
          </a:xfrm>
          <a:prstGeom prst="line">
            <a:avLst/>
          </a:prstGeom>
          <a:noFill/>
          <a:ln w="38100" cap="flat" cmpd="sng" algn="ctr">
            <a:solidFill>
              <a:schemeClr val="accent4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>
            <a:stCxn id="56" idx="0"/>
            <a:endCxn id="51" idx="4"/>
          </p:cNvCxnSpPr>
          <p:nvPr/>
        </p:nvCxnSpPr>
        <p:spPr bwMode="auto">
          <a:xfrm flipV="1">
            <a:off x="4516577" y="3289738"/>
            <a:ext cx="0" cy="1383542"/>
          </a:xfrm>
          <a:prstGeom prst="line">
            <a:avLst/>
          </a:prstGeom>
          <a:noFill/>
          <a:ln w="38100" cap="flat" cmpd="sng" algn="ctr">
            <a:solidFill>
              <a:schemeClr val="accent4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>
            <a:stCxn id="55" idx="6"/>
            <a:endCxn id="51" idx="2"/>
          </p:cNvCxnSpPr>
          <p:nvPr/>
        </p:nvCxnSpPr>
        <p:spPr bwMode="auto">
          <a:xfrm>
            <a:off x="2655359" y="3122572"/>
            <a:ext cx="1676539" cy="0"/>
          </a:xfrm>
          <a:prstGeom prst="line">
            <a:avLst/>
          </a:prstGeom>
          <a:noFill/>
          <a:ln w="38100" cap="flat" cmpd="sng" algn="ctr">
            <a:solidFill>
              <a:schemeClr val="accent4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>
            <a:stCxn id="54" idx="1"/>
            <a:endCxn id="8" idx="5"/>
          </p:cNvCxnSpPr>
          <p:nvPr/>
        </p:nvCxnSpPr>
        <p:spPr bwMode="auto">
          <a:xfrm flipH="1" flipV="1">
            <a:off x="4647165" y="1690068"/>
            <a:ext cx="1784722" cy="1314300"/>
          </a:xfrm>
          <a:prstGeom prst="line">
            <a:avLst/>
          </a:prstGeom>
          <a:noFill/>
          <a:ln w="38100" cap="flat" cmpd="sng" algn="ctr">
            <a:solidFill>
              <a:schemeClr val="accent4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TextBox 71"/>
          <p:cNvSpPr txBox="1"/>
          <p:nvPr/>
        </p:nvSpPr>
        <p:spPr>
          <a:xfrm>
            <a:off x="1923401" y="2891739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</a:t>
            </a:r>
            <a:endParaRPr lang="en-SG" dirty="0"/>
          </a:p>
        </p:txBody>
      </p:sp>
      <p:sp>
        <p:nvSpPr>
          <p:cNvPr id="73" name="TextBox 72"/>
          <p:cNvSpPr txBox="1"/>
          <p:nvPr/>
        </p:nvSpPr>
        <p:spPr>
          <a:xfrm>
            <a:off x="4331898" y="5105400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</a:t>
            </a:r>
            <a:endParaRPr lang="en-SG" dirty="0"/>
          </a:p>
        </p:txBody>
      </p:sp>
      <p:sp>
        <p:nvSpPr>
          <p:cNvPr id="74" name="TextBox 73"/>
          <p:cNvSpPr txBox="1"/>
          <p:nvPr/>
        </p:nvSpPr>
        <p:spPr>
          <a:xfrm>
            <a:off x="4689258" y="1222152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</a:t>
            </a:r>
            <a:endParaRPr lang="en-SG" dirty="0"/>
          </a:p>
        </p:txBody>
      </p:sp>
      <p:sp>
        <p:nvSpPr>
          <p:cNvPr id="75" name="TextBox 74"/>
          <p:cNvSpPr txBox="1"/>
          <p:nvPr/>
        </p:nvSpPr>
        <p:spPr>
          <a:xfrm>
            <a:off x="6765236" y="2891738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457200" y="3721285"/>
                <a:ext cx="2391809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)=1$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)=2$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=3$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)=1$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721285"/>
                <a:ext cx="2391809" cy="1569660"/>
              </a:xfrm>
              <a:prstGeom prst="rect">
                <a:avLst/>
              </a:prstGeom>
              <a:blipFill>
                <a:blip r:embed="rId2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5178548" y="1341031"/>
                <a:ext cx="397102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)=1$</m:t>
                    </m:r>
                    <m:r>
                      <a:rPr lang="en-US" sz="2400" b="0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$</m:t>
                    </m:r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</a:t>
                </a:r>
                <a:endParaRPr lang="en-US" sz="2400" b="0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=3$</m:t>
                      </m:r>
                    </m:oMath>
                  </m:oMathPara>
                </a14:m>
                <a:endParaRPr lang="en-SG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548" y="1341031"/>
                <a:ext cx="3971023" cy="830997"/>
              </a:xfrm>
              <a:prstGeom prst="rect">
                <a:avLst/>
              </a:prstGeom>
              <a:blipFill rotWithShape="0">
                <a:blip r:embed="rId3"/>
                <a:stretch>
                  <a:fillRect b="-147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Freeform 78"/>
          <p:cNvSpPr/>
          <p:nvPr/>
        </p:nvSpPr>
        <p:spPr>
          <a:xfrm>
            <a:off x="2667000" y="3105150"/>
            <a:ext cx="1847850" cy="1581150"/>
          </a:xfrm>
          <a:custGeom>
            <a:avLst/>
            <a:gdLst>
              <a:gd name="connsiteX0" fmla="*/ 0 w 1847850"/>
              <a:gd name="connsiteY0" fmla="*/ 0 h 1581150"/>
              <a:gd name="connsiteX1" fmla="*/ 1847850 w 1847850"/>
              <a:gd name="connsiteY1" fmla="*/ 9525 h 1581150"/>
              <a:gd name="connsiteX2" fmla="*/ 1838325 w 1847850"/>
              <a:gd name="connsiteY2" fmla="*/ 1581150 h 158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7850" h="1581150">
                <a:moveTo>
                  <a:pt x="0" y="0"/>
                </a:moveTo>
                <a:lnTo>
                  <a:pt x="1847850" y="9525"/>
                </a:lnTo>
                <a:lnTo>
                  <a:pt x="1838325" y="1581150"/>
                </a:lnTo>
              </a:path>
            </a:pathLst>
          </a:custGeom>
          <a:noFill/>
          <a:ln w="76200">
            <a:solidFill>
              <a:schemeClr val="accent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81" name="Straight Arrow Connector 80"/>
          <p:cNvCxnSpPr>
            <a:stCxn id="8" idx="5"/>
            <a:endCxn id="54" idx="1"/>
          </p:cNvCxnSpPr>
          <p:nvPr/>
        </p:nvCxnSpPr>
        <p:spPr>
          <a:xfrm>
            <a:off x="4647165" y="1690068"/>
            <a:ext cx="1784722" cy="1314300"/>
          </a:xfrm>
          <a:prstGeom prst="straightConnector1">
            <a:avLst/>
          </a:prstGeom>
          <a:ln w="762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4814838" y="3566010"/>
            <a:ext cx="42596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are the payments for </a:t>
            </a:r>
          </a:p>
          <a:p>
            <a:r>
              <a:rPr lang="en-US" sz="2400" dirty="0"/>
              <a:t>senders of messages (1) and (4)?</a:t>
            </a:r>
            <a:endParaRPr lang="en-SG" sz="2400" dirty="0"/>
          </a:p>
        </p:txBody>
      </p:sp>
      <p:sp>
        <p:nvSpPr>
          <p:cNvPr id="84" name="TextBox 83"/>
          <p:cNvSpPr txBox="1"/>
          <p:nvPr/>
        </p:nvSpPr>
        <p:spPr>
          <a:xfrm>
            <a:off x="5147216" y="4609614"/>
            <a:ext cx="2830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Critical value for (4)? 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4814838" y="5509915"/>
            <a:ext cx="4301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if (4) bids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1</a:t>
            </a:r>
            <a:r>
              <a:rPr lang="en-US" sz="2400" dirty="0"/>
              <a:t>, does she win? </a:t>
            </a:r>
          </a:p>
        </p:txBody>
      </p:sp>
      <p:cxnSp>
        <p:nvCxnSpPr>
          <p:cNvPr id="4" name="Straight Arrow Connector 3"/>
          <p:cNvCxnSpPr>
            <a:stCxn id="8" idx="4"/>
            <a:endCxn id="79" idx="2"/>
          </p:cNvCxnSpPr>
          <p:nvPr/>
        </p:nvCxnSpPr>
        <p:spPr>
          <a:xfrm flipH="1">
            <a:off x="4505325" y="1739030"/>
            <a:ext cx="11252" cy="2947270"/>
          </a:xfrm>
          <a:prstGeom prst="straightConnector1">
            <a:avLst/>
          </a:prstGeom>
          <a:ln w="762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815469" y="5971580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No</a:t>
            </a:r>
            <a:r>
              <a:rPr lang="en-US" sz="2400" dirty="0"/>
              <a:t>.</a:t>
            </a:r>
            <a:endParaRPr lang="en-SG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656124" y="6017746"/>
                <a:ext cx="18200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&gt;1$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124" y="6017746"/>
                <a:ext cx="1820050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2349" t="-3279" r="-5034" b="-2459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825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endParaRPr lang="en-SG" dirty="0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331898" y="1404698"/>
            <a:ext cx="369358" cy="334332"/>
          </a:xfrm>
          <a:prstGeom prst="ellipse">
            <a:avLst/>
          </a:prstGeom>
          <a:solidFill>
            <a:srgbClr val="FF3566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1143000" indent="-228600"/>
            <a:endParaRPr lang="en-US"/>
          </a:p>
        </p:txBody>
      </p:sp>
      <p:cxnSp>
        <p:nvCxnSpPr>
          <p:cNvPr id="34" name="Straight Connector 33"/>
          <p:cNvCxnSpPr>
            <a:stCxn id="51" idx="0"/>
            <a:endCxn id="8" idx="4"/>
          </p:cNvCxnSpPr>
          <p:nvPr/>
        </p:nvCxnSpPr>
        <p:spPr bwMode="auto">
          <a:xfrm flipV="1">
            <a:off x="4516577" y="1739030"/>
            <a:ext cx="0" cy="1216376"/>
          </a:xfrm>
          <a:prstGeom prst="line">
            <a:avLst/>
          </a:prstGeom>
          <a:noFill/>
          <a:ln w="38100" cap="flat" cmpd="sng" algn="ctr">
            <a:solidFill>
              <a:schemeClr val="accent4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Oval 50"/>
          <p:cNvSpPr>
            <a:spLocks noChangeArrowheads="1"/>
          </p:cNvSpPr>
          <p:nvPr/>
        </p:nvSpPr>
        <p:spPr bwMode="auto">
          <a:xfrm>
            <a:off x="4331898" y="2955406"/>
            <a:ext cx="369358" cy="334332"/>
          </a:xfrm>
          <a:prstGeom prst="ellipse">
            <a:avLst/>
          </a:prstGeom>
          <a:solidFill>
            <a:srgbClr val="FF3566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1143000" indent="-228600"/>
            <a:endParaRPr lang="en-US"/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6377796" y="2955406"/>
            <a:ext cx="369358" cy="334332"/>
          </a:xfrm>
          <a:prstGeom prst="ellipse">
            <a:avLst/>
          </a:prstGeom>
          <a:solidFill>
            <a:srgbClr val="FF3566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1143000" indent="-228600"/>
            <a:endParaRPr lang="en-US"/>
          </a:p>
        </p:txBody>
      </p:sp>
      <p:sp>
        <p:nvSpPr>
          <p:cNvPr id="55" name="Oval 54"/>
          <p:cNvSpPr>
            <a:spLocks noChangeArrowheads="1"/>
          </p:cNvSpPr>
          <p:nvPr/>
        </p:nvSpPr>
        <p:spPr bwMode="auto">
          <a:xfrm>
            <a:off x="2286001" y="2955406"/>
            <a:ext cx="369358" cy="334332"/>
          </a:xfrm>
          <a:prstGeom prst="ellipse">
            <a:avLst/>
          </a:prstGeom>
          <a:solidFill>
            <a:srgbClr val="FF3566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1143000" indent="-228600"/>
            <a:endParaRPr lang="en-US"/>
          </a:p>
        </p:txBody>
      </p:sp>
      <p:sp>
        <p:nvSpPr>
          <p:cNvPr id="56" name="Oval 55"/>
          <p:cNvSpPr>
            <a:spLocks noChangeArrowheads="1"/>
          </p:cNvSpPr>
          <p:nvPr/>
        </p:nvSpPr>
        <p:spPr bwMode="auto">
          <a:xfrm>
            <a:off x="4331898" y="4673280"/>
            <a:ext cx="369358" cy="334332"/>
          </a:xfrm>
          <a:prstGeom prst="ellipse">
            <a:avLst/>
          </a:prstGeom>
          <a:solidFill>
            <a:srgbClr val="FF3566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1143000" indent="-228600"/>
            <a:endParaRPr lang="en-US"/>
          </a:p>
        </p:txBody>
      </p:sp>
      <p:cxnSp>
        <p:nvCxnSpPr>
          <p:cNvPr id="57" name="Straight Connector 56"/>
          <p:cNvCxnSpPr>
            <a:stCxn id="54" idx="2"/>
            <a:endCxn id="51" idx="6"/>
          </p:cNvCxnSpPr>
          <p:nvPr/>
        </p:nvCxnSpPr>
        <p:spPr bwMode="auto">
          <a:xfrm flipH="1">
            <a:off x="4701256" y="3122572"/>
            <a:ext cx="1676540" cy="0"/>
          </a:xfrm>
          <a:prstGeom prst="line">
            <a:avLst/>
          </a:prstGeom>
          <a:noFill/>
          <a:ln w="38100" cap="flat" cmpd="sng" algn="ctr">
            <a:solidFill>
              <a:schemeClr val="accent4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>
            <a:stCxn id="56" idx="0"/>
            <a:endCxn id="51" idx="4"/>
          </p:cNvCxnSpPr>
          <p:nvPr/>
        </p:nvCxnSpPr>
        <p:spPr bwMode="auto">
          <a:xfrm flipV="1">
            <a:off x="4516577" y="3289738"/>
            <a:ext cx="0" cy="1383542"/>
          </a:xfrm>
          <a:prstGeom prst="line">
            <a:avLst/>
          </a:prstGeom>
          <a:noFill/>
          <a:ln w="38100" cap="flat" cmpd="sng" algn="ctr">
            <a:solidFill>
              <a:schemeClr val="accent4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>
            <a:stCxn id="55" idx="6"/>
            <a:endCxn id="51" idx="2"/>
          </p:cNvCxnSpPr>
          <p:nvPr/>
        </p:nvCxnSpPr>
        <p:spPr bwMode="auto">
          <a:xfrm>
            <a:off x="2655359" y="3122572"/>
            <a:ext cx="1676539" cy="0"/>
          </a:xfrm>
          <a:prstGeom prst="line">
            <a:avLst/>
          </a:prstGeom>
          <a:noFill/>
          <a:ln w="38100" cap="flat" cmpd="sng" algn="ctr">
            <a:solidFill>
              <a:schemeClr val="accent4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>
            <a:stCxn id="54" idx="1"/>
            <a:endCxn id="8" idx="5"/>
          </p:cNvCxnSpPr>
          <p:nvPr/>
        </p:nvCxnSpPr>
        <p:spPr bwMode="auto">
          <a:xfrm flipH="1" flipV="1">
            <a:off x="4647165" y="1690068"/>
            <a:ext cx="1784722" cy="1314300"/>
          </a:xfrm>
          <a:prstGeom prst="line">
            <a:avLst/>
          </a:prstGeom>
          <a:noFill/>
          <a:ln w="38100" cap="flat" cmpd="sng" algn="ctr">
            <a:solidFill>
              <a:schemeClr val="accent4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TextBox 71"/>
          <p:cNvSpPr txBox="1"/>
          <p:nvPr/>
        </p:nvSpPr>
        <p:spPr>
          <a:xfrm>
            <a:off x="1923401" y="2891739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</a:t>
            </a:r>
            <a:endParaRPr lang="en-SG" dirty="0"/>
          </a:p>
        </p:txBody>
      </p:sp>
      <p:sp>
        <p:nvSpPr>
          <p:cNvPr id="73" name="TextBox 72"/>
          <p:cNvSpPr txBox="1"/>
          <p:nvPr/>
        </p:nvSpPr>
        <p:spPr>
          <a:xfrm>
            <a:off x="4331898" y="5105400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</a:t>
            </a:r>
            <a:endParaRPr lang="en-SG" dirty="0"/>
          </a:p>
        </p:txBody>
      </p:sp>
      <p:sp>
        <p:nvSpPr>
          <p:cNvPr id="74" name="TextBox 73"/>
          <p:cNvSpPr txBox="1"/>
          <p:nvPr/>
        </p:nvSpPr>
        <p:spPr>
          <a:xfrm>
            <a:off x="4689258" y="1222152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</a:t>
            </a:r>
            <a:endParaRPr lang="en-SG" dirty="0"/>
          </a:p>
        </p:txBody>
      </p:sp>
      <p:sp>
        <p:nvSpPr>
          <p:cNvPr id="75" name="TextBox 74"/>
          <p:cNvSpPr txBox="1"/>
          <p:nvPr/>
        </p:nvSpPr>
        <p:spPr>
          <a:xfrm>
            <a:off x="6765236" y="2891738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457200" y="3721285"/>
                <a:ext cx="2391809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)=1$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)=2$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=3$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)=2$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721285"/>
                <a:ext cx="2391809" cy="1569660"/>
              </a:xfrm>
              <a:prstGeom prst="rect">
                <a:avLst/>
              </a:prstGeom>
              <a:blipFill>
                <a:blip r:embed="rId2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5178548" y="1341031"/>
                <a:ext cx="397102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)=1$</m:t>
                    </m:r>
                    <m:r>
                      <a:rPr lang="en-US" sz="2400" b="0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$</m:t>
                    </m:r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</a:t>
                </a:r>
                <a:endParaRPr lang="en-US" sz="2400" b="0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=3$</m:t>
                      </m:r>
                    </m:oMath>
                  </m:oMathPara>
                </a14:m>
                <a:endParaRPr lang="en-SG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548" y="1341031"/>
                <a:ext cx="3971023" cy="830997"/>
              </a:xfrm>
              <a:prstGeom prst="rect">
                <a:avLst/>
              </a:prstGeom>
              <a:blipFill rotWithShape="0">
                <a:blip r:embed="rId3"/>
                <a:stretch>
                  <a:fillRect b="-147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Freeform 78"/>
          <p:cNvSpPr/>
          <p:nvPr/>
        </p:nvSpPr>
        <p:spPr>
          <a:xfrm>
            <a:off x="2667000" y="3105150"/>
            <a:ext cx="1847850" cy="1581150"/>
          </a:xfrm>
          <a:custGeom>
            <a:avLst/>
            <a:gdLst>
              <a:gd name="connsiteX0" fmla="*/ 0 w 1847850"/>
              <a:gd name="connsiteY0" fmla="*/ 0 h 1581150"/>
              <a:gd name="connsiteX1" fmla="*/ 1847850 w 1847850"/>
              <a:gd name="connsiteY1" fmla="*/ 9525 h 1581150"/>
              <a:gd name="connsiteX2" fmla="*/ 1838325 w 1847850"/>
              <a:gd name="connsiteY2" fmla="*/ 1581150 h 158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7850" h="1581150">
                <a:moveTo>
                  <a:pt x="0" y="0"/>
                </a:moveTo>
                <a:lnTo>
                  <a:pt x="1847850" y="9525"/>
                </a:lnTo>
                <a:lnTo>
                  <a:pt x="1838325" y="1581150"/>
                </a:lnTo>
              </a:path>
            </a:pathLst>
          </a:custGeom>
          <a:noFill/>
          <a:ln w="76200">
            <a:solidFill>
              <a:schemeClr val="accent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81" name="Straight Arrow Connector 80"/>
          <p:cNvCxnSpPr>
            <a:stCxn id="8" idx="5"/>
            <a:endCxn id="54" idx="1"/>
          </p:cNvCxnSpPr>
          <p:nvPr/>
        </p:nvCxnSpPr>
        <p:spPr>
          <a:xfrm>
            <a:off x="4647165" y="1690068"/>
            <a:ext cx="1784722" cy="1314300"/>
          </a:xfrm>
          <a:prstGeom prst="straightConnector1">
            <a:avLst/>
          </a:prstGeom>
          <a:ln w="762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4814838" y="3566010"/>
            <a:ext cx="42596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are the payments for </a:t>
            </a:r>
          </a:p>
          <a:p>
            <a:r>
              <a:rPr lang="en-US" sz="2400" dirty="0"/>
              <a:t>senders of messages (1) and (4)?</a:t>
            </a:r>
            <a:endParaRPr lang="en-SG" sz="2400" dirty="0"/>
          </a:p>
        </p:txBody>
      </p:sp>
      <p:sp>
        <p:nvSpPr>
          <p:cNvPr id="84" name="TextBox 83"/>
          <p:cNvSpPr txBox="1"/>
          <p:nvPr/>
        </p:nvSpPr>
        <p:spPr>
          <a:xfrm>
            <a:off x="5147216" y="4609614"/>
            <a:ext cx="2830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Critical value for (4)? 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4814838" y="5509915"/>
            <a:ext cx="4301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if (4) bids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en-US" sz="2400" dirty="0"/>
              <a:t>, does she win? </a:t>
            </a:r>
          </a:p>
        </p:txBody>
      </p:sp>
      <p:cxnSp>
        <p:nvCxnSpPr>
          <p:cNvPr id="4" name="Straight Arrow Connector 3"/>
          <p:cNvCxnSpPr>
            <a:stCxn id="8" idx="4"/>
            <a:endCxn id="79" idx="2"/>
          </p:cNvCxnSpPr>
          <p:nvPr/>
        </p:nvCxnSpPr>
        <p:spPr>
          <a:xfrm flipH="1">
            <a:off x="4505325" y="1739030"/>
            <a:ext cx="11252" cy="2947270"/>
          </a:xfrm>
          <a:prstGeom prst="straightConnector1">
            <a:avLst/>
          </a:prstGeom>
          <a:ln w="762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815469" y="5971580"/>
            <a:ext cx="636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Tie.</a:t>
            </a:r>
            <a:endParaRPr lang="en-SG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656124" y="6017746"/>
                <a:ext cx="18200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=2$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124" y="6017746"/>
                <a:ext cx="1820050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2349" t="-3279" r="-5034" b="-2459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112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VCG: collusion</a:t>
            </a:r>
            <a:endParaRPr lang="en-SG" dirty="0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331898" y="1404698"/>
            <a:ext cx="369358" cy="334332"/>
          </a:xfrm>
          <a:prstGeom prst="ellipse">
            <a:avLst/>
          </a:prstGeom>
          <a:solidFill>
            <a:srgbClr val="FF3566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1143000" indent="-228600"/>
            <a:endParaRPr lang="en-US"/>
          </a:p>
        </p:txBody>
      </p:sp>
      <p:cxnSp>
        <p:nvCxnSpPr>
          <p:cNvPr id="34" name="Straight Connector 33"/>
          <p:cNvCxnSpPr>
            <a:stCxn id="51" idx="0"/>
            <a:endCxn id="8" idx="4"/>
          </p:cNvCxnSpPr>
          <p:nvPr/>
        </p:nvCxnSpPr>
        <p:spPr bwMode="auto">
          <a:xfrm flipV="1">
            <a:off x="4516577" y="1739030"/>
            <a:ext cx="0" cy="1216376"/>
          </a:xfrm>
          <a:prstGeom prst="line">
            <a:avLst/>
          </a:prstGeom>
          <a:noFill/>
          <a:ln w="38100" cap="flat" cmpd="sng" algn="ctr">
            <a:solidFill>
              <a:schemeClr val="accent4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Oval 50"/>
          <p:cNvSpPr>
            <a:spLocks noChangeArrowheads="1"/>
          </p:cNvSpPr>
          <p:nvPr/>
        </p:nvSpPr>
        <p:spPr bwMode="auto">
          <a:xfrm>
            <a:off x="4331898" y="2955406"/>
            <a:ext cx="369358" cy="334332"/>
          </a:xfrm>
          <a:prstGeom prst="ellipse">
            <a:avLst/>
          </a:prstGeom>
          <a:solidFill>
            <a:srgbClr val="FF3566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1143000" indent="-228600"/>
            <a:endParaRPr lang="en-US"/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6377796" y="2955406"/>
            <a:ext cx="369358" cy="334332"/>
          </a:xfrm>
          <a:prstGeom prst="ellipse">
            <a:avLst/>
          </a:prstGeom>
          <a:solidFill>
            <a:srgbClr val="FF3566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1143000" indent="-228600"/>
            <a:endParaRPr lang="en-US"/>
          </a:p>
        </p:txBody>
      </p:sp>
      <p:sp>
        <p:nvSpPr>
          <p:cNvPr id="55" name="Oval 54"/>
          <p:cNvSpPr>
            <a:spLocks noChangeArrowheads="1"/>
          </p:cNvSpPr>
          <p:nvPr/>
        </p:nvSpPr>
        <p:spPr bwMode="auto">
          <a:xfrm>
            <a:off x="2286001" y="2955406"/>
            <a:ext cx="369358" cy="334332"/>
          </a:xfrm>
          <a:prstGeom prst="ellipse">
            <a:avLst/>
          </a:prstGeom>
          <a:solidFill>
            <a:srgbClr val="FF3566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1143000" indent="-228600"/>
            <a:endParaRPr lang="en-US"/>
          </a:p>
        </p:txBody>
      </p:sp>
      <p:sp>
        <p:nvSpPr>
          <p:cNvPr id="56" name="Oval 55"/>
          <p:cNvSpPr>
            <a:spLocks noChangeArrowheads="1"/>
          </p:cNvSpPr>
          <p:nvPr/>
        </p:nvSpPr>
        <p:spPr bwMode="auto">
          <a:xfrm>
            <a:off x="4331898" y="4673280"/>
            <a:ext cx="369358" cy="334332"/>
          </a:xfrm>
          <a:prstGeom prst="ellipse">
            <a:avLst/>
          </a:prstGeom>
          <a:solidFill>
            <a:srgbClr val="FF3566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1143000" indent="-228600"/>
            <a:endParaRPr lang="en-US"/>
          </a:p>
        </p:txBody>
      </p:sp>
      <p:cxnSp>
        <p:nvCxnSpPr>
          <p:cNvPr id="57" name="Straight Connector 56"/>
          <p:cNvCxnSpPr>
            <a:stCxn id="54" idx="2"/>
            <a:endCxn id="51" idx="6"/>
          </p:cNvCxnSpPr>
          <p:nvPr/>
        </p:nvCxnSpPr>
        <p:spPr bwMode="auto">
          <a:xfrm flipH="1">
            <a:off x="4701256" y="3122572"/>
            <a:ext cx="1676540" cy="0"/>
          </a:xfrm>
          <a:prstGeom prst="line">
            <a:avLst/>
          </a:prstGeom>
          <a:noFill/>
          <a:ln w="38100" cap="flat" cmpd="sng" algn="ctr">
            <a:solidFill>
              <a:schemeClr val="accent4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>
            <a:stCxn id="56" idx="0"/>
            <a:endCxn id="51" idx="4"/>
          </p:cNvCxnSpPr>
          <p:nvPr/>
        </p:nvCxnSpPr>
        <p:spPr bwMode="auto">
          <a:xfrm flipV="1">
            <a:off x="4516577" y="3289738"/>
            <a:ext cx="0" cy="1383542"/>
          </a:xfrm>
          <a:prstGeom prst="line">
            <a:avLst/>
          </a:prstGeom>
          <a:noFill/>
          <a:ln w="38100" cap="flat" cmpd="sng" algn="ctr">
            <a:solidFill>
              <a:schemeClr val="accent4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>
            <a:stCxn id="55" idx="6"/>
            <a:endCxn id="51" idx="2"/>
          </p:cNvCxnSpPr>
          <p:nvPr/>
        </p:nvCxnSpPr>
        <p:spPr bwMode="auto">
          <a:xfrm>
            <a:off x="2655359" y="3122572"/>
            <a:ext cx="1676539" cy="0"/>
          </a:xfrm>
          <a:prstGeom prst="line">
            <a:avLst/>
          </a:prstGeom>
          <a:noFill/>
          <a:ln w="38100" cap="flat" cmpd="sng" algn="ctr">
            <a:solidFill>
              <a:schemeClr val="accent4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>
            <a:stCxn id="54" idx="1"/>
            <a:endCxn id="8" idx="5"/>
          </p:cNvCxnSpPr>
          <p:nvPr/>
        </p:nvCxnSpPr>
        <p:spPr bwMode="auto">
          <a:xfrm flipH="1" flipV="1">
            <a:off x="4647165" y="1690068"/>
            <a:ext cx="1784722" cy="1314300"/>
          </a:xfrm>
          <a:prstGeom prst="line">
            <a:avLst/>
          </a:prstGeom>
          <a:noFill/>
          <a:ln w="38100" cap="flat" cmpd="sng" algn="ctr">
            <a:solidFill>
              <a:schemeClr val="accent4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TextBox 71"/>
          <p:cNvSpPr txBox="1"/>
          <p:nvPr/>
        </p:nvSpPr>
        <p:spPr>
          <a:xfrm>
            <a:off x="1923401" y="2891739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</a:t>
            </a:r>
            <a:endParaRPr lang="en-SG" dirty="0"/>
          </a:p>
        </p:txBody>
      </p:sp>
      <p:sp>
        <p:nvSpPr>
          <p:cNvPr id="73" name="TextBox 72"/>
          <p:cNvSpPr txBox="1"/>
          <p:nvPr/>
        </p:nvSpPr>
        <p:spPr>
          <a:xfrm>
            <a:off x="4331898" y="5105400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</a:t>
            </a:r>
            <a:endParaRPr lang="en-SG" dirty="0"/>
          </a:p>
        </p:txBody>
      </p:sp>
      <p:sp>
        <p:nvSpPr>
          <p:cNvPr id="74" name="TextBox 73"/>
          <p:cNvSpPr txBox="1"/>
          <p:nvPr/>
        </p:nvSpPr>
        <p:spPr>
          <a:xfrm>
            <a:off x="4689258" y="1222152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</a:t>
            </a:r>
            <a:endParaRPr lang="en-SG" dirty="0"/>
          </a:p>
        </p:txBody>
      </p:sp>
      <p:sp>
        <p:nvSpPr>
          <p:cNvPr id="75" name="TextBox 74"/>
          <p:cNvSpPr txBox="1"/>
          <p:nvPr/>
        </p:nvSpPr>
        <p:spPr>
          <a:xfrm>
            <a:off x="6765236" y="2891738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457200" y="3721285"/>
                <a:ext cx="2391809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)=1$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)=2$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=3$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)=4$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721285"/>
                <a:ext cx="2391809" cy="1569660"/>
              </a:xfrm>
              <a:prstGeom prst="rect">
                <a:avLst/>
              </a:prstGeom>
              <a:blipFill>
                <a:blip r:embed="rId2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Freeform 78"/>
          <p:cNvSpPr/>
          <p:nvPr/>
        </p:nvSpPr>
        <p:spPr>
          <a:xfrm>
            <a:off x="2667000" y="3105150"/>
            <a:ext cx="1847850" cy="1581150"/>
          </a:xfrm>
          <a:custGeom>
            <a:avLst/>
            <a:gdLst>
              <a:gd name="connsiteX0" fmla="*/ 0 w 1847850"/>
              <a:gd name="connsiteY0" fmla="*/ 0 h 1581150"/>
              <a:gd name="connsiteX1" fmla="*/ 1847850 w 1847850"/>
              <a:gd name="connsiteY1" fmla="*/ 9525 h 1581150"/>
              <a:gd name="connsiteX2" fmla="*/ 1838325 w 1847850"/>
              <a:gd name="connsiteY2" fmla="*/ 1581150 h 158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7850" h="1581150">
                <a:moveTo>
                  <a:pt x="0" y="0"/>
                </a:moveTo>
                <a:lnTo>
                  <a:pt x="1847850" y="9525"/>
                </a:lnTo>
                <a:lnTo>
                  <a:pt x="1838325" y="1581150"/>
                </a:lnTo>
              </a:path>
            </a:pathLst>
          </a:custGeom>
          <a:noFill/>
          <a:ln w="76200">
            <a:solidFill>
              <a:schemeClr val="accent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81" name="Straight Arrow Connector 80"/>
          <p:cNvCxnSpPr>
            <a:stCxn id="8" idx="5"/>
            <a:endCxn id="54" idx="1"/>
          </p:cNvCxnSpPr>
          <p:nvPr/>
        </p:nvCxnSpPr>
        <p:spPr>
          <a:xfrm>
            <a:off x="4647165" y="1690068"/>
            <a:ext cx="1784722" cy="1314300"/>
          </a:xfrm>
          <a:prstGeom prst="straightConnector1">
            <a:avLst/>
          </a:prstGeom>
          <a:ln w="762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4814838" y="3566010"/>
            <a:ext cx="42596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are the payments for </a:t>
            </a:r>
          </a:p>
          <a:p>
            <a:r>
              <a:rPr lang="en-US" sz="2400" dirty="0"/>
              <a:t>senders of messages (1) and (4)?</a:t>
            </a:r>
            <a:endParaRPr lang="en-SG" sz="2400" dirty="0"/>
          </a:p>
        </p:txBody>
      </p:sp>
    </p:spTree>
    <p:extLst>
      <p:ext uri="{BB962C8B-B14F-4D97-AF65-F5344CB8AC3E}">
        <p14:creationId xmlns:p14="http://schemas.microsoft.com/office/powerpoint/2010/main" val="322856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VCG: collusion</a:t>
            </a:r>
            <a:endParaRPr lang="en-SG" dirty="0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331898" y="1404698"/>
            <a:ext cx="369358" cy="334332"/>
          </a:xfrm>
          <a:prstGeom prst="ellipse">
            <a:avLst/>
          </a:prstGeom>
          <a:solidFill>
            <a:srgbClr val="FF3566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1143000" indent="-228600"/>
            <a:endParaRPr lang="en-US"/>
          </a:p>
        </p:txBody>
      </p:sp>
      <p:cxnSp>
        <p:nvCxnSpPr>
          <p:cNvPr id="34" name="Straight Connector 33"/>
          <p:cNvCxnSpPr>
            <a:stCxn id="51" idx="0"/>
            <a:endCxn id="8" idx="4"/>
          </p:cNvCxnSpPr>
          <p:nvPr/>
        </p:nvCxnSpPr>
        <p:spPr bwMode="auto">
          <a:xfrm flipV="1">
            <a:off x="4516577" y="1739030"/>
            <a:ext cx="0" cy="1216376"/>
          </a:xfrm>
          <a:prstGeom prst="line">
            <a:avLst/>
          </a:prstGeom>
          <a:noFill/>
          <a:ln w="38100" cap="flat" cmpd="sng" algn="ctr">
            <a:solidFill>
              <a:schemeClr val="accent4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Oval 50"/>
          <p:cNvSpPr>
            <a:spLocks noChangeArrowheads="1"/>
          </p:cNvSpPr>
          <p:nvPr/>
        </p:nvSpPr>
        <p:spPr bwMode="auto">
          <a:xfrm>
            <a:off x="4331898" y="2955406"/>
            <a:ext cx="369358" cy="334332"/>
          </a:xfrm>
          <a:prstGeom prst="ellipse">
            <a:avLst/>
          </a:prstGeom>
          <a:solidFill>
            <a:srgbClr val="FF3566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1143000" indent="-228600"/>
            <a:endParaRPr lang="en-US"/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6377796" y="2955406"/>
            <a:ext cx="369358" cy="334332"/>
          </a:xfrm>
          <a:prstGeom prst="ellipse">
            <a:avLst/>
          </a:prstGeom>
          <a:solidFill>
            <a:srgbClr val="FF3566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1143000" indent="-228600"/>
            <a:endParaRPr lang="en-US"/>
          </a:p>
        </p:txBody>
      </p:sp>
      <p:sp>
        <p:nvSpPr>
          <p:cNvPr id="55" name="Oval 54"/>
          <p:cNvSpPr>
            <a:spLocks noChangeArrowheads="1"/>
          </p:cNvSpPr>
          <p:nvPr/>
        </p:nvSpPr>
        <p:spPr bwMode="auto">
          <a:xfrm>
            <a:off x="2286001" y="2955406"/>
            <a:ext cx="369358" cy="334332"/>
          </a:xfrm>
          <a:prstGeom prst="ellipse">
            <a:avLst/>
          </a:prstGeom>
          <a:solidFill>
            <a:srgbClr val="FF3566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1143000" indent="-228600"/>
            <a:endParaRPr lang="en-US"/>
          </a:p>
        </p:txBody>
      </p:sp>
      <p:sp>
        <p:nvSpPr>
          <p:cNvPr id="56" name="Oval 55"/>
          <p:cNvSpPr>
            <a:spLocks noChangeArrowheads="1"/>
          </p:cNvSpPr>
          <p:nvPr/>
        </p:nvSpPr>
        <p:spPr bwMode="auto">
          <a:xfrm>
            <a:off x="4331898" y="4673280"/>
            <a:ext cx="369358" cy="334332"/>
          </a:xfrm>
          <a:prstGeom prst="ellipse">
            <a:avLst/>
          </a:prstGeom>
          <a:solidFill>
            <a:srgbClr val="FF3566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1143000" indent="-228600"/>
            <a:endParaRPr lang="en-US"/>
          </a:p>
        </p:txBody>
      </p:sp>
      <p:cxnSp>
        <p:nvCxnSpPr>
          <p:cNvPr id="57" name="Straight Connector 56"/>
          <p:cNvCxnSpPr>
            <a:stCxn id="54" idx="2"/>
            <a:endCxn id="51" idx="6"/>
          </p:cNvCxnSpPr>
          <p:nvPr/>
        </p:nvCxnSpPr>
        <p:spPr bwMode="auto">
          <a:xfrm flipH="1">
            <a:off x="4701256" y="3122572"/>
            <a:ext cx="1676540" cy="0"/>
          </a:xfrm>
          <a:prstGeom prst="line">
            <a:avLst/>
          </a:prstGeom>
          <a:noFill/>
          <a:ln w="38100" cap="flat" cmpd="sng" algn="ctr">
            <a:solidFill>
              <a:schemeClr val="accent4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>
            <a:stCxn id="56" idx="0"/>
            <a:endCxn id="51" idx="4"/>
          </p:cNvCxnSpPr>
          <p:nvPr/>
        </p:nvCxnSpPr>
        <p:spPr bwMode="auto">
          <a:xfrm flipV="1">
            <a:off x="4516577" y="3289738"/>
            <a:ext cx="0" cy="1383542"/>
          </a:xfrm>
          <a:prstGeom prst="line">
            <a:avLst/>
          </a:prstGeom>
          <a:noFill/>
          <a:ln w="38100" cap="flat" cmpd="sng" algn="ctr">
            <a:solidFill>
              <a:schemeClr val="accent4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>
            <a:stCxn id="55" idx="6"/>
            <a:endCxn id="51" idx="2"/>
          </p:cNvCxnSpPr>
          <p:nvPr/>
        </p:nvCxnSpPr>
        <p:spPr bwMode="auto">
          <a:xfrm>
            <a:off x="2655359" y="3122572"/>
            <a:ext cx="1676539" cy="0"/>
          </a:xfrm>
          <a:prstGeom prst="line">
            <a:avLst/>
          </a:prstGeom>
          <a:noFill/>
          <a:ln w="38100" cap="flat" cmpd="sng" algn="ctr">
            <a:solidFill>
              <a:schemeClr val="accent4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>
            <a:stCxn id="54" idx="1"/>
            <a:endCxn id="8" idx="5"/>
          </p:cNvCxnSpPr>
          <p:nvPr/>
        </p:nvCxnSpPr>
        <p:spPr bwMode="auto">
          <a:xfrm flipH="1" flipV="1">
            <a:off x="4647165" y="1690068"/>
            <a:ext cx="1784722" cy="1314300"/>
          </a:xfrm>
          <a:prstGeom prst="line">
            <a:avLst/>
          </a:prstGeom>
          <a:noFill/>
          <a:ln w="38100" cap="flat" cmpd="sng" algn="ctr">
            <a:solidFill>
              <a:schemeClr val="accent4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TextBox 71"/>
          <p:cNvSpPr txBox="1"/>
          <p:nvPr/>
        </p:nvSpPr>
        <p:spPr>
          <a:xfrm>
            <a:off x="1923401" y="2891739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</a:t>
            </a:r>
            <a:endParaRPr lang="en-SG" dirty="0"/>
          </a:p>
        </p:txBody>
      </p:sp>
      <p:sp>
        <p:nvSpPr>
          <p:cNvPr id="73" name="TextBox 72"/>
          <p:cNvSpPr txBox="1"/>
          <p:nvPr/>
        </p:nvSpPr>
        <p:spPr>
          <a:xfrm>
            <a:off x="4331898" y="5105400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</a:t>
            </a:r>
            <a:endParaRPr lang="en-SG" dirty="0"/>
          </a:p>
        </p:txBody>
      </p:sp>
      <p:sp>
        <p:nvSpPr>
          <p:cNvPr id="74" name="TextBox 73"/>
          <p:cNvSpPr txBox="1"/>
          <p:nvPr/>
        </p:nvSpPr>
        <p:spPr>
          <a:xfrm>
            <a:off x="4689258" y="1222152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</a:t>
            </a:r>
            <a:endParaRPr lang="en-SG" dirty="0"/>
          </a:p>
        </p:txBody>
      </p:sp>
      <p:sp>
        <p:nvSpPr>
          <p:cNvPr id="75" name="TextBox 74"/>
          <p:cNvSpPr txBox="1"/>
          <p:nvPr/>
        </p:nvSpPr>
        <p:spPr>
          <a:xfrm>
            <a:off x="6765236" y="2891738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457200" y="3721285"/>
                <a:ext cx="2391809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)=5$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)=2$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=3$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)=5$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721285"/>
                <a:ext cx="2391809" cy="1569660"/>
              </a:xfrm>
              <a:prstGeom prst="rect">
                <a:avLst/>
              </a:prstGeom>
              <a:blipFill>
                <a:blip r:embed="rId2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5178548" y="1341031"/>
                <a:ext cx="397102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)=5$</m:t>
                    </m:r>
                    <m:r>
                      <a:rPr lang="en-US" sz="2400" b="0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4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$</m:t>
                    </m:r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</a:t>
                </a:r>
                <a:endParaRPr lang="en-US" sz="2400" b="0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=3$</m:t>
                      </m:r>
                    </m:oMath>
                  </m:oMathPara>
                </a14:m>
                <a:endParaRPr lang="en-SG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548" y="1341031"/>
                <a:ext cx="3971023" cy="830997"/>
              </a:xfrm>
              <a:prstGeom prst="rect">
                <a:avLst/>
              </a:prstGeom>
              <a:blipFill rotWithShape="0">
                <a:blip r:embed="rId3"/>
                <a:stretch>
                  <a:fillRect b="-147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Freeform 78"/>
          <p:cNvSpPr/>
          <p:nvPr/>
        </p:nvSpPr>
        <p:spPr>
          <a:xfrm>
            <a:off x="2667000" y="3105150"/>
            <a:ext cx="1847850" cy="1581150"/>
          </a:xfrm>
          <a:custGeom>
            <a:avLst/>
            <a:gdLst>
              <a:gd name="connsiteX0" fmla="*/ 0 w 1847850"/>
              <a:gd name="connsiteY0" fmla="*/ 0 h 1581150"/>
              <a:gd name="connsiteX1" fmla="*/ 1847850 w 1847850"/>
              <a:gd name="connsiteY1" fmla="*/ 9525 h 1581150"/>
              <a:gd name="connsiteX2" fmla="*/ 1838325 w 1847850"/>
              <a:gd name="connsiteY2" fmla="*/ 1581150 h 158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7850" h="1581150">
                <a:moveTo>
                  <a:pt x="0" y="0"/>
                </a:moveTo>
                <a:lnTo>
                  <a:pt x="1847850" y="9525"/>
                </a:lnTo>
                <a:lnTo>
                  <a:pt x="1838325" y="1581150"/>
                </a:lnTo>
              </a:path>
            </a:pathLst>
          </a:custGeom>
          <a:noFill/>
          <a:ln w="76200">
            <a:solidFill>
              <a:schemeClr val="accent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81" name="Straight Arrow Connector 80"/>
          <p:cNvCxnSpPr>
            <a:stCxn id="8" idx="5"/>
            <a:endCxn id="54" idx="1"/>
          </p:cNvCxnSpPr>
          <p:nvPr/>
        </p:nvCxnSpPr>
        <p:spPr>
          <a:xfrm>
            <a:off x="4647165" y="1690068"/>
            <a:ext cx="1784722" cy="1314300"/>
          </a:xfrm>
          <a:prstGeom prst="straightConnector1">
            <a:avLst/>
          </a:prstGeom>
          <a:ln w="762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4814838" y="3566010"/>
            <a:ext cx="42596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are the payments for </a:t>
            </a:r>
          </a:p>
          <a:p>
            <a:r>
              <a:rPr lang="en-US" sz="2400" dirty="0"/>
              <a:t>senders of messages (1) and (4)?</a:t>
            </a:r>
            <a:endParaRPr lang="en-SG" sz="2400" dirty="0"/>
          </a:p>
        </p:txBody>
      </p:sp>
      <p:sp>
        <p:nvSpPr>
          <p:cNvPr id="85" name="TextBox 84"/>
          <p:cNvSpPr txBox="1"/>
          <p:nvPr/>
        </p:nvSpPr>
        <p:spPr>
          <a:xfrm>
            <a:off x="4343400" y="5509915"/>
            <a:ext cx="3758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if (1) &amp; (4) both bid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5</a:t>
            </a:r>
            <a:r>
              <a:rPr lang="en-US" sz="2400" dirty="0"/>
              <a:t>? </a:t>
            </a:r>
          </a:p>
        </p:txBody>
      </p:sp>
      <p:cxnSp>
        <p:nvCxnSpPr>
          <p:cNvPr id="4" name="Straight Arrow Connector 3"/>
          <p:cNvCxnSpPr>
            <a:stCxn id="8" idx="4"/>
            <a:endCxn id="79" idx="2"/>
          </p:cNvCxnSpPr>
          <p:nvPr/>
        </p:nvCxnSpPr>
        <p:spPr>
          <a:xfrm flipH="1">
            <a:off x="4505325" y="1739030"/>
            <a:ext cx="11252" cy="2947270"/>
          </a:xfrm>
          <a:prstGeom prst="straightConnector1">
            <a:avLst/>
          </a:prstGeom>
          <a:ln w="762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815469" y="5971580"/>
            <a:ext cx="768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Win,</a:t>
            </a:r>
            <a:endParaRPr lang="en-SG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656124" y="6017746"/>
                <a:ext cx="253806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=0$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124" y="6017746"/>
                <a:ext cx="2538067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2404" t="-3279" r="-3365" b="-2459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122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Posted Pricing (single item)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SG" dirty="0"/>
              </a:p>
              <a:p>
                <a:pPr marL="0" indent="0">
                  <a:buNone/>
                </a:pPr>
                <a:endParaRPr lang="en-SG" u="sng" dirty="0"/>
              </a:p>
              <a:p>
                <a:pPr marL="0" indent="0">
                  <a:buNone/>
                </a:pPr>
                <a:r>
                  <a:rPr lang="en-SG" u="sng" dirty="0"/>
                  <a:t>Def</a:t>
                </a:r>
                <a:r>
                  <a:rPr lang="en-SG" dirty="0"/>
                  <a:t> </a:t>
                </a:r>
                <a:r>
                  <a:rPr lang="en-SG" sz="2400" dirty="0"/>
                  <a:t>[uniform-pricing] for a given price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SG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SG" sz="2400" dirty="0"/>
                  <a:t>, mechanism serves the first agent willing to pay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SG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SG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SG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SG" sz="2400" dirty="0"/>
                  <a:t>(break ties in arrival order).</a:t>
                </a:r>
              </a:p>
              <a:p>
                <a:pPr marL="0" indent="0">
                  <a:buNone/>
                </a:pPr>
                <a:endParaRPr lang="en-SG" sz="2400" dirty="0"/>
              </a:p>
              <a:p>
                <a:pPr marL="0" indent="0">
                  <a:buNone/>
                </a:pPr>
                <a:endParaRPr lang="en-SG" sz="2400" dirty="0"/>
              </a:p>
              <a:p>
                <a:pPr marL="0" indent="0">
                  <a:buNone/>
                </a:pPr>
                <a:endParaRPr lang="en-SG" sz="2400" dirty="0"/>
              </a:p>
              <a:p>
                <a:pPr marL="0" indent="0">
                  <a:buNone/>
                </a:pPr>
                <a:endParaRPr lang="en-SG" sz="2400" dirty="0"/>
              </a:p>
              <a:p>
                <a:pPr marL="0" indent="0">
                  <a:buNone/>
                </a:pPr>
                <a:r>
                  <a:rPr lang="en-SG" sz="2400" dirty="0"/>
                  <a:t>E.g.,</a:t>
                </a:r>
                <a14:m>
                  <m:oMath xmlns:m="http://schemas.openxmlformats.org/officeDocument/2006/math">
                    <m:r>
                      <a:rPr lang="en-SG" sz="2400" b="0" i="0" dirty="0" smtClean="0"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en-SG" sz="2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SG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SG" sz="240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SG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SG" sz="2400" b="0" i="1" dirty="0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begChr m:val="["/>
                        <m:endChr m:val="]"/>
                        <m:ctrlPr>
                          <a:rPr lang="en-SG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SG" sz="2400" b="0" i="1" dirty="0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SG" sz="2400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SG" sz="2400" b="0" i="1" dirty="0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SG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SG" sz="2400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SG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SG" sz="2400" b="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SG" sz="2400" dirty="0"/>
                  <a:t>,                 </a:t>
                </a:r>
                <a14:m>
                  <m:oMath xmlns:m="http://schemas.openxmlformats.org/officeDocument/2006/math">
                    <m:r>
                      <a:rPr lang="en-SG" sz="2400" i="1" dirty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SG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SG" sz="2400" i="1" dirty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begChr m:val="["/>
                        <m:endChr m:val="]"/>
                        <m:ctrlPr>
                          <a:rPr lang="en-SG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SG" sz="2400" i="1" dirty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SG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SG" sz="2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SG" sz="2400" i="1" dirty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SG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SG" sz="2400" i="1" dirty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SG" sz="24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SG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SG" sz="2400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SG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SG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52" r="-103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57200" y="1600200"/>
            <a:ext cx="8229600" cy="609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3200" u="sng" dirty="0"/>
              <a:t>Question</a:t>
            </a:r>
            <a:r>
              <a:rPr lang="en-SG" sz="2400" dirty="0"/>
              <a:t>: What if even 2nd-price auction is too complicated?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57200" y="3962400"/>
                <a:ext cx="8229600" cy="1318419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SG" sz="3200" u="sng" dirty="0"/>
                  <a:t>Assumption</a:t>
                </a:r>
                <a:r>
                  <a:rPr lang="en-SG" sz="2400" dirty="0"/>
                  <a:t>: Distributional knowledge of demand. </a:t>
                </a:r>
                <a:endParaRPr lang="en-SG" sz="24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SG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SG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SG" sz="24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SG" sz="2400" dirty="0"/>
                  <a:t> </a:t>
                </a:r>
                <a:r>
                  <a:rPr lang="en-SG" sz="2400" dirty="0" err="1"/>
                  <a:t>i.i.d</a:t>
                </a:r>
                <a:r>
                  <a:rPr lang="en-SG" sz="2400" dirty="0"/>
                  <a:t>. for all </a:t>
                </a:r>
                <a14:m>
                  <m:oMath xmlns:m="http://schemas.openxmlformats.org/officeDocument/2006/math">
                    <m:r>
                      <a:rPr lang="en-SG" sz="24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SG" sz="2400" b="0" i="1" dirty="0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SG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SG" sz="2400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SG" sz="2400" dirty="0"/>
                  <a:t>, where </a:t>
                </a:r>
                <a14:m>
                  <m:oMath xmlns:m="http://schemas.openxmlformats.org/officeDocument/2006/math">
                    <m:r>
                      <a:rPr lang="en-SG" sz="24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SG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SG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SG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SG" sz="24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e>
                      <m:sub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m:rPr>
                        <m:nor/>
                      </m:rPr>
                      <a:rPr lang="en-SG" sz="2400" b="0" i="0" smtClean="0">
                        <a:latin typeface="Cambria Math" panose="02040503050406030204" pitchFamily="18" charset="0"/>
                      </a:rPr>
                      <m:t> [</m:t>
                    </m:r>
                    <m:r>
                      <a:rPr lang="en-SG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SG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SG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m:rPr>
                        <m:nor/>
                      </m:rPr>
                      <a:rPr lang="en-SG" sz="2400" b="0" i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SG" sz="2400" dirty="0"/>
                  <a:t> is a known </a:t>
                </a:r>
                <a:r>
                  <a:rPr lang="en-SG" sz="2400" dirty="0" err="1"/>
                  <a:t>cdf</a:t>
                </a:r>
                <a:r>
                  <a:rPr lang="en-SG" sz="2400" dirty="0"/>
                  <a:t> (cumulative density function).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962400"/>
                <a:ext cx="8229600" cy="1318419"/>
              </a:xfrm>
              <a:prstGeom prst="rect">
                <a:avLst/>
              </a:prstGeom>
              <a:blipFill rotWithShape="0">
                <a:blip r:embed="rId3"/>
                <a:stretch>
                  <a:fillRect l="-1699" t="-4545" b="-954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922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Posted pricing (single item)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SG" sz="2800" dirty="0"/>
                  <a:t>2</a:t>
                </a:r>
                <a:r>
                  <a:rPr lang="en-SG" sz="2800" baseline="30000" dirty="0"/>
                  <a:t>nd </a:t>
                </a:r>
                <a:r>
                  <a:rPr lang="en-SG" sz="2800" dirty="0"/>
                  <a:t>price auction: </a:t>
                </a:r>
                <a:r>
                  <a:rPr lang="en-SG" sz="2800" dirty="0" err="1">
                    <a:solidFill>
                      <a:srgbClr val="FF0000"/>
                    </a:solidFill>
                  </a:rPr>
                  <a:t>ax</a:t>
                </a:r>
                <a:r>
                  <a:rPr lang="en-SG" sz="2800" dirty="0">
                    <a:solidFill>
                      <a:srgbClr val="FF0000"/>
                    </a:solidFill>
                  </a:rPr>
                  <a:t> ante</a:t>
                </a:r>
                <a:r>
                  <a:rPr lang="en-SG" sz="2800" dirty="0"/>
                  <a:t> probability of </a:t>
                </a:r>
                <a14:m>
                  <m:oMath xmlns:m="http://schemas.openxmlformats.org/officeDocument/2006/math">
                    <m:r>
                      <a:rPr lang="en-SG" sz="2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SG" sz="2800" dirty="0"/>
                  <a:t> winning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SG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SG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SG" sz="2800" dirty="0"/>
              </a:p>
              <a:p>
                <a:pPr marL="0" indent="0">
                  <a:buNone/>
                </a:pPr>
                <a:endParaRPr lang="en-SG" sz="2800" dirty="0"/>
              </a:p>
              <a:p>
                <a:pPr marL="0" indent="0">
                  <a:buNone/>
                </a:pPr>
                <a:endParaRPr lang="en-SG" sz="2800" dirty="0"/>
              </a:p>
              <a:p>
                <a:pPr marL="0" indent="0">
                  <a:buNone/>
                </a:pPr>
                <a:r>
                  <a:rPr lang="en-SG" sz="3500" u="sng" dirty="0"/>
                  <a:t>Theorem</a:t>
                </a:r>
                <a:r>
                  <a:rPr lang="en-SG" sz="3500" dirty="0"/>
                  <a:t> </a:t>
                </a:r>
              </a:p>
              <a:p>
                <a:pPr marL="0" indent="0">
                  <a:buNone/>
                </a:pPr>
                <a:r>
                  <a:rPr lang="en-SG" sz="2400" dirty="0"/>
                  <a:t>For values drawn </a:t>
                </a:r>
                <a:r>
                  <a:rPr lang="en-SG" sz="2400" dirty="0" err="1"/>
                  <a:t>i.i.d</a:t>
                </a:r>
                <a:r>
                  <a:rPr lang="en-SG" sz="2400" dirty="0"/>
                  <a:t>. from any distribution F, the uniform pricing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SG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SG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SG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SG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SG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SG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SG" sz="2400" i="1">
                        <a:latin typeface="Cambria Math" panose="02040503050406030204" pitchFamily="18" charset="0"/>
                      </a:rPr>
                      <m:t>(1−</m:t>
                    </m:r>
                    <m:box>
                      <m:boxPr>
                        <m:ctrlPr>
                          <a:rPr lang="en-SG" sz="24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SG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SG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SG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box>
                    <m:r>
                      <a:rPr lang="en-SG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G" sz="2400" dirty="0"/>
                  <a:t> is an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SG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SG" sz="2400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SG" sz="2400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SG" sz="24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SG" sz="2400" i="1" dirty="0">
                        <a:latin typeface="Cambria Math" panose="02040503050406030204" pitchFamily="18" charset="0"/>
                      </a:rPr>
                      <m:t>≈1.58</m:t>
                    </m:r>
                  </m:oMath>
                </a14:m>
                <a:r>
                  <a:rPr lang="en-SG" sz="2400" dirty="0"/>
                  <a:t> approximation to the optimal social surplus.</a:t>
                </a:r>
              </a:p>
              <a:p>
                <a:pPr marL="0" indent="0">
                  <a:buNone/>
                </a:pPr>
                <a:r>
                  <a:rPr lang="en-SG" u="sng" dirty="0"/>
                  <a:t>Proof</a:t>
                </a:r>
                <a:r>
                  <a:rPr lang="en-SG" dirty="0"/>
                  <a:t> </a:t>
                </a:r>
                <a:r>
                  <a:rPr lang="en-SG" sz="2400" dirty="0"/>
                  <a:t>On the board</a:t>
                </a:r>
                <a:endParaRPr lang="en-SG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148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ular Callout 3"/>
          <p:cNvSpPr/>
          <p:nvPr/>
        </p:nvSpPr>
        <p:spPr>
          <a:xfrm>
            <a:off x="457200" y="2286000"/>
            <a:ext cx="3657600" cy="609600"/>
          </a:xfrm>
          <a:prstGeom prst="wedgeRectCallout">
            <a:avLst>
              <a:gd name="adj1" fmla="val 29204"/>
              <a:gd name="adj2" fmla="val -79688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2400" dirty="0"/>
              <a:t>Before the values are drawn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3352800" y="2971800"/>
                <a:ext cx="5181600" cy="76200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SG" sz="2400" dirty="0"/>
                  <a:t>Mimic by posted price: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SG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SG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SG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SG" sz="2400" b="0" i="1" smtClean="0">
                        <a:latin typeface="Cambria Math" panose="02040503050406030204" pitchFamily="18" charset="0"/>
                      </a:rPr>
                      <m:t>(1−</m:t>
                    </m:r>
                    <m:box>
                      <m:boxPr>
                        <m:ctrlPr>
                          <a:rPr lang="en-SG" sz="2400" b="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SG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SG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SG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box>
                    <m:r>
                      <a:rPr lang="en-SG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SG" sz="2400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2971800"/>
                <a:ext cx="5181600" cy="762000"/>
              </a:xfrm>
              <a:prstGeom prst="roundRect">
                <a:avLst/>
              </a:prstGeom>
              <a:blipFill rotWithShape="0">
                <a:blip r:embed="rId3"/>
                <a:stretch>
                  <a:fillRect l="-35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840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G" dirty="0"/>
              <a:t>Economic &amp; Computational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SG" dirty="0"/>
              <a:t>System:</a:t>
            </a:r>
          </a:p>
          <a:p>
            <a:pPr lvl="1"/>
            <a:r>
              <a:rPr lang="en-SG" dirty="0"/>
              <a:t>Individuals take actions</a:t>
            </a:r>
          </a:p>
          <a:p>
            <a:pPr lvl="2"/>
            <a:r>
              <a:rPr lang="en-SG" dirty="0"/>
              <a:t>optimize their own (usually selfish) goals</a:t>
            </a:r>
          </a:p>
          <a:p>
            <a:pPr lvl="1"/>
            <a:r>
              <a:rPr lang="en-SG" dirty="0"/>
              <a:t>System combines actions to produce an outcome</a:t>
            </a:r>
          </a:p>
          <a:p>
            <a:pPr lvl="2"/>
            <a:r>
              <a:rPr lang="en-SG" dirty="0"/>
              <a:t> applies its laws and restrictions. </a:t>
            </a:r>
          </a:p>
          <a:p>
            <a:pPr marL="0" indent="0">
              <a:buNone/>
            </a:pPr>
            <a:r>
              <a:rPr lang="en-SG" dirty="0"/>
              <a:t>Systems producing good outcomes: </a:t>
            </a:r>
          </a:p>
          <a:p>
            <a:pPr lvl="1"/>
            <a:r>
              <a:rPr lang="en-SG" dirty="0"/>
              <a:t>Spectrum auctions, Residency matching program, Auctions for online advertising, etc.</a:t>
            </a:r>
          </a:p>
          <a:p>
            <a:pPr marL="0" indent="0">
              <a:buNone/>
            </a:pPr>
            <a:r>
              <a:rPr lang="en-SG" dirty="0"/>
              <a:t>Bad outcomes: </a:t>
            </a:r>
          </a:p>
          <a:p>
            <a:pPr lvl="1"/>
            <a:r>
              <a:rPr lang="en-SG" dirty="0"/>
              <a:t>Financial markets meltdowns, traffic jams, scandals in Olympics games.</a:t>
            </a:r>
          </a:p>
          <a:p>
            <a:pPr lvl="1"/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28997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Discussion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 err="1"/>
              <a:t>Vickrey</a:t>
            </a:r>
            <a:r>
              <a:rPr lang="en-SG" dirty="0"/>
              <a:t>-Clarke-Groves (VCG) routing.</a:t>
            </a:r>
          </a:p>
          <a:p>
            <a:pPr lvl="1"/>
            <a:r>
              <a:rPr lang="en-SG" sz="2400" dirty="0"/>
              <a:t>Can be tricky to compute the optimal solution.</a:t>
            </a:r>
          </a:p>
          <a:p>
            <a:pPr lvl="1"/>
            <a:r>
              <a:rPr lang="en-SG" sz="2400" dirty="0"/>
              <a:t>Actually, for Border Gateway Protocol (BGP) is NP-hard.</a:t>
            </a:r>
          </a:p>
          <a:p>
            <a:r>
              <a:rPr lang="en-SG" dirty="0"/>
              <a:t>Algorithmic theory: </a:t>
            </a:r>
          </a:p>
          <a:p>
            <a:pPr lvl="1"/>
            <a:r>
              <a:rPr lang="en-SG" sz="2400" dirty="0"/>
              <a:t>if computing the optimal solution is intractable</a:t>
            </a:r>
          </a:p>
          <a:p>
            <a:pPr lvl="1"/>
            <a:r>
              <a:rPr lang="en-SG" sz="2400" dirty="0"/>
              <a:t>try instead to compute an approximately optimal solution.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4572000"/>
            <a:ext cx="8229600" cy="838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SG" sz="2800" u="sng" dirty="0"/>
              <a:t>Question</a:t>
            </a:r>
            <a:r>
              <a:rPr lang="en-SG" sz="2400" dirty="0"/>
              <a:t>:      Can we use an approximation algorithm and still              </a:t>
            </a:r>
          </a:p>
          <a:p>
            <a:r>
              <a:rPr lang="en-SG" sz="2400" dirty="0"/>
              <a:t>                          retain the dominant-strategy incentive property?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5645945"/>
            <a:ext cx="8229600" cy="838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SG" sz="2800" u="sng" dirty="0"/>
              <a:t>Question</a:t>
            </a:r>
            <a:r>
              <a:rPr lang="en-SG" sz="2400" dirty="0"/>
              <a:t>: Is there a general theory for designing approximation     </a:t>
            </a:r>
          </a:p>
          <a:p>
            <a:r>
              <a:rPr lang="en-SG" sz="2400" dirty="0"/>
              <a:t>                                   mechanisms from approximation algorithms?</a:t>
            </a:r>
          </a:p>
        </p:txBody>
      </p:sp>
    </p:spTree>
    <p:extLst>
      <p:ext uri="{BB962C8B-B14F-4D97-AF65-F5344CB8AC3E}">
        <p14:creationId xmlns:p14="http://schemas.microsoft.com/office/powerpoint/2010/main" val="241793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Theory: what we want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SG" sz="3800" u="sng" dirty="0"/>
              <a:t>Informative</a:t>
            </a:r>
            <a:r>
              <a:rPr lang="en-SG" dirty="0"/>
              <a:t>:</a:t>
            </a:r>
            <a:r>
              <a:rPr lang="en-SG" sz="2400" dirty="0"/>
              <a:t> pinpoints salient features of the environment and characteristics of the good mechanisms.</a:t>
            </a:r>
          </a:p>
          <a:p>
            <a:r>
              <a:rPr lang="en-SG" sz="3800" u="sng" dirty="0"/>
              <a:t>Prescriptive</a:t>
            </a:r>
            <a:r>
              <a:rPr lang="en-SG" dirty="0"/>
              <a:t>:</a:t>
            </a:r>
            <a:r>
              <a:rPr lang="en-SG" sz="2400" dirty="0"/>
              <a:t> gives concrete suggestions for how a good mechanism should be designed</a:t>
            </a:r>
            <a:r>
              <a:rPr lang="en-SG" sz="2800" dirty="0"/>
              <a:t>.</a:t>
            </a:r>
          </a:p>
          <a:p>
            <a:r>
              <a:rPr lang="en-SG" sz="3800" u="sng" dirty="0"/>
              <a:t>Predictive</a:t>
            </a:r>
            <a:r>
              <a:rPr lang="en-SG" dirty="0"/>
              <a:t>: </a:t>
            </a:r>
            <a:r>
              <a:rPr lang="en-SG" sz="2400" dirty="0"/>
              <a:t>The mechanisms that the theory predicts should be the same as the ones observed in practice.</a:t>
            </a:r>
          </a:p>
          <a:p>
            <a:r>
              <a:rPr lang="en-SG" sz="3500" u="sng" dirty="0"/>
              <a:t>Tractable</a:t>
            </a:r>
            <a:r>
              <a:rPr lang="en-SG" dirty="0"/>
              <a:t>: </a:t>
            </a:r>
            <a:r>
              <a:rPr lang="en-SG" sz="2400" dirty="0"/>
              <a:t>The theory should not assume super-natural ability for the agents or designer to optimize.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8550393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Philosophy of approximation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1381125"/>
            <a:ext cx="5524500" cy="4791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59337" y="6248400"/>
            <a:ext cx="2825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400" dirty="0"/>
              <a:t>Picasso’s “Bull study”</a:t>
            </a:r>
          </a:p>
        </p:txBody>
      </p:sp>
    </p:spTree>
    <p:extLst>
      <p:ext uri="{BB962C8B-B14F-4D97-AF65-F5344CB8AC3E}">
        <p14:creationId xmlns:p14="http://schemas.microsoft.com/office/powerpoint/2010/main" val="3140599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 0: 2012 Olympics</a:t>
            </a:r>
            <a:endParaRPr lang="zh-CN" altLang="en-US" dirty="0"/>
          </a:p>
        </p:txBody>
      </p:sp>
      <p:grpSp>
        <p:nvGrpSpPr>
          <p:cNvPr id="4113" name="组合 4112"/>
          <p:cNvGrpSpPr/>
          <p:nvPr/>
        </p:nvGrpSpPr>
        <p:grpSpPr>
          <a:xfrm>
            <a:off x="1196689" y="1398886"/>
            <a:ext cx="6668845" cy="2852879"/>
            <a:chOff x="1059412" y="1414447"/>
            <a:chExt cx="6927693" cy="2970052"/>
          </a:xfrm>
        </p:grpSpPr>
        <p:pic>
          <p:nvPicPr>
            <p:cNvPr id="4100" name="Picture 4" descr="Image result for trophy pictur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0040" y="1414447"/>
              <a:ext cx="1272366" cy="1272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0" name="组合 39"/>
            <p:cNvGrpSpPr/>
            <p:nvPr/>
          </p:nvGrpSpPr>
          <p:grpSpPr>
            <a:xfrm>
              <a:off x="1263239" y="3384432"/>
              <a:ext cx="6313622" cy="632167"/>
              <a:chOff x="1138548" y="3223086"/>
              <a:chExt cx="6313622" cy="632167"/>
            </a:xfrm>
          </p:grpSpPr>
          <p:grpSp>
            <p:nvGrpSpPr>
              <p:cNvPr id="24" name="组合 23"/>
              <p:cNvGrpSpPr/>
              <p:nvPr/>
            </p:nvGrpSpPr>
            <p:grpSpPr>
              <a:xfrm>
                <a:off x="1138548" y="3223090"/>
                <a:ext cx="1039091" cy="315365"/>
                <a:chOff x="3703615" y="2951536"/>
                <a:chExt cx="1039091" cy="315365"/>
              </a:xfrm>
            </p:grpSpPr>
            <p:cxnSp>
              <p:nvCxnSpPr>
                <p:cNvPr id="25" name="直接连接符 24"/>
                <p:cNvCxnSpPr/>
                <p:nvPr/>
              </p:nvCxnSpPr>
              <p:spPr>
                <a:xfrm>
                  <a:off x="4239490" y="2951536"/>
                  <a:ext cx="0" cy="31536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/>
                <p:cNvCxnSpPr/>
                <p:nvPr/>
              </p:nvCxnSpPr>
              <p:spPr>
                <a:xfrm>
                  <a:off x="3703615" y="3266901"/>
                  <a:ext cx="1039091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9" name="直接连接符 28"/>
              <p:cNvCxnSpPr/>
              <p:nvPr/>
            </p:nvCxnSpPr>
            <p:spPr>
              <a:xfrm>
                <a:off x="1138548" y="3538453"/>
                <a:ext cx="0" cy="31680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>
                <a:off x="2177639" y="3538453"/>
                <a:ext cx="0" cy="31680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49" name="组合 48"/>
              <p:cNvGrpSpPr/>
              <p:nvPr/>
            </p:nvGrpSpPr>
            <p:grpSpPr>
              <a:xfrm>
                <a:off x="2896726" y="3223088"/>
                <a:ext cx="1039091" cy="315365"/>
                <a:chOff x="3703615" y="2951536"/>
                <a:chExt cx="1039091" cy="315365"/>
              </a:xfrm>
            </p:grpSpPr>
            <p:cxnSp>
              <p:nvCxnSpPr>
                <p:cNvPr id="50" name="直接连接符 49"/>
                <p:cNvCxnSpPr/>
                <p:nvPr/>
              </p:nvCxnSpPr>
              <p:spPr>
                <a:xfrm>
                  <a:off x="4239490" y="2951536"/>
                  <a:ext cx="0" cy="31536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50"/>
                <p:cNvCxnSpPr/>
                <p:nvPr/>
              </p:nvCxnSpPr>
              <p:spPr>
                <a:xfrm>
                  <a:off x="3703615" y="3266901"/>
                  <a:ext cx="1039091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2" name="直接连接符 51"/>
              <p:cNvCxnSpPr/>
              <p:nvPr/>
            </p:nvCxnSpPr>
            <p:spPr>
              <a:xfrm>
                <a:off x="2896726" y="3538451"/>
                <a:ext cx="0" cy="31680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3935817" y="3538451"/>
                <a:ext cx="0" cy="31680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54" name="组合 53"/>
              <p:cNvGrpSpPr/>
              <p:nvPr/>
            </p:nvGrpSpPr>
            <p:grpSpPr>
              <a:xfrm>
                <a:off x="4654903" y="3223086"/>
                <a:ext cx="1039091" cy="315365"/>
                <a:chOff x="3703615" y="2951536"/>
                <a:chExt cx="1039091" cy="315365"/>
              </a:xfrm>
            </p:grpSpPr>
            <p:cxnSp>
              <p:nvCxnSpPr>
                <p:cNvPr id="55" name="直接连接符 54"/>
                <p:cNvCxnSpPr/>
                <p:nvPr/>
              </p:nvCxnSpPr>
              <p:spPr>
                <a:xfrm>
                  <a:off x="4239490" y="2951536"/>
                  <a:ext cx="0" cy="31536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接连接符 55"/>
                <p:cNvCxnSpPr/>
                <p:nvPr/>
              </p:nvCxnSpPr>
              <p:spPr>
                <a:xfrm>
                  <a:off x="3703615" y="3266901"/>
                  <a:ext cx="1039091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7" name="直接连接符 56"/>
              <p:cNvCxnSpPr/>
              <p:nvPr/>
            </p:nvCxnSpPr>
            <p:spPr>
              <a:xfrm>
                <a:off x="4654903" y="3538449"/>
                <a:ext cx="0" cy="31680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5693994" y="3538449"/>
                <a:ext cx="0" cy="31680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59" name="组合 58"/>
              <p:cNvGrpSpPr/>
              <p:nvPr/>
            </p:nvGrpSpPr>
            <p:grpSpPr>
              <a:xfrm>
                <a:off x="6413079" y="3223086"/>
                <a:ext cx="1039091" cy="315365"/>
                <a:chOff x="3703615" y="2951536"/>
                <a:chExt cx="1039091" cy="315365"/>
              </a:xfrm>
            </p:grpSpPr>
            <p:cxnSp>
              <p:nvCxnSpPr>
                <p:cNvPr id="60" name="直接连接符 59"/>
                <p:cNvCxnSpPr/>
                <p:nvPr/>
              </p:nvCxnSpPr>
              <p:spPr>
                <a:xfrm>
                  <a:off x="4239490" y="2951536"/>
                  <a:ext cx="0" cy="31536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接连接符 60"/>
                <p:cNvCxnSpPr/>
                <p:nvPr/>
              </p:nvCxnSpPr>
              <p:spPr>
                <a:xfrm>
                  <a:off x="3703615" y="3266901"/>
                  <a:ext cx="1039091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2" name="直接连接符 61"/>
              <p:cNvCxnSpPr/>
              <p:nvPr/>
            </p:nvCxnSpPr>
            <p:spPr>
              <a:xfrm>
                <a:off x="6413079" y="3538449"/>
                <a:ext cx="0" cy="31680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>
                <a:off x="7452170" y="3538449"/>
                <a:ext cx="0" cy="31680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096" name="直接连接符 4095"/>
            <p:cNvCxnSpPr/>
            <p:nvPr/>
          </p:nvCxnSpPr>
          <p:spPr>
            <a:xfrm>
              <a:off x="1782784" y="3384432"/>
              <a:ext cx="1774508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99" name="直接连接符 4098"/>
            <p:cNvCxnSpPr/>
            <p:nvPr/>
          </p:nvCxnSpPr>
          <p:spPr>
            <a:xfrm flipV="1">
              <a:off x="2676698" y="3059084"/>
              <a:ext cx="0" cy="32534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>
              <a:off x="5299137" y="3384432"/>
              <a:ext cx="1774508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flipV="1">
              <a:off x="6193051" y="3059084"/>
              <a:ext cx="0" cy="32534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02" name="直接连接符 4101"/>
            <p:cNvCxnSpPr/>
            <p:nvPr/>
          </p:nvCxnSpPr>
          <p:spPr>
            <a:xfrm>
              <a:off x="2676698" y="3059084"/>
              <a:ext cx="3516353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06" name="直接连接符 4105"/>
            <p:cNvCxnSpPr/>
            <p:nvPr/>
          </p:nvCxnSpPr>
          <p:spPr>
            <a:xfrm flipV="1">
              <a:off x="4416223" y="2699143"/>
              <a:ext cx="0" cy="35994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09" name="文本框 4108"/>
            <p:cNvSpPr txBox="1"/>
            <p:nvPr/>
          </p:nvSpPr>
          <p:spPr>
            <a:xfrm>
              <a:off x="1059412" y="4015167"/>
              <a:ext cx="6317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A1</a:t>
              </a:r>
              <a:endParaRPr lang="zh-CN" altLang="en-US" dirty="0"/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2065417" y="4015167"/>
              <a:ext cx="6317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C2</a:t>
              </a:r>
              <a:endParaRPr lang="zh-CN" altLang="en-US" dirty="0"/>
            </a:p>
          </p:txBody>
        </p:sp>
        <p:sp>
          <p:nvSpPr>
            <p:cNvPr id="81" name="文本框 80"/>
            <p:cNvSpPr txBox="1"/>
            <p:nvPr/>
          </p:nvSpPr>
          <p:spPr>
            <a:xfrm>
              <a:off x="2826032" y="4015167"/>
              <a:ext cx="6317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B1</a:t>
              </a:r>
              <a:endParaRPr lang="zh-CN" altLang="en-US" dirty="0"/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3836098" y="4015167"/>
              <a:ext cx="6317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D2</a:t>
              </a:r>
              <a:endParaRPr lang="zh-CN" altLang="en-US" dirty="0"/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4606992" y="4015167"/>
              <a:ext cx="6317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C1</a:t>
              </a:r>
              <a:endParaRPr lang="zh-CN" altLang="en-US" dirty="0"/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5592936" y="4015167"/>
              <a:ext cx="6317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A2</a:t>
              </a:r>
              <a:endParaRPr lang="zh-CN" altLang="en-US" dirty="0"/>
            </a:p>
          </p:txBody>
        </p:sp>
        <p:sp>
          <p:nvSpPr>
            <p:cNvPr id="85" name="文本框 84"/>
            <p:cNvSpPr txBox="1"/>
            <p:nvPr/>
          </p:nvSpPr>
          <p:spPr>
            <a:xfrm>
              <a:off x="6320371" y="4015167"/>
              <a:ext cx="6317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D1</a:t>
              </a:r>
              <a:endParaRPr lang="zh-CN" altLang="en-US" dirty="0"/>
            </a:p>
          </p:txBody>
        </p:sp>
        <p:sp>
          <p:nvSpPr>
            <p:cNvPr id="86" name="文本框 85"/>
            <p:cNvSpPr txBox="1"/>
            <p:nvPr/>
          </p:nvSpPr>
          <p:spPr>
            <a:xfrm>
              <a:off x="7355338" y="4015167"/>
              <a:ext cx="6317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B2</a:t>
              </a:r>
              <a:endParaRPr lang="zh-CN" altLang="en-US" dirty="0"/>
            </a:p>
          </p:txBody>
        </p:sp>
      </p:grpSp>
      <p:graphicFrame>
        <p:nvGraphicFramePr>
          <p:cNvPr id="4110" name="表格 4109"/>
          <p:cNvGraphicFramePr>
            <a:graphicFrameLocks noGrp="1"/>
          </p:cNvGraphicFramePr>
          <p:nvPr/>
        </p:nvGraphicFramePr>
        <p:xfrm>
          <a:off x="1294685" y="4654770"/>
          <a:ext cx="933534" cy="189143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933534">
                  <a:extLst>
                    <a:ext uri="{9D8B030D-6E8A-4147-A177-3AD203B41FA5}">
                      <a16:colId xmlns:a16="http://schemas.microsoft.com/office/drawing/2014/main" val="4292326443"/>
                    </a:ext>
                  </a:extLst>
                </a:gridCol>
              </a:tblGrid>
              <a:tr h="47285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1073121"/>
                  </a:ext>
                </a:extLst>
              </a:tr>
              <a:tr h="47285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6991763"/>
                  </a:ext>
                </a:extLst>
              </a:tr>
              <a:tr h="47285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7976784"/>
                  </a:ext>
                </a:extLst>
              </a:tr>
              <a:tr h="47285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000715"/>
                  </a:ext>
                </a:extLst>
              </a:tr>
            </a:tbl>
          </a:graphicData>
        </a:graphic>
      </p:graphicFrame>
      <p:pic>
        <p:nvPicPr>
          <p:cNvPr id="4111" name="图片 41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3792" y="4687857"/>
            <a:ext cx="595319" cy="3967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12" name="图片 41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792" y="5178049"/>
            <a:ext cx="595318" cy="3967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114" name="文本框 4113"/>
          <p:cNvSpPr txBox="1"/>
          <p:nvPr/>
        </p:nvSpPr>
        <p:spPr>
          <a:xfrm>
            <a:off x="1294685" y="4266591"/>
            <a:ext cx="9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Group A</a:t>
            </a:r>
            <a:endParaRPr lang="zh-CN" altLang="en-US" dirty="0"/>
          </a:p>
        </p:txBody>
      </p:sp>
      <p:graphicFrame>
        <p:nvGraphicFramePr>
          <p:cNvPr id="95" name="表格 94"/>
          <p:cNvGraphicFramePr>
            <a:graphicFrameLocks noGrp="1"/>
          </p:cNvGraphicFramePr>
          <p:nvPr/>
        </p:nvGraphicFramePr>
        <p:xfrm>
          <a:off x="3085385" y="4654770"/>
          <a:ext cx="933534" cy="189143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933534">
                  <a:extLst>
                    <a:ext uri="{9D8B030D-6E8A-4147-A177-3AD203B41FA5}">
                      <a16:colId xmlns:a16="http://schemas.microsoft.com/office/drawing/2014/main" val="4292326443"/>
                    </a:ext>
                  </a:extLst>
                </a:gridCol>
              </a:tblGrid>
              <a:tr h="47285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1073121"/>
                  </a:ext>
                </a:extLst>
              </a:tr>
              <a:tr h="47285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6991763"/>
                  </a:ext>
                </a:extLst>
              </a:tr>
              <a:tr h="47285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7976784"/>
                  </a:ext>
                </a:extLst>
              </a:tr>
              <a:tr h="47285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000715"/>
                  </a:ext>
                </a:extLst>
              </a:tr>
            </a:tbl>
          </a:graphicData>
        </a:graphic>
      </p:graphicFrame>
      <p:pic>
        <p:nvPicPr>
          <p:cNvPr id="96" name="图片 9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7138" y="5178049"/>
            <a:ext cx="595319" cy="3967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7" name="图片 9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3166" y="4693226"/>
            <a:ext cx="595318" cy="3967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8" name="文本框 97"/>
          <p:cNvSpPr txBox="1"/>
          <p:nvPr/>
        </p:nvSpPr>
        <p:spPr>
          <a:xfrm>
            <a:off x="3085385" y="4266591"/>
            <a:ext cx="9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Group B</a:t>
            </a:r>
            <a:endParaRPr lang="zh-CN" altLang="en-US" dirty="0"/>
          </a:p>
        </p:txBody>
      </p:sp>
      <p:graphicFrame>
        <p:nvGraphicFramePr>
          <p:cNvPr id="99" name="表格 98"/>
          <p:cNvGraphicFramePr>
            <a:graphicFrameLocks noGrp="1"/>
          </p:cNvGraphicFramePr>
          <p:nvPr/>
        </p:nvGraphicFramePr>
        <p:xfrm>
          <a:off x="4875541" y="4654770"/>
          <a:ext cx="933534" cy="189143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933534">
                  <a:extLst>
                    <a:ext uri="{9D8B030D-6E8A-4147-A177-3AD203B41FA5}">
                      <a16:colId xmlns:a16="http://schemas.microsoft.com/office/drawing/2014/main" val="4292326443"/>
                    </a:ext>
                  </a:extLst>
                </a:gridCol>
              </a:tblGrid>
              <a:tr h="47285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1073121"/>
                  </a:ext>
                </a:extLst>
              </a:tr>
              <a:tr h="47285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6991763"/>
                  </a:ext>
                </a:extLst>
              </a:tr>
              <a:tr h="47285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7976784"/>
                  </a:ext>
                </a:extLst>
              </a:tr>
              <a:tr h="47285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000715"/>
                  </a:ext>
                </a:extLst>
              </a:tr>
            </a:tbl>
          </a:graphicData>
        </a:graphic>
      </p:graphicFrame>
      <p:sp>
        <p:nvSpPr>
          <p:cNvPr id="102" name="文本框 101"/>
          <p:cNvSpPr txBox="1"/>
          <p:nvPr/>
        </p:nvSpPr>
        <p:spPr>
          <a:xfrm>
            <a:off x="4875541" y="4266591"/>
            <a:ext cx="9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Group C</a:t>
            </a:r>
            <a:endParaRPr lang="zh-CN" altLang="en-US" dirty="0"/>
          </a:p>
        </p:txBody>
      </p:sp>
      <p:graphicFrame>
        <p:nvGraphicFramePr>
          <p:cNvPr id="103" name="表格 102"/>
          <p:cNvGraphicFramePr>
            <a:graphicFrameLocks noGrp="1"/>
          </p:cNvGraphicFramePr>
          <p:nvPr/>
        </p:nvGraphicFramePr>
        <p:xfrm>
          <a:off x="6665697" y="4654770"/>
          <a:ext cx="933534" cy="189143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933534">
                  <a:extLst>
                    <a:ext uri="{9D8B030D-6E8A-4147-A177-3AD203B41FA5}">
                      <a16:colId xmlns:a16="http://schemas.microsoft.com/office/drawing/2014/main" val="4292326443"/>
                    </a:ext>
                  </a:extLst>
                </a:gridCol>
              </a:tblGrid>
              <a:tr h="47285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1073121"/>
                  </a:ext>
                </a:extLst>
              </a:tr>
              <a:tr h="47285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6991763"/>
                  </a:ext>
                </a:extLst>
              </a:tr>
              <a:tr h="47285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7976784"/>
                  </a:ext>
                </a:extLst>
              </a:tr>
              <a:tr h="47285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000715"/>
                  </a:ext>
                </a:extLst>
              </a:tr>
            </a:tbl>
          </a:graphicData>
        </a:graphic>
      </p:graphicFrame>
      <p:pic>
        <p:nvPicPr>
          <p:cNvPr id="105" name="图片 10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4804" y="5178049"/>
            <a:ext cx="595318" cy="3967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6" name="文本框 105"/>
          <p:cNvSpPr txBox="1"/>
          <p:nvPr/>
        </p:nvSpPr>
        <p:spPr>
          <a:xfrm>
            <a:off x="6665697" y="4266591"/>
            <a:ext cx="9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Group D</a:t>
            </a:r>
            <a:endParaRPr lang="zh-CN" altLang="en-US" dirty="0"/>
          </a:p>
        </p:txBody>
      </p:sp>
      <p:cxnSp>
        <p:nvCxnSpPr>
          <p:cNvPr id="4116" name="直接箭头连接符 4115"/>
          <p:cNvCxnSpPr>
            <a:stCxn id="97" idx="1"/>
            <a:endCxn id="4111" idx="3"/>
          </p:cNvCxnSpPr>
          <p:nvPr/>
        </p:nvCxnSpPr>
        <p:spPr>
          <a:xfrm flipH="1" flipV="1">
            <a:off x="2059111" y="4886248"/>
            <a:ext cx="334055" cy="5368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118" name="直接箭头连接符 4117"/>
          <p:cNvCxnSpPr>
            <a:stCxn id="97" idx="1"/>
            <a:endCxn id="4112" idx="3"/>
          </p:cNvCxnSpPr>
          <p:nvPr/>
        </p:nvCxnSpPr>
        <p:spPr>
          <a:xfrm flipH="1">
            <a:off x="2059110" y="4891616"/>
            <a:ext cx="334056" cy="484823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20" name="直接箭头连接符 4119"/>
          <p:cNvCxnSpPr>
            <a:stCxn id="96" idx="1"/>
            <a:endCxn id="4112" idx="3"/>
          </p:cNvCxnSpPr>
          <p:nvPr/>
        </p:nvCxnSpPr>
        <p:spPr>
          <a:xfrm flipH="1" flipV="1">
            <a:off x="2059110" y="5376439"/>
            <a:ext cx="328028" cy="1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122" name="直接箭头连接符 4121"/>
          <p:cNvCxnSpPr>
            <a:stCxn id="96" idx="1"/>
            <a:endCxn id="4111" idx="3"/>
          </p:cNvCxnSpPr>
          <p:nvPr/>
        </p:nvCxnSpPr>
        <p:spPr>
          <a:xfrm flipH="1" flipV="1">
            <a:off x="2059111" y="4886248"/>
            <a:ext cx="328027" cy="490192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130" name="图片 41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4804" y="4688638"/>
            <a:ext cx="621587" cy="39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文本框 2"/>
          <p:cNvSpPr txBox="1"/>
          <p:nvPr/>
        </p:nvSpPr>
        <p:spPr>
          <a:xfrm>
            <a:off x="7606243" y="4650749"/>
            <a:ext cx="859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PJ</a:t>
            </a:r>
          </a:p>
          <a:p>
            <a:endParaRPr lang="en-US" altLang="zh-CN" dirty="0"/>
          </a:p>
          <a:p>
            <a:r>
              <a:rPr lang="en-US" altLang="zh-CN" dirty="0"/>
              <a:t>QY</a:t>
            </a:r>
            <a:endParaRPr lang="zh-CN" altLang="en-US" dirty="0"/>
          </a:p>
        </p:txBody>
      </p:sp>
      <p:sp>
        <p:nvSpPr>
          <p:cNvPr id="67" name="文本框 66"/>
          <p:cNvSpPr txBox="1"/>
          <p:nvPr/>
        </p:nvSpPr>
        <p:spPr>
          <a:xfrm>
            <a:off x="915379" y="4659946"/>
            <a:ext cx="859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KH</a:t>
            </a:r>
          </a:p>
          <a:p>
            <a:endParaRPr lang="en-US" altLang="zh-CN" dirty="0"/>
          </a:p>
          <a:p>
            <a:r>
              <a:rPr lang="en-US" altLang="zh-CN" dirty="0"/>
              <a:t>XY</a:t>
            </a:r>
            <a:endParaRPr lang="zh-CN" alt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1D098EE-0AC6-624B-8E27-4789A2AF9CE3}"/>
              </a:ext>
            </a:extLst>
          </p:cNvPr>
          <p:cNvSpPr/>
          <p:nvPr/>
        </p:nvSpPr>
        <p:spPr>
          <a:xfrm>
            <a:off x="7456391" y="5070313"/>
            <a:ext cx="742579" cy="63641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FF62D91E-1EDF-1B49-8390-ABD4D2BE7607}"/>
              </a:ext>
            </a:extLst>
          </p:cNvPr>
          <p:cNvSpPr/>
          <p:nvPr/>
        </p:nvSpPr>
        <p:spPr>
          <a:xfrm>
            <a:off x="3853177" y="3917224"/>
            <a:ext cx="458355" cy="3695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3E2AA30D-ABBA-054C-9BC4-A4F294FF55DA}"/>
              </a:ext>
            </a:extLst>
          </p:cNvPr>
          <p:cNvSpPr/>
          <p:nvPr/>
        </p:nvSpPr>
        <p:spPr>
          <a:xfrm>
            <a:off x="2517957" y="3117385"/>
            <a:ext cx="458355" cy="3695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0145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7" grpId="0"/>
      <p:bldP spid="4" grpId="0" animBg="1"/>
      <p:bldP spid="71" grpId="0" animBg="1"/>
      <p:bldP spid="7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Example I: Residency Matching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/>
              <a:t>Medical student graduates in USA needs to be assigned to Hospitals for residency.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137" y="2851149"/>
            <a:ext cx="928688" cy="9286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059237"/>
            <a:ext cx="995363" cy="9953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768" y="5334000"/>
            <a:ext cx="1071563" cy="10715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34200" y="3084660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400" dirty="0"/>
              <a:t>MGH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34200" y="4223603"/>
            <a:ext cx="19940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SG" sz="2400" dirty="0" err="1"/>
              <a:t>Northwestern</a:t>
            </a:r>
            <a:r>
              <a:rPr lang="en-SG" sz="2400" dirty="0"/>
              <a:t> </a:t>
            </a:r>
          </a:p>
          <a:p>
            <a:pPr algn="ctr"/>
            <a:r>
              <a:rPr lang="en-SG" sz="2400" dirty="0"/>
              <a:t>Memorial H.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34200" y="5573128"/>
            <a:ext cx="18801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SG" sz="2400" dirty="0"/>
              <a:t>Pennsylvania </a:t>
            </a:r>
          </a:p>
          <a:p>
            <a:pPr algn="ctr"/>
            <a:r>
              <a:rPr lang="en-SG" sz="2400" dirty="0"/>
              <a:t>hospital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891" y="5451625"/>
            <a:ext cx="952500" cy="952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810" y="2930600"/>
            <a:ext cx="932581" cy="9325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834" y="4197821"/>
            <a:ext cx="919163" cy="919163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329606" y="4556918"/>
            <a:ext cx="1556240" cy="424597"/>
            <a:chOff x="329606" y="4556918"/>
            <a:chExt cx="1556240" cy="42459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606" y="4556918"/>
              <a:ext cx="424597" cy="42459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754203" y="4629142"/>
                  <a:ext cx="75822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&gt;       &gt;</m:t>
                        </m:r>
                      </m:oMath>
                    </m:oMathPara>
                  </a14:m>
                  <a:endParaRPr lang="en-SG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203" y="4629142"/>
                  <a:ext cx="758221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5645" r="-5645" b="-4348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2531" y="4600983"/>
              <a:ext cx="333315" cy="33331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946" y="4598694"/>
              <a:ext cx="323715" cy="323715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335869" y="3274945"/>
            <a:ext cx="1585287" cy="424597"/>
            <a:chOff x="335869" y="3274945"/>
            <a:chExt cx="1585287" cy="424597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014" y="3274945"/>
              <a:ext cx="424597" cy="42459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685800" y="3367344"/>
                  <a:ext cx="86081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&gt;         &gt;</m:t>
                        </m:r>
                      </m:oMath>
                    </m:oMathPara>
                  </a14:m>
                  <a:endParaRPr lang="en-SG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" y="3367344"/>
                  <a:ext cx="860813" cy="27699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4965" r="-4255" b="-4348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869" y="3320585"/>
              <a:ext cx="333315" cy="333315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7441" y="3325387"/>
              <a:ext cx="323715" cy="323715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340668" y="5821561"/>
            <a:ext cx="999568" cy="424597"/>
            <a:chOff x="340668" y="5821561"/>
            <a:chExt cx="999568" cy="424597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639" y="5821561"/>
              <a:ext cx="424597" cy="42459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685800" y="5932053"/>
                  <a:ext cx="22602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</m:oMath>
                    </m:oMathPara>
                  </a14:m>
                  <a:endParaRPr lang="en-SG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" y="5932053"/>
                  <a:ext cx="226024" cy="27699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21622" r="-16216" b="-4348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668" y="5862445"/>
              <a:ext cx="323715" cy="323715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290429" y="2723117"/>
            <a:ext cx="1743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400" dirty="0"/>
              <a:t>Preferences:</a:t>
            </a:r>
          </a:p>
        </p:txBody>
      </p:sp>
      <p:cxnSp>
        <p:nvCxnSpPr>
          <p:cNvPr id="27" name="Straight Connector 26"/>
          <p:cNvCxnSpPr>
            <a:stCxn id="11" idx="3"/>
            <a:endCxn id="4" idx="1"/>
          </p:cNvCxnSpPr>
          <p:nvPr/>
        </p:nvCxnSpPr>
        <p:spPr>
          <a:xfrm flipV="1">
            <a:off x="3079391" y="3315493"/>
            <a:ext cx="2592746" cy="813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2" idx="3"/>
            <a:endCxn id="4" idx="1"/>
          </p:cNvCxnSpPr>
          <p:nvPr/>
        </p:nvCxnSpPr>
        <p:spPr>
          <a:xfrm flipV="1">
            <a:off x="3081997" y="3315493"/>
            <a:ext cx="2590140" cy="1341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0" idx="3"/>
            <a:endCxn id="6" idx="1"/>
          </p:cNvCxnSpPr>
          <p:nvPr/>
        </p:nvCxnSpPr>
        <p:spPr>
          <a:xfrm flipV="1">
            <a:off x="3079391" y="5869782"/>
            <a:ext cx="2519377" cy="580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824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II: </a:t>
            </a:r>
            <a:r>
              <a:rPr lang="en-US" dirty="0" err="1"/>
              <a:t>Adward</a:t>
            </a:r>
            <a:r>
              <a:rPr lang="en-US" dirty="0"/>
              <a:t> auctions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" y="2192830"/>
            <a:ext cx="1607344" cy="16073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832" y="1884446"/>
            <a:ext cx="1424713" cy="3250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679" y="1103656"/>
            <a:ext cx="1293020" cy="4964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62387" y="2428199"/>
            <a:ext cx="151394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/>
              <a:t>Click-through rate/</a:t>
            </a:r>
          </a:p>
          <a:p>
            <a:pPr algn="ctr"/>
            <a:r>
              <a:rPr lang="en-US" sz="1350" dirty="0"/>
              <a:t>success probability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4" t="38619" r="9341" b="39311"/>
          <a:stretch/>
        </p:blipFill>
        <p:spPr>
          <a:xfrm>
            <a:off x="2000250" y="2743200"/>
            <a:ext cx="1714500" cy="2743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00250" y="2740521"/>
            <a:ext cx="8483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umbrella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537297" y="3139177"/>
            <a:ext cx="342900" cy="17409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350" dirty="0"/>
              <a:t>Ads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5506674" y="3134911"/>
          <a:ext cx="601655" cy="1900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363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Slot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 1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68580" marB="685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630">
                <a:tc>
                  <a:txBody>
                    <a:bodyPr/>
                    <a:lstStyle/>
                    <a:p>
                      <a:r>
                        <a:rPr lang="en-US" sz="1400" dirty="0"/>
                        <a:t>Slot</a:t>
                      </a:r>
                      <a:r>
                        <a:rPr lang="en-US" sz="1400" baseline="0" dirty="0"/>
                        <a:t> 2</a:t>
                      </a:r>
                      <a:endParaRPr lang="en-US" sz="1400" dirty="0"/>
                    </a:p>
                  </a:txBody>
                  <a:tcPr marL="68580" marR="68580" marT="68580" marB="685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3630">
                <a:tc>
                  <a:txBody>
                    <a:bodyPr/>
                    <a:lstStyle/>
                    <a:p>
                      <a:r>
                        <a:rPr lang="en-US" sz="1400" dirty="0"/>
                        <a:t>Slot 3</a:t>
                      </a:r>
                    </a:p>
                  </a:txBody>
                  <a:tcPr marL="68580" marR="68580" marT="68580" marB="685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6135324" y="3114803"/>
          <a:ext cx="601655" cy="1900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363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0.2</a:t>
                      </a:r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3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0.1</a:t>
                      </a:r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513297" y="2283991"/>
            <a:ext cx="257467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/>
              <a:t>Auction: buyers compete for </a:t>
            </a:r>
          </a:p>
          <a:p>
            <a:pPr algn="ctr"/>
            <a:r>
              <a:rPr lang="en-US" sz="1350" dirty="0"/>
              <a:t>                     better click probability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79202" y="5235274"/>
            <a:ext cx="417582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chemeClr val="accent4"/>
                </a:solidFill>
              </a:rPr>
              <a:t>146 billions</a:t>
            </a:r>
            <a:r>
              <a:rPr lang="en-US" sz="2100" dirty="0"/>
              <a:t> $ of revenue for Google!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867" y="2500201"/>
            <a:ext cx="1540832" cy="6146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251" y="3081527"/>
            <a:ext cx="2277077" cy="204111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252" y="3040026"/>
            <a:ext cx="2195249" cy="2195249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9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3" grpId="1"/>
      <p:bldP spid="19" grpId="0" animBg="1"/>
      <p:bldP spid="19" grpId="1" animBg="1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Example III: spectrum auctions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126" y="1524000"/>
            <a:ext cx="3900948" cy="25918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192016"/>
            <a:ext cx="4572000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824" y="1250728"/>
            <a:ext cx="980847" cy="990600"/>
          </a:xfr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3736" y="3378029"/>
            <a:ext cx="3661064" cy="1346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>
                <a:solidFill>
                  <a:schemeClr val="accent4"/>
                </a:solidFill>
              </a:rPr>
              <a:t>Buys spectrum:</a:t>
            </a:r>
            <a:endParaRPr lang="en-US" sz="2400" dirty="0"/>
          </a:p>
          <a:p>
            <a:r>
              <a:rPr lang="en-US" sz="2400" dirty="0"/>
              <a:t>From inefficient provides</a:t>
            </a:r>
          </a:p>
          <a:p>
            <a:r>
              <a:rPr lang="en-US" sz="2400" dirty="0"/>
              <a:t>Meet budget constraint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3736" y="4749800"/>
            <a:ext cx="4042064" cy="2015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>
                <a:solidFill>
                  <a:schemeClr val="accent3"/>
                </a:solidFill>
              </a:rPr>
              <a:t>Sells spectrum:</a:t>
            </a:r>
          </a:p>
          <a:p>
            <a:r>
              <a:rPr lang="en-US" sz="2400" dirty="0"/>
              <a:t>Complex preferences</a:t>
            </a:r>
          </a:p>
          <a:p>
            <a:pPr lvl="1"/>
            <a:r>
              <a:rPr lang="en-US" sz="2000" dirty="0"/>
              <a:t>demand &amp; value uncertainty</a:t>
            </a:r>
          </a:p>
          <a:p>
            <a:r>
              <a:rPr lang="en-US" sz="2400" dirty="0"/>
              <a:t>Run an auction</a:t>
            </a:r>
          </a:p>
        </p:txBody>
      </p:sp>
      <p:sp>
        <p:nvSpPr>
          <p:cNvPr id="14" name="Rectangular Callout 13"/>
          <p:cNvSpPr/>
          <p:nvPr/>
        </p:nvSpPr>
        <p:spPr>
          <a:xfrm>
            <a:off x="339436" y="2202919"/>
            <a:ext cx="3851564" cy="768882"/>
          </a:xfrm>
          <a:prstGeom prst="wedgeRectCallout">
            <a:avLst>
              <a:gd name="adj1" fmla="val 40231"/>
              <a:gd name="adj2" fmla="val -11064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>
                <a:solidFill>
                  <a:schemeClr val="accent3"/>
                </a:solidFill>
              </a:rPr>
              <a:t>How to reallocate spectrum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Run a double Auction</a:t>
            </a:r>
          </a:p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7442112"/>
      </p:ext>
    </p:extLst>
  </p:cSld>
  <p:clrMapOvr>
    <a:masterClrMapping/>
  </p:clrMapOvr>
  <p:transition advTm="1039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Example IV: Congestion regulation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712" y="1752600"/>
            <a:ext cx="3595688" cy="2693295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6200" y="1754038"/>
                <a:ext cx="51054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3200" dirty="0"/>
                  <a:t>People choose: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SG" sz="2400" dirty="0"/>
                  <a:t>the fastest route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SG" sz="2400" dirty="0"/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SG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SG" sz="2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SG" sz="2400" dirty="0"/>
                  <a:t>are selfish =&gt; suboptimal outcomes 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754038"/>
                <a:ext cx="5105400" cy="1323439"/>
              </a:xfrm>
              <a:prstGeom prst="rect">
                <a:avLst/>
              </a:prstGeom>
              <a:blipFill rotWithShape="0">
                <a:blip r:embed="rId3"/>
                <a:stretch>
                  <a:fillRect l="-3106" t="-5991" r="-2628" b="-967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ular Callout 8"/>
          <p:cNvSpPr/>
          <p:nvPr/>
        </p:nvSpPr>
        <p:spPr>
          <a:xfrm>
            <a:off x="5319712" y="1752600"/>
            <a:ext cx="3595688" cy="2693295"/>
          </a:xfrm>
          <a:prstGeom prst="wedgeRectCallout">
            <a:avLst>
              <a:gd name="adj1" fmla="val -58019"/>
              <a:gd name="adj2" fmla="val -7644"/>
            </a:avLst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" name="TextBox 9"/>
          <p:cNvSpPr txBox="1"/>
          <p:nvPr/>
        </p:nvSpPr>
        <p:spPr>
          <a:xfrm>
            <a:off x="76200" y="3581400"/>
            <a:ext cx="510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/>
              <a:t>Government: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SG" sz="2400" dirty="0"/>
              <a:t>introduces tolls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SG" sz="2400" dirty="0"/>
              <a:t>to induce socially optimal outcomes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00200" y="5943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G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1" y="5408762"/>
            <a:ext cx="8762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dirty="0"/>
              <a:t>Similar model for selfish routing of packages in a network.</a:t>
            </a:r>
          </a:p>
        </p:txBody>
      </p:sp>
    </p:spTree>
    <p:extLst>
      <p:ext uri="{BB962C8B-B14F-4D97-AF65-F5344CB8AC3E}">
        <p14:creationId xmlns:p14="http://schemas.microsoft.com/office/powerpoint/2010/main" val="236028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Remarks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SG" sz="2800" dirty="0"/>
              <a:t>These systems are </a:t>
            </a:r>
            <a:r>
              <a:rPr lang="en-SG" sz="2800" dirty="0">
                <a:solidFill>
                  <a:srgbClr val="FF0000"/>
                </a:solidFill>
              </a:rPr>
              <a:t>complex</a:t>
            </a:r>
          </a:p>
          <a:p>
            <a:pPr lvl="1"/>
            <a:r>
              <a:rPr lang="en-SG" sz="2400" dirty="0"/>
              <a:t>individuals’ strategy spaces are </a:t>
            </a:r>
            <a:r>
              <a:rPr lang="en-SG" sz="2400" dirty="0">
                <a:solidFill>
                  <a:srgbClr val="FF0000"/>
                </a:solidFill>
              </a:rPr>
              <a:t>large</a:t>
            </a:r>
          </a:p>
          <a:p>
            <a:pPr lvl="1"/>
            <a:r>
              <a:rPr lang="en-SG" sz="2400" dirty="0"/>
              <a:t>Maybe difficult to optimize over</a:t>
            </a:r>
          </a:p>
          <a:p>
            <a:r>
              <a:rPr lang="en-SG" sz="2800" dirty="0"/>
              <a:t>Successful systems have :</a:t>
            </a:r>
          </a:p>
          <a:p>
            <a:pPr lvl="1"/>
            <a:r>
              <a:rPr lang="en-SG" sz="2400" dirty="0">
                <a:solidFill>
                  <a:srgbClr val="00B050"/>
                </a:solidFill>
              </a:rPr>
              <a:t>simple</a:t>
            </a:r>
            <a:r>
              <a:rPr lang="en-SG" sz="2400" dirty="0"/>
              <a:t> rules</a:t>
            </a:r>
          </a:p>
          <a:p>
            <a:pPr lvl="1"/>
            <a:r>
              <a:rPr lang="en-SG" sz="2400" dirty="0"/>
              <a:t>individual strategies are </a:t>
            </a:r>
            <a:r>
              <a:rPr lang="en-SG" sz="2400" dirty="0">
                <a:solidFill>
                  <a:srgbClr val="00B050"/>
                </a:solidFill>
              </a:rPr>
              <a:t>simple</a:t>
            </a:r>
          </a:p>
          <a:p>
            <a:endParaRPr lang="en-SG" sz="3600" dirty="0"/>
          </a:p>
        </p:txBody>
      </p:sp>
      <p:sp>
        <p:nvSpPr>
          <p:cNvPr id="4" name="Flowchart: Process 3"/>
          <p:cNvSpPr/>
          <p:nvPr/>
        </p:nvSpPr>
        <p:spPr>
          <a:xfrm>
            <a:off x="457200" y="4343400"/>
            <a:ext cx="8229600" cy="2209800"/>
          </a:xfrm>
          <a:prstGeom prst="flowChart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SG" sz="2400" dirty="0"/>
              <a:t>This course: trade-off between optimality vs. simplicity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SG" sz="2000" dirty="0"/>
              <a:t>simplicity  =&gt; robustness, easy computations, practicality. </a:t>
            </a:r>
          </a:p>
          <a:p>
            <a:r>
              <a:rPr lang="en-SG" sz="2400" dirty="0"/>
              <a:t>Means: theory of approximation.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SG" sz="2000" dirty="0"/>
              <a:t>compare the loss of performance of a simple practical mechanism to the complex optimal mechanism. </a:t>
            </a:r>
          </a:p>
        </p:txBody>
      </p:sp>
    </p:spTree>
    <p:extLst>
      <p:ext uri="{BB962C8B-B14F-4D97-AF65-F5344CB8AC3E}">
        <p14:creationId xmlns:p14="http://schemas.microsoft.com/office/powerpoint/2010/main" val="308073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0.2|0.4|0.3|0.4|0.8"/>
</p:tagLst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C00000"/>
      </a:accent3>
      <a:accent4>
        <a:srgbClr val="01AF05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18431</TotalTime>
  <Words>2255</Words>
  <Application>Microsoft Macintosh PowerPoint</Application>
  <PresentationFormat>On-screen Show (4:3)</PresentationFormat>
  <Paragraphs>368</Paragraphs>
  <Slides>32</Slides>
  <Notes>3</Notes>
  <HiddenSlides>4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Cambria Math</vt:lpstr>
      <vt:lpstr>Office Theme</vt:lpstr>
      <vt:lpstr>Mechanism and Game Design. Lecture 1: Introduction</vt:lpstr>
      <vt:lpstr>Grading</vt:lpstr>
      <vt:lpstr>Economic &amp; Computational Systems</vt:lpstr>
      <vt:lpstr>Example 0: 2012 Olympics</vt:lpstr>
      <vt:lpstr>Example I: Residency Matching</vt:lpstr>
      <vt:lpstr>Example II: Adward auctions</vt:lpstr>
      <vt:lpstr>Example III: spectrum auctions</vt:lpstr>
      <vt:lpstr>Example IV: Congestion regulation</vt:lpstr>
      <vt:lpstr>Remarks</vt:lpstr>
      <vt:lpstr>Example IV: a model</vt:lpstr>
      <vt:lpstr>Single-item Allocation Problem</vt:lpstr>
      <vt:lpstr>Mechanism I</vt:lpstr>
      <vt:lpstr>No payments: Lottery</vt:lpstr>
      <vt:lpstr>Single-item Auction </vt:lpstr>
      <vt:lpstr>How to play?</vt:lpstr>
      <vt:lpstr>Ascending-price Auction</vt:lpstr>
      <vt:lpstr>Ascending-price Auction</vt:lpstr>
      <vt:lpstr>Second-Price Auction</vt:lpstr>
      <vt:lpstr>Truthfulness</vt:lpstr>
      <vt:lpstr>General routing problem</vt:lpstr>
      <vt:lpstr>Example</vt:lpstr>
      <vt:lpstr>Example</vt:lpstr>
      <vt:lpstr>Example</vt:lpstr>
      <vt:lpstr>Example</vt:lpstr>
      <vt:lpstr>Example</vt:lpstr>
      <vt:lpstr>VCG: collusion</vt:lpstr>
      <vt:lpstr>VCG: collusion</vt:lpstr>
      <vt:lpstr>Posted Pricing (single item)</vt:lpstr>
      <vt:lpstr>Posted pricing (single item)</vt:lpstr>
      <vt:lpstr>Discussion </vt:lpstr>
      <vt:lpstr>Theory: what we want</vt:lpstr>
      <vt:lpstr>Philosophy of approximation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Bayesian Algorithmic Mechanism Design</dc:title>
  <dc:creator>Brendan Lucier</dc:creator>
  <cp:lastModifiedBy>Microsoft Office User</cp:lastModifiedBy>
  <cp:revision>992</cp:revision>
  <cp:lastPrinted>2012-05-18T12:50:28Z</cp:lastPrinted>
  <dcterms:created xsi:type="dcterms:W3CDTF">2010-05-06T17:54:24Z</dcterms:created>
  <dcterms:modified xsi:type="dcterms:W3CDTF">2021-12-12T10:10:15Z</dcterms:modified>
</cp:coreProperties>
</file>