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2" r:id="rId21"/>
    <p:sldId id="291" r:id="rId22"/>
    <p:sldId id="293" r:id="rId23"/>
    <p:sldId id="294" r:id="rId24"/>
    <p:sldId id="295" r:id="rId25"/>
    <p:sldId id="299" r:id="rId26"/>
    <p:sldId id="296" r:id="rId27"/>
    <p:sldId id="297" r:id="rId28"/>
    <p:sldId id="298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4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5593" y="2676382"/>
            <a:ext cx="9442980" cy="29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2636912"/>
            <a:ext cx="8329031" cy="164341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20"/>
            <a:ext cx="10058400" cy="257746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1579384" y="5634931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 userDrawn="1"/>
        </p:nvSpPr>
        <p:spPr>
          <a:xfrm>
            <a:off x="11274663" y="5634931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 userDrawn="1"/>
        </p:nvSpPr>
        <p:spPr>
          <a:xfrm>
            <a:off x="1216152" y="5634931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 userDrawn="1"/>
        </p:nvSpPr>
        <p:spPr>
          <a:xfrm>
            <a:off x="0" y="5634931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4" name="Straight Connector 23"/>
          <p:cNvCxnSpPr/>
          <p:nvPr userDrawn="1"/>
        </p:nvCxnSpPr>
        <p:spPr bwMode="white">
          <a:xfrm>
            <a:off x="11573293" y="5634931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0" y="5639263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Date Placeholder 3"/>
          <p:cNvSpPr txBox="1">
            <a:spLocks/>
          </p:cNvSpPr>
          <p:nvPr userDrawn="1"/>
        </p:nvSpPr>
        <p:spPr>
          <a:xfrm>
            <a:off x="5180250" y="6352482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C6F8EA-316C-41DE-B9A4-EDCC3A85ED9A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10766796" y="6352482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C1BBB0-96F0-4077-A278-0F3FB5C104D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9" name="Rectangle 28"/>
          <p:cNvSpPr/>
          <p:nvPr userDrawn="1"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 userDrawn="1"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 userDrawn="1"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 userDrawn="1"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 userDrawn="1"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4" name="Straight Connector 33"/>
          <p:cNvCxnSpPr/>
          <p:nvPr userDrawn="1"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 userDrawn="1"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95" y="1600200"/>
            <a:ext cx="1062014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" y="0"/>
            <a:ext cx="11239505" cy="76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Контракционная</a:t>
            </a:r>
            <a:r>
              <a:rPr lang="ru-RU" dirty="0">
                <a:solidFill>
                  <a:schemeClr val="bg1"/>
                </a:solidFill>
              </a:rPr>
              <a:t> иерархия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Осипов В.В.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084" y="5527577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Слайды основаны на лекциях, читавшихся в летнем семестре на факультете информатики </a:t>
            </a:r>
            <a:r>
              <a:rPr lang="en-US" dirty="0"/>
              <a:t>KIT.</a:t>
            </a:r>
            <a:endParaRPr lang="de-DE" dirty="0"/>
          </a:p>
          <a:p>
            <a:r>
              <a:rPr lang="de-DE" sz="1400" dirty="0"/>
              <a:t>http://i11www.iti.uni-karlsruhe.de/teaching/sommer2015/routenplanung/index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Корректность:</a:t>
                </a:r>
              </a:p>
              <a:p>
                <a:pPr lvl="1"/>
                <a:r>
                  <a:rPr lang="ru-RU" dirty="0"/>
                  <a:t>Прямой поиск находит путь направленный вверх</a:t>
                </a:r>
              </a:p>
              <a:p>
                <a:pPr lvl="1"/>
                <a:r>
                  <a:rPr lang="ru-RU" dirty="0"/>
                  <a:t>Обратный: путь, направленный вниз</a:t>
                </a:r>
              </a:p>
              <a:p>
                <a:pPr lvl="1"/>
                <a:r>
                  <a:rPr lang="ru-RU" dirty="0"/>
                  <a:t>Комбинированный поиск: только пути по типу вверх-вниз, сначала направленный вверх, а затем вниз</a:t>
                </a:r>
              </a:p>
              <a:p>
                <a:pPr lvl="1"/>
                <a:r>
                  <a:rPr lang="ru-RU" dirty="0"/>
                  <a:t>Покажем, что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ru-RU" dirty="0"/>
                  <a:t>кратчайший путь – путь по типу вверх-вниз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3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95" y="1600200"/>
                <a:ext cx="10620142" cy="4572000"/>
              </a:xfrm>
            </p:spPr>
            <p:txBody>
              <a:bodyPr/>
              <a:lstStyle/>
              <a:p>
                <a:r>
                  <a:rPr lang="ru-RU" b="1" dirty="0"/>
                  <a:t>Корректность:</a:t>
                </a:r>
              </a:p>
              <a:p>
                <a:pPr lvl="1"/>
                <a:r>
                  <a:rPr lang="ru-RU" dirty="0"/>
                  <a:t>Покажем, что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ru-RU" dirty="0"/>
                  <a:t>кратчайший путь – путь по типу вверх-вниз</a:t>
                </a:r>
                <a:endParaRPr lang="en-US" dirty="0"/>
              </a:p>
              <a:p>
                <a:r>
                  <a:rPr lang="ru-RU" dirty="0"/>
                  <a:t>От противного: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ru-RU" dirty="0"/>
                  <a:t>кратчайший путь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отличного типа:</a:t>
                </a:r>
              </a:p>
              <a:p>
                <a:pPr lvl="1"/>
                <a:r>
                  <a:rPr lang="ru-RU" dirty="0"/>
                  <a:t>Тогда существует вершина инцидентная двум с большим уровнем</a:t>
                </a:r>
              </a:p>
              <a:p>
                <a:pPr lvl="1"/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de-DE" dirty="0"/>
                  <a:t> </a:t>
                </a:r>
                <a:r>
                  <a:rPr lang="ru-RU" dirty="0"/>
                  <a:t>также кратчайший путь по типу вверх-вниз</a:t>
                </a:r>
                <a:endParaRPr lang="de-DE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95" y="1600200"/>
                <a:ext cx="10620142" cy="4572000"/>
              </a:xfrm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7" y="4002255"/>
            <a:ext cx="5517413" cy="2172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7" y="4002255"/>
            <a:ext cx="5517413" cy="2172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7" y="4002255"/>
            <a:ext cx="5517413" cy="2172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4005064"/>
            <a:ext cx="5628698" cy="21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r>
              <a:rPr lang="en-US" dirty="0"/>
              <a:t>:</a:t>
            </a:r>
            <a:r>
              <a:rPr lang="ru-RU" dirty="0"/>
              <a:t> Эвристики</a:t>
            </a:r>
            <a:endParaRPr lang="de-DE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2" y="3706551"/>
            <a:ext cx="4654537" cy="23977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556102"/>
            <a:ext cx="4654536" cy="2548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556102"/>
            <a:ext cx="4654536" cy="254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368040"/>
            <a:ext cx="4654536" cy="273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368040"/>
            <a:ext cx="4654536" cy="2736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368040"/>
            <a:ext cx="4654536" cy="27363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756095" y="1600199"/>
                <a:ext cx="10620142" cy="4808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Stall on Demand</a:t>
                </a:r>
                <a:endParaRPr lang="ru-RU" b="1" dirty="0"/>
              </a:p>
              <a:p>
                <a:pPr lvl="1"/>
                <a:r>
                  <a:rPr lang="ru-RU" dirty="0"/>
                  <a:t>Любой </a:t>
                </a:r>
                <a:r>
                  <a:rPr lang="ru-RU" dirty="0" err="1"/>
                  <a:t>подпуть</a:t>
                </a:r>
                <a:r>
                  <a:rPr lang="ru-RU" dirty="0"/>
                  <a:t> кратчайшего пути типа вверх-вниз должен быть кратчайшим</a:t>
                </a:r>
              </a:p>
              <a:p>
                <a:pPr lvl="1"/>
                <a:r>
                  <a:rPr lang="ru-RU" dirty="0"/>
                  <a:t>Перед тем как пометить вершину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обработанной в прямом поиске попробуем найти путь типа вверх-вниз, длинной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ru-RU" dirty="0"/>
                  <a:t>Тогда, можно прервать поиск из вершины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ru-RU" dirty="0"/>
                  <a:t>можно прервать поиск из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ru-RU" dirty="0"/>
                  <a:t>, смежных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 				     </a:t>
                </a:r>
                <a:r>
                  <a:rPr lang="ru-RU" dirty="0"/>
                  <a:t>если длина найденного пути типа</a:t>
                </a:r>
                <a:r>
                  <a:rPr lang="en-US" dirty="0"/>
                  <a:t>	 </a:t>
                </a:r>
                <a:r>
                  <a:rPr lang="ru-RU" dirty="0"/>
                  <a:t> 	 				   вверх-вниз через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𝐵𝐹𝑆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ru-RU" dirty="0"/>
                  <a:t>Возобновить поиск,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уменьшится</a:t>
                </a:r>
                <a:endParaRPr lang="de-DE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95" y="1600199"/>
                <a:ext cx="10620142" cy="4808989"/>
              </a:xfrm>
              <a:prstGeom prst="rect">
                <a:avLst/>
              </a:prstGeom>
              <a:blipFill>
                <a:blip r:embed="rId8"/>
                <a:stretch>
                  <a:fillRect l="-1033" t="-21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3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r>
              <a:rPr lang="en-US" dirty="0"/>
              <a:t>: </a:t>
            </a:r>
            <a:r>
              <a:rPr lang="ru-RU" dirty="0"/>
              <a:t>структура данных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Представление графа</a:t>
                </a:r>
              </a:p>
              <a:p>
                <a:pPr lvl="1"/>
                <a:r>
                  <a:rPr lang="ru-RU" dirty="0"/>
                  <a:t>Обычно храним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ru-RU" dirty="0"/>
                  <a:t>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для двунаправленного поиска</a:t>
                </a:r>
              </a:p>
              <a:p>
                <a:pPr lvl="1"/>
                <a:r>
                  <a:rPr lang="ru-RU" dirty="0"/>
                  <a:t>Для </a:t>
                </a:r>
                <a:r>
                  <a:rPr lang="en-US" dirty="0"/>
                  <a:t>CH </a:t>
                </a:r>
                <a:r>
                  <a:rPr lang="ru-RU" dirty="0"/>
                  <a:t>достаточно хранить в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порядок вершин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endParaRPr lang="ru-RU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3212976"/>
            <a:ext cx="6993326" cy="2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/>
                  <a:t>Сохраним для </a:t>
                </a:r>
                <a:r>
                  <a:rPr lang="ru-RU" dirty="0" err="1"/>
                  <a:t>шортката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пути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вершину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ru-RU" dirty="0"/>
              </a:p>
              <a:p>
                <a:r>
                  <a:rPr lang="ru-RU" dirty="0"/>
                  <a:t>Рекурсивно распакуем путь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r>
              <a:rPr lang="en-US" dirty="0"/>
              <a:t>: </a:t>
            </a:r>
            <a:r>
              <a:rPr lang="ru-RU" dirty="0"/>
              <a:t>распаковка пути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356992"/>
            <a:ext cx="9842141" cy="2815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356992"/>
            <a:ext cx="9842141" cy="28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Как упорядочить вершины по важности?</a:t>
            </a:r>
          </a:p>
          <a:p>
            <a:pPr lvl="1"/>
            <a:r>
              <a:rPr lang="ru-RU" dirty="0"/>
              <a:t>Снизу-вверх, ищем неважные вершины</a:t>
            </a:r>
          </a:p>
          <a:p>
            <a:pPr lvl="1"/>
            <a:r>
              <a:rPr lang="ru-RU" dirty="0"/>
              <a:t>Сверху-вниз, ищем важные вершины</a:t>
            </a:r>
          </a:p>
          <a:p>
            <a:pPr lvl="1"/>
            <a:endParaRPr lang="ru-RU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5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Снизу-вверх</a:t>
            </a:r>
          </a:p>
          <a:p>
            <a:pPr lvl="1"/>
            <a:r>
              <a:rPr lang="ru-RU" dirty="0"/>
              <a:t>Найти наименее важную вершину в данный момент</a:t>
            </a:r>
          </a:p>
          <a:p>
            <a:pPr lvl="1"/>
            <a:r>
              <a:rPr lang="ru-RU" dirty="0"/>
              <a:t>Произвести контракцию этой вершины</a:t>
            </a:r>
          </a:p>
          <a:p>
            <a:pPr lvl="1"/>
            <a:r>
              <a:rPr lang="ru-RU" dirty="0"/>
              <a:t>Повторить</a:t>
            </a:r>
          </a:p>
          <a:p>
            <a:r>
              <a:rPr lang="ru-RU" b="1" dirty="0"/>
              <a:t>Критерии для выбора вершины</a:t>
            </a:r>
          </a:p>
          <a:p>
            <a:pPr lvl="1"/>
            <a:r>
              <a:rPr lang="ru-RU" dirty="0"/>
              <a:t>Разница между добавленными и удаленными ребрами</a:t>
            </a:r>
          </a:p>
          <a:p>
            <a:pPr lvl="1"/>
            <a:r>
              <a:rPr lang="ru-RU" dirty="0" err="1"/>
              <a:t>Таже</a:t>
            </a:r>
            <a:r>
              <a:rPr lang="ru-RU" dirty="0"/>
              <a:t> разница, но после распаковки данных ребер</a:t>
            </a:r>
          </a:p>
          <a:p>
            <a:pPr lvl="1"/>
            <a:r>
              <a:rPr lang="ru-RU" dirty="0"/>
              <a:t>Уровень вершины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Снизу-вверх: обсуждение</a:t>
                </a:r>
              </a:p>
              <a:p>
                <a:pPr lvl="1"/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Быстрота, так как за исключением локального поиска вся информация хранится в </a:t>
                </a:r>
                <a:r>
                  <a:rPr lang="ru-RU" dirty="0" err="1">
                    <a:solidFill>
                      <a:schemeClr val="accent2">
                        <a:lumMod val="50000"/>
                      </a:schemeClr>
                    </a:solidFill>
                  </a:rPr>
                  <a:t>графовой</a:t>
                </a:r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 структуре данных</a:t>
                </a:r>
              </a:p>
              <a:p>
                <a:pPr lvl="1"/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Но только пока степень вершины остается небольшой</a:t>
                </a:r>
              </a:p>
              <a:p>
                <a:pPr lvl="1"/>
                <a:r>
                  <a:rPr lang="ru-RU" dirty="0">
                    <a:solidFill>
                      <a:srgbClr val="C00000"/>
                    </a:solidFill>
                  </a:rPr>
                  <a:t>Качество вычисленного порядка хуже, чем в следующем методе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ru-RU" dirty="0">
                    <a:solidFill>
                      <a:srgbClr val="C00000"/>
                    </a:solidFill>
                  </a:rPr>
                  <a:t>область поиска </a:t>
                </a:r>
                <a:r>
                  <a:rPr lang="ru-RU" dirty="0" err="1">
                    <a:solidFill>
                      <a:srgbClr val="C00000"/>
                    </a:solidFill>
                  </a:rPr>
                  <a:t>Дейкстры</a:t>
                </a:r>
                <a:r>
                  <a:rPr lang="ru-RU" dirty="0">
                    <a:solidFill>
                      <a:srgbClr val="C00000"/>
                    </a:solidFill>
                  </a:rPr>
                  <a:t> шире</a:t>
                </a:r>
                <a:endParaRPr lang="de-D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 r="-6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3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Сверху-вниз</a:t>
                </a:r>
                <a:r>
                  <a:rPr lang="en-US" b="1" dirty="0"/>
                  <a:t> </a:t>
                </a:r>
                <a:endParaRPr lang="ru-RU" b="1" dirty="0"/>
              </a:p>
              <a:p>
                <a:pPr lvl="1"/>
                <a:r>
                  <a:rPr lang="ru-RU" dirty="0"/>
                  <a:t>Идея: Строим порядок от важным к неважным</a:t>
                </a:r>
              </a:p>
              <a:p>
                <a:pPr lvl="1"/>
                <a:r>
                  <a:rPr lang="ru-RU" dirty="0"/>
                  <a:t>Назовем путь покрытым, если он проходит хотя бы через одну вершину уже упорядоченных вершин</a:t>
                </a:r>
              </a:p>
              <a:p>
                <a:pPr lvl="1"/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множество всех кратчайших путей</a:t>
                </a:r>
              </a:p>
              <a:p>
                <a:r>
                  <a:rPr lang="ru-RU" b="1" dirty="0"/>
                  <a:t>Жадный Алгоритм</a:t>
                </a:r>
              </a:p>
              <a:p>
                <a:pPr lvl="1"/>
                <a:r>
                  <a:rPr lang="ru-RU" dirty="0"/>
                  <a:t>Пока существуют неупорядоченные вершины</a:t>
                </a:r>
              </a:p>
              <a:p>
                <a:pPr lvl="1"/>
                <a:r>
                  <a:rPr lang="ru-RU" dirty="0"/>
                  <a:t>Следующая в порядке важности та, которая покрывает наибольшее количество оставшихся путей из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lvl="1"/>
                <a:r>
                  <a:rPr lang="ru-RU" dirty="0"/>
                  <a:t>Удалить покрытые пути из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ru-RU" dirty="0"/>
              </a:p>
              <a:p>
                <a:pPr lvl="1"/>
                <a:endParaRPr lang="ru-RU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9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Жадный Алгоритм</a:t>
                </a:r>
              </a:p>
              <a:p>
                <a:pPr lvl="1"/>
                <a:r>
                  <a:rPr lang="ru-RU" dirty="0"/>
                  <a:t>Построим полные деревья кратчайших путей из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ru-RU" dirty="0"/>
                  <a:t>Каждая вершина в нескольких деревьях</a:t>
                </a:r>
              </a:p>
              <a:p>
                <a:pPr lvl="2"/>
                <a:r>
                  <a:rPr lang="ru-RU" dirty="0"/>
                  <a:t>Инвариант: </a:t>
                </a:r>
                <a:r>
                  <a:rPr lang="en-US" dirty="0"/>
                  <a:t>#</a:t>
                </a:r>
                <a:r>
                  <a:rPr lang="ru-RU" dirty="0"/>
                  <a:t>потомков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= #</a:t>
                </a:r>
                <a:r>
                  <a:rPr lang="ru-RU" dirty="0"/>
                  <a:t>путей покрытых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1" dirty="0"/>
              </a:p>
              <a:p>
                <a:pPr lvl="1"/>
                <a:r>
                  <a:rPr lang="ru-RU" b="1" dirty="0"/>
                  <a:t>Итеративно</a:t>
                </a:r>
              </a:p>
              <a:p>
                <a:pPr lvl="2"/>
                <a:r>
                  <a:rPr lang="ru-RU" dirty="0"/>
                  <a:t>Добавить вершину с наибольшим количеством потомков в упорядоченные</a:t>
                </a:r>
              </a:p>
              <a:p>
                <a:pPr lvl="2"/>
                <a:r>
                  <a:rPr lang="ru-RU" dirty="0"/>
                  <a:t>Удалить ее потомков и обновить счетчики</a:t>
                </a:r>
              </a:p>
              <a:p>
                <a:pPr lvl="1"/>
                <a:r>
                  <a:rPr lang="ru-RU" dirty="0"/>
                  <a:t>Время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  <m:r>
                      <a:rPr lang="ru-RU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b="1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памяти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C00000"/>
                    </a:solidFill>
                  </a:rPr>
                  <a:t>Медленно</a:t>
                </a:r>
                <a:endParaRPr lang="en-US" dirty="0"/>
              </a:p>
              <a:p>
                <a:pPr lvl="1"/>
                <a:endParaRPr lang="ru-RU" b="1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033" t="-24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Иерархические методы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Идея:</a:t>
            </a:r>
          </a:p>
          <a:p>
            <a:pPr lvl="1"/>
            <a:r>
              <a:rPr lang="ru-RU" dirty="0"/>
              <a:t>Определить важные вершины</a:t>
            </a:r>
          </a:p>
          <a:p>
            <a:pPr lvl="1"/>
            <a:r>
              <a:rPr lang="ru-RU" dirty="0"/>
              <a:t>Пропустить неважные части графа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68" y="1600200"/>
            <a:ext cx="2966522" cy="4577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60" y="1600200"/>
            <a:ext cx="29720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Приближенный Жадный</a:t>
                </a:r>
              </a:p>
              <a:p>
                <a:r>
                  <a:rPr lang="ru-RU" b="1" dirty="0"/>
                  <a:t>Идея</a:t>
                </a:r>
              </a:p>
              <a:p>
                <a:pPr lvl="1"/>
                <a:r>
                  <a:rPr lang="ru-RU" dirty="0"/>
                  <a:t>Построить лишь некоторые произвольные деревья кратчайших путей</a:t>
                </a:r>
              </a:p>
              <a:p>
                <a:pPr lvl="1"/>
                <a:r>
                  <a:rPr lang="ru-RU" dirty="0"/>
                  <a:t>Строить порядок как в жадном алгоритме, используя лишь эти деревья</a:t>
                </a:r>
              </a:p>
              <a:p>
                <a:pPr lvl="1"/>
                <a:r>
                  <a:rPr lang="ru-RU" dirty="0"/>
                  <a:t>По мере удаления вершин деревьев становится меньше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</a:t>
                </a:r>
                <a:r>
                  <a:rPr lang="ru-RU" dirty="0"/>
                  <a:t>добавить новые</a:t>
                </a:r>
                <a:endParaRPr lang="en-US" b="0" dirty="0"/>
              </a:p>
              <a:p>
                <a:pPr lvl="1"/>
                <a:endParaRPr lang="ru-RU" dirty="0"/>
              </a:p>
              <a:p>
                <a:pPr lvl="1"/>
                <a:endParaRPr lang="de-DE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58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365104"/>
            <a:ext cx="7560840" cy="2360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95" y="1600200"/>
                <a:ext cx="10620142" cy="4572000"/>
              </a:xfrm>
            </p:spPr>
            <p:txBody>
              <a:bodyPr/>
              <a:lstStyle/>
              <a:p>
                <a:r>
                  <a:rPr lang="ru-RU" b="1" dirty="0"/>
                  <a:t>Приближенный Жадный Алгоритм</a:t>
                </a:r>
              </a:p>
              <a:p>
                <a:pPr lvl="1"/>
                <a:r>
                  <a:rPr lang="ru-RU" dirty="0"/>
                  <a:t>Инвариант: </a:t>
                </a:r>
                <a:r>
                  <a:rPr lang="en-US" dirty="0"/>
                  <a:t>#</a:t>
                </a:r>
                <a:r>
                  <a:rPr lang="ru-RU" dirty="0"/>
                  <a:t>потомков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#</a:t>
                </a:r>
                <a:r>
                  <a:rPr lang="ru-RU" dirty="0"/>
                  <a:t>путей покрытых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ru-RU" b="1" dirty="0"/>
              </a:p>
              <a:p>
                <a:pPr lvl="2"/>
                <a:r>
                  <a:rPr lang="ru-RU" dirty="0"/>
                  <a:t>Вершины близкие к корню могут сместить о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ценку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фильтровать</a:t>
                </a:r>
                <a:endParaRPr lang="en-US" dirty="0"/>
              </a:p>
              <a:p>
                <a:pPr lvl="1"/>
                <a:r>
                  <a:rPr lang="ru-RU" b="1" dirty="0"/>
                  <a:t>Итеративно</a:t>
                </a:r>
              </a:p>
              <a:p>
                <a:pPr lvl="2"/>
                <a:r>
                  <a:rPr lang="ru-RU" dirty="0"/>
                  <a:t>Добавить вершину с наибольшей оценкой </a:t>
                </a:r>
                <a:r>
                  <a:rPr lang="en-US" dirty="0"/>
                  <a:t># </a:t>
                </a:r>
                <a:r>
                  <a:rPr lang="ru-RU" dirty="0"/>
                  <a:t>потомков в упорядоченные</a:t>
                </a:r>
              </a:p>
              <a:p>
                <a:pPr lvl="2"/>
                <a:r>
                  <a:rPr lang="ru-RU" dirty="0"/>
                  <a:t>Удалить ее потомков</a:t>
                </a:r>
                <a:endParaRPr lang="en-US" dirty="0"/>
              </a:p>
              <a:p>
                <a:pPr lvl="2"/>
                <a:r>
                  <a:rPr lang="ru-RU" dirty="0"/>
                  <a:t>Добавить новые (урезанные) деревья по мере необходимости</a:t>
                </a:r>
              </a:p>
              <a:p>
                <a:pPr lvl="2"/>
                <a:r>
                  <a:rPr lang="ru-RU" dirty="0"/>
                  <a:t>Обновить счетчики</a:t>
                </a:r>
                <a:endParaRPr lang="ru-RU" b="1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95" y="1600200"/>
                <a:ext cx="10620142" cy="4572000"/>
              </a:xfrm>
              <a:blipFill rotWithShape="0">
                <a:blip r:embed="rId5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9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95" y="1600200"/>
                <a:ext cx="6274421" cy="4572000"/>
              </a:xfrm>
            </p:spPr>
            <p:txBody>
              <a:bodyPr/>
              <a:lstStyle/>
              <a:p>
                <a:r>
                  <a:rPr lang="ru-RU" b="1" dirty="0"/>
                  <a:t>Приближенный Жадный Алгоритм</a:t>
                </a:r>
                <a:endParaRPr lang="ru-RU" dirty="0"/>
              </a:p>
              <a:p>
                <a:r>
                  <a:rPr lang="ru-RU" b="1" dirty="0"/>
                  <a:t>Как добавлять новые деревья</a:t>
                </a:r>
                <a:r>
                  <a:rPr lang="ru-RU" dirty="0"/>
                  <a:t>?</a:t>
                </a:r>
              </a:p>
              <a:p>
                <a:pPr lvl="1"/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dirty="0"/>
                  <a:t> – </a:t>
                </a:r>
                <a:r>
                  <a:rPr lang="ru-RU" dirty="0"/>
                  <a:t>новый корень</a:t>
                </a:r>
              </a:p>
              <a:p>
                <a:pPr lvl="1"/>
                <a:r>
                  <a:rPr lang="ru-RU" dirty="0"/>
                  <a:t>Красные вершины – упорядочены</a:t>
                </a:r>
              </a:p>
              <a:p>
                <a:pPr lvl="1"/>
                <a:r>
                  <a:rPr lang="ru-RU" dirty="0"/>
                  <a:t>Запустить </a:t>
                </a:r>
                <a:r>
                  <a:rPr lang="ru-RU" dirty="0" err="1"/>
                  <a:t>Дейкстру</a:t>
                </a:r>
                <a:endParaRPr lang="ru-RU" dirty="0"/>
              </a:p>
              <a:p>
                <a:pPr lvl="1"/>
                <a:r>
                  <a:rPr lang="ru-RU" dirty="0"/>
                  <a:t>Вычислить какие вершины достигаются через красные</a:t>
                </a:r>
              </a:p>
              <a:p>
                <a:pPr lvl="1"/>
                <a:r>
                  <a:rPr lang="ru-RU" dirty="0"/>
                  <a:t>Прервать поиск, когда в очереди лишь такие вершины</a:t>
                </a:r>
              </a:p>
              <a:p>
                <a:pPr lvl="1"/>
                <a:r>
                  <a:rPr lang="ru-RU" dirty="0"/>
                  <a:t>Синее поддерево – новое дерево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95" y="1600200"/>
                <a:ext cx="6274421" cy="4572000"/>
              </a:xfrm>
              <a:blipFill rotWithShape="0">
                <a:blip r:embed="rId2"/>
                <a:stretch>
                  <a:fillRect l="-2235" t="-3600" r="-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600199"/>
            <a:ext cx="3769657" cy="325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600199"/>
            <a:ext cx="3769657" cy="3253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600199"/>
            <a:ext cx="3769657" cy="32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Приближенный Жадный Алгоритм</a:t>
            </a:r>
            <a:endParaRPr lang="ru-RU" dirty="0"/>
          </a:p>
          <a:p>
            <a:pPr lvl="1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Хорошее качество и приемлемое время</a:t>
            </a:r>
          </a:p>
          <a:p>
            <a:pPr lvl="1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Превосходит по качеству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снизу-вверх</a:t>
            </a:r>
          </a:p>
          <a:p>
            <a:pPr lvl="1"/>
            <a:r>
              <a:rPr lang="ru-RU" dirty="0">
                <a:solidFill>
                  <a:srgbClr val="C00000"/>
                </a:solidFill>
              </a:rPr>
              <a:t>Медленнее, чем снизу-вверх</a:t>
            </a:r>
          </a:p>
          <a:p>
            <a:pPr lvl="1"/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порядок вершин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8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эксперимент, ранг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2" y="1842512"/>
            <a:ext cx="7290831" cy="4087376"/>
          </a:xfrm>
        </p:spPr>
      </p:pic>
    </p:spTree>
    <p:extLst>
      <p:ext uri="{BB962C8B-B14F-4D97-AF65-F5344CB8AC3E}">
        <p14:creationId xmlns:p14="http://schemas.microsoft.com/office/powerpoint/2010/main" val="31403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эксперимент, время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8" y="1744975"/>
            <a:ext cx="5550419" cy="4282449"/>
          </a:xfrm>
        </p:spPr>
      </p:pic>
    </p:spTree>
    <p:extLst>
      <p:ext uri="{BB962C8B-B14F-4D97-AF65-F5344CB8AC3E}">
        <p14:creationId xmlns:p14="http://schemas.microsoft.com/office/powerpoint/2010/main" val="22967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8" y="1744975"/>
            <a:ext cx="5550419" cy="428244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иерархия: эксперимент память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5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Спасибо, Вопросы?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8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/>
                  <a:t>По данным</a:t>
                </a:r>
              </a:p>
              <a:p>
                <a:pPr lvl="1"/>
                <a:r>
                  <a:rPr lang="ru-RU" dirty="0"/>
                  <a:t>графу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𝑙𝑒𝑛</m:t>
                        </m:r>
                      </m:e>
                    </m:d>
                  </m:oMath>
                </a14:m>
                <a:endParaRPr lang="ru-RU" dirty="0"/>
              </a:p>
              <a:p>
                <a:pPr lvl="1"/>
                <a:r>
                  <a:rPr lang="ru-RU" dirty="0"/>
                  <a:t>Множеству вершин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de-DE" dirty="0"/>
              </a:p>
              <a:p>
                <a:r>
                  <a:rPr lang="ru-RU" dirty="0"/>
                  <a:t>Вычислим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, </a:t>
                </a:r>
                <a:r>
                  <a:rPr lang="ru-RU" dirty="0"/>
                  <a:t>так что расстояния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ru-RU" dirty="0"/>
                  <a:t>совпадают с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de-DE" dirty="0"/>
              </a:p>
              <a:p>
                <a:r>
                  <a:rPr lang="ru-RU" dirty="0"/>
                  <a:t>Таким образом</a:t>
                </a:r>
              </a:p>
              <a:p>
                <a:pPr lvl="1"/>
                <a:r>
                  <a:rPr lang="ru-RU" dirty="0"/>
                  <a:t>Поиск из </a:t>
                </a:r>
                <a:r>
                  <a:rPr lang="en-US" dirty="0"/>
                  <a:t>s </a:t>
                </a:r>
                <a:r>
                  <a:rPr lang="ru-RU" dirty="0"/>
                  <a:t>в </a:t>
                </a:r>
                <a:r>
                  <a:rPr lang="en-US" dirty="0"/>
                  <a:t>t</a:t>
                </a:r>
                <a:r>
                  <a:rPr lang="ru-RU" dirty="0"/>
                  <a:t> до осуществляется до ядра, а затем лишь в ядре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/>
              <a:t>Иерархические методы: двухуровневый оверлей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9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Иерархические методы: многоуровневый оверлей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95" y="1600200"/>
                <a:ext cx="10620142" cy="4572000"/>
              </a:xfrm>
            </p:spPr>
            <p:txBody>
              <a:bodyPr/>
              <a:lstStyle/>
              <a:p>
                <a:r>
                  <a:rPr lang="ru-RU" dirty="0"/>
                  <a:t>По данным</a:t>
                </a:r>
              </a:p>
              <a:p>
                <a:pPr lvl="1"/>
                <a:r>
                  <a:rPr lang="ru-RU" dirty="0"/>
                  <a:t>графу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𝑙𝑒𝑛</m:t>
                        </m:r>
                      </m:e>
                    </m:d>
                  </m:oMath>
                </a14:m>
                <a:endParaRPr lang="ru-RU" dirty="0"/>
              </a:p>
              <a:p>
                <a:pPr lvl="1"/>
                <a:r>
                  <a:rPr lang="ru-RU" dirty="0"/>
                  <a:t>Набору множеств вершин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de-DE" dirty="0"/>
              </a:p>
              <a:p>
                <a:r>
                  <a:rPr lang="ru-RU" dirty="0"/>
                  <a:t>Вычислим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, </a:t>
                </a:r>
                <a:r>
                  <a:rPr lang="ru-RU" dirty="0"/>
                  <a:t>так что расстояния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ru-RU" dirty="0"/>
                  <a:t>совпадают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dirty="0"/>
              </a:p>
              <a:p>
                <a:r>
                  <a:rPr lang="ru-RU" dirty="0"/>
                  <a:t>Таким образом</a:t>
                </a:r>
              </a:p>
              <a:p>
                <a:pPr lvl="1"/>
                <a:r>
                  <a:rPr lang="ru-RU" dirty="0"/>
                  <a:t>Поиск из </a:t>
                </a:r>
                <a:r>
                  <a:rPr lang="en-US" dirty="0"/>
                  <a:t>s </a:t>
                </a:r>
                <a:r>
                  <a:rPr lang="ru-RU" dirty="0"/>
                  <a:t>в </a:t>
                </a:r>
                <a:r>
                  <a:rPr lang="en-US" dirty="0"/>
                  <a:t>t</a:t>
                </a:r>
                <a:r>
                  <a:rPr lang="ru-RU" dirty="0"/>
                  <a:t> до осуществляется до ядра 1-го уровня, затем до ядра 2-го уровня и так далее до ядра </a:t>
                </a:r>
                <a:r>
                  <a:rPr lang="en-US" dirty="0"/>
                  <a:t>L</a:t>
                </a:r>
                <a:r>
                  <a:rPr lang="ru-RU" dirty="0"/>
                  <a:t>-ого уровня</a:t>
                </a:r>
                <a:endParaRPr lang="de-DE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95" y="1600200"/>
                <a:ext cx="10620142" cy="4572000"/>
              </a:xfrm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2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Категоризация вершин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Важные вершины</a:t>
            </a:r>
          </a:p>
          <a:p>
            <a:pPr lvl="1"/>
            <a:r>
              <a:rPr lang="ru-RU" dirty="0"/>
              <a:t>Мосты</a:t>
            </a:r>
          </a:p>
          <a:p>
            <a:pPr lvl="1"/>
            <a:r>
              <a:rPr lang="ru-RU" dirty="0"/>
              <a:t>Автомагистрали</a:t>
            </a:r>
          </a:p>
          <a:p>
            <a:pPr lvl="1"/>
            <a:r>
              <a:rPr lang="ru-RU" dirty="0"/>
              <a:t>Перекрестки большого числа дорог</a:t>
            </a:r>
          </a:p>
          <a:p>
            <a:pPr lvl="1"/>
            <a:endParaRPr lang="ru-RU" dirty="0"/>
          </a:p>
          <a:p>
            <a:r>
              <a:rPr lang="ru-RU" b="1" dirty="0"/>
              <a:t>Неважные вершины</a:t>
            </a:r>
          </a:p>
          <a:p>
            <a:pPr lvl="1"/>
            <a:r>
              <a:rPr lang="ru-RU" dirty="0"/>
              <a:t>Переулки</a:t>
            </a:r>
          </a:p>
          <a:p>
            <a:pPr lvl="1"/>
            <a:r>
              <a:rPr lang="ru-RU" dirty="0"/>
              <a:t>Проселочные дороги</a:t>
            </a:r>
          </a:p>
          <a:p>
            <a:pPr lvl="1"/>
            <a:r>
              <a:rPr lang="ru-RU" dirty="0"/>
              <a:t>Второстепенные дороги</a:t>
            </a:r>
          </a:p>
        </p:txBody>
      </p:sp>
    </p:spTree>
    <p:extLst>
      <p:ext uri="{BB962C8B-B14F-4D97-AF65-F5344CB8AC3E}">
        <p14:creationId xmlns:p14="http://schemas.microsoft.com/office/powerpoint/2010/main" val="240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Идея</a:t>
                </a:r>
              </a:p>
              <a:p>
                <a:pPr lvl="1"/>
                <a:r>
                  <a:rPr lang="ru-RU" dirty="0"/>
                  <a:t>Уровень состоит из одной вершины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ru-RU" dirty="0"/>
                  <a:t>путем удаления (контракции) 				     одной вершины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ru-RU" dirty="0"/>
                  <a:t>Операция удаления вершины (контракции)</a:t>
                </a:r>
              </a:p>
              <a:p>
                <a:pPr lvl="1"/>
                <a:r>
                  <a:rPr lang="ru-RU" dirty="0"/>
                  <a:t>Удалить </a:t>
                </a:r>
                <a:r>
                  <a:rPr lang="en-US" dirty="0"/>
                  <a:t>v</a:t>
                </a:r>
              </a:p>
              <a:p>
                <a:pPr lvl="1"/>
                <a:r>
                  <a:rPr lang="ru-RU" dirty="0"/>
                  <a:t>Для каждой пары вершин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ru-RU" dirty="0"/>
                  <a:t>добавить ребро в граф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dirty="0"/>
                  <a:t> </a:t>
                </a:r>
                <a:r>
                  <a:rPr lang="ru-RU" dirty="0"/>
                  <a:t>если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de-DE" b="1" dirty="0"/>
                  <a:t> </a:t>
                </a:r>
                <a:r>
                  <a:rPr lang="ru-RU" b="1" dirty="0"/>
                  <a:t>лежит на единственном кратчайшем пути из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/>
                  <a:t> </a:t>
                </a:r>
                <a:r>
                  <a:rPr lang="ru-RU" b="1" dirty="0"/>
                  <a:t>в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de-DE" b="1" dirty="0"/>
              </a:p>
              <a:p>
                <a:pPr lvl="1"/>
                <a:r>
                  <a:rPr lang="ru-RU" dirty="0"/>
                  <a:t>Новые ребра называются </a:t>
                </a:r>
                <a:r>
                  <a:rPr lang="ru-RU" b="1" dirty="0" err="1"/>
                  <a:t>шорткатами</a:t>
                </a:r>
                <a:endParaRPr lang="de-DE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614227"/>
            <a:ext cx="3481626" cy="2758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614227"/>
            <a:ext cx="3481626" cy="2758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614227"/>
            <a:ext cx="3481626" cy="27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/>
                  <a:t>Локальный поиск кратчайшего пути</a:t>
                </a:r>
              </a:p>
              <a:p>
                <a:pPr lvl="1"/>
                <a:r>
                  <a:rPr lang="ru-RU" b="1" dirty="0"/>
                  <a:t>Проблема</a:t>
                </a:r>
                <a:r>
                  <a:rPr lang="ru-RU" dirty="0"/>
                  <a:t>: может быть достаточно долгим</a:t>
                </a:r>
              </a:p>
              <a:p>
                <a:pPr lvl="1"/>
                <a:r>
                  <a:rPr lang="ru-RU" b="1" dirty="0"/>
                  <a:t>Решение</a:t>
                </a:r>
                <a:r>
                  <a:rPr lang="ru-RU" dirty="0"/>
                  <a:t>: прервать поиск после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шагов</a:t>
                </a:r>
              </a:p>
              <a:p>
                <a:pPr lvl="1"/>
                <a:r>
                  <a:rPr lang="ru-RU" dirty="0"/>
                  <a:t>Возможны лишние </a:t>
                </a:r>
                <a:r>
                  <a:rPr lang="ru-RU" dirty="0" err="1"/>
                  <a:t>шорткаты</a:t>
                </a:r>
                <a:endParaRPr lang="ru-RU" dirty="0"/>
              </a:p>
              <a:p>
                <a:pPr lvl="1"/>
                <a:r>
                  <a:rPr lang="ru-RU" dirty="0"/>
                  <a:t>Тем не менее построение корректно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3" t="-24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7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4023021"/>
            <a:ext cx="6764808" cy="59231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095" y="692696"/>
            <a:ext cx="10620142" cy="724941"/>
          </a:xfrm>
        </p:spPr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4023021"/>
            <a:ext cx="6764808" cy="66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7" y="4023021"/>
            <a:ext cx="6421893" cy="2151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7" y="4023021"/>
            <a:ext cx="6421893" cy="2151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7" y="4023021"/>
            <a:ext cx="6421893" cy="2151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7" y="4023021"/>
            <a:ext cx="6421893" cy="2151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4043804"/>
            <a:ext cx="6764808" cy="2130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4054196"/>
            <a:ext cx="6764808" cy="2119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4137326"/>
            <a:ext cx="6764808" cy="2036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4241241"/>
            <a:ext cx="6764808" cy="1932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756095" y="1600200"/>
                <a:ext cx="10620142" cy="457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b="1" dirty="0"/>
                  <a:t>Предобработка</a:t>
                </a:r>
              </a:p>
              <a:p>
                <a:pPr lvl="1"/>
                <a:r>
                  <a:rPr lang="ru-RU" dirty="0"/>
                  <a:t>Упорядочить вершины по важности</a:t>
                </a:r>
              </a:p>
              <a:p>
                <a:pPr lvl="1"/>
                <a:r>
                  <a:rPr lang="ru-RU" dirty="0"/>
                  <a:t>В порядке возрастающей важности удалять вершины и добавлять </a:t>
                </a:r>
                <a:r>
                  <a:rPr lang="ru-RU" dirty="0" err="1"/>
                  <a:t>шорткаты</a:t>
                </a:r>
                <a:r>
                  <a:rPr lang="ru-RU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ru-RU" dirty="0"/>
                  <a:t>Определить уровень вершины</a:t>
                </a:r>
              </a:p>
              <a:p>
                <a:pPr lvl="1"/>
                <a:r>
                  <a:rPr lang="ru-RU" dirty="0"/>
                  <a:t>В результате граф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95" y="1600200"/>
                <a:ext cx="10620142" cy="4572000"/>
              </a:xfrm>
              <a:prstGeom prst="rect">
                <a:avLst/>
              </a:prstGeom>
              <a:blipFill rotWithShape="0">
                <a:blip r:embed="rId1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2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Контракционная</a:t>
            </a:r>
            <a:r>
              <a:rPr lang="ru-RU" dirty="0"/>
              <a:t> иерархия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/>
                  <a:t>Запрос: </a:t>
                </a:r>
                <a:r>
                  <a:rPr lang="ru-RU" dirty="0"/>
                  <a:t>Модифицированный двунаправленный </a:t>
                </a:r>
                <a:r>
                  <a:rPr lang="ru-RU" dirty="0" err="1"/>
                  <a:t>Дейкстра</a:t>
                </a:r>
                <a:endParaRPr lang="ru-RU" dirty="0"/>
              </a:p>
              <a:p>
                <a:pPr lvl="1"/>
                <a:r>
                  <a:rPr lang="ru-RU" dirty="0"/>
                  <a:t>Используются лишь ребра к более важным вершинам</a:t>
                </a:r>
              </a:p>
              <a:p>
                <a:pPr lvl="2"/>
                <a:r>
                  <a:rPr lang="ru-RU" dirty="0" err="1"/>
                  <a:t>Вверхнаправленный</a:t>
                </a:r>
                <a:r>
                  <a:rPr lang="ru-RU" dirty="0"/>
                  <a:t> граф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:pPr lvl="2"/>
                <a:r>
                  <a:rPr lang="ru-RU" dirty="0" err="1"/>
                  <a:t>Внизнаправленный</a:t>
                </a:r>
                <a:r>
                  <a:rPr lang="ru-RU" dirty="0"/>
                  <a:t> граф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≔{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ru-RU" dirty="0"/>
                  <a:t>Прямой </a:t>
                </a:r>
                <a:r>
                  <a:rPr lang="ru-RU" dirty="0" err="1"/>
                  <a:t>Дейкстра</a:t>
                </a:r>
                <a:r>
                  <a:rPr lang="ru-RU" dirty="0"/>
                  <a:t>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ru-RU" dirty="0"/>
                  <a:t>и обратный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ru-RU" dirty="0"/>
                  <a:t>Критерий останова каждого поиска: очередь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𝑚𝑖𝑛𝐾𝑒𝑦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3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9" y="4304950"/>
            <a:ext cx="6764808" cy="193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9" y="4284168"/>
            <a:ext cx="6764808" cy="1953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9" y="4149080"/>
            <a:ext cx="6764808" cy="2088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9" y="4149080"/>
            <a:ext cx="6764808" cy="20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633</Words>
  <Application>Microsoft Office PowerPoint</Application>
  <PresentationFormat>Custom</PresentationFormat>
  <Paragraphs>160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Cambria Math</vt:lpstr>
      <vt:lpstr>Euphemia</vt:lpstr>
      <vt:lpstr>Math 16x9</vt:lpstr>
      <vt:lpstr>Контракционная иерархия</vt:lpstr>
      <vt:lpstr>Иерархические методы</vt:lpstr>
      <vt:lpstr>Иерархические методы: двухуровневый оверлей</vt:lpstr>
      <vt:lpstr>Иерархические методы: многоуровневый оверлей</vt:lpstr>
      <vt:lpstr>Категоризация вершин</vt:lpstr>
      <vt:lpstr>Контракционная иерархия</vt:lpstr>
      <vt:lpstr>Контракционная иерархия</vt:lpstr>
      <vt:lpstr>Контракционная иерархия</vt:lpstr>
      <vt:lpstr>Контракционная иерархия</vt:lpstr>
      <vt:lpstr>Контракционная иерархия</vt:lpstr>
      <vt:lpstr>Контракционная иерархия</vt:lpstr>
      <vt:lpstr>Контракционная иерархия: Эвристики</vt:lpstr>
      <vt:lpstr>Контракционная иерархия: структура данных</vt:lpstr>
      <vt:lpstr>Контракционная иерархия: распаковка пути</vt:lpstr>
      <vt:lpstr>Контракционная иерархия: порядок вершин</vt:lpstr>
      <vt:lpstr>Контракционная иерархия: порядок вершин</vt:lpstr>
      <vt:lpstr>Контракционная иерархия: порядок вершин</vt:lpstr>
      <vt:lpstr>Контракционная иерархия: порядок вершин</vt:lpstr>
      <vt:lpstr>Контракционная иерархия: порядок вершин</vt:lpstr>
      <vt:lpstr>Контракционная иерархия: порядок вершин</vt:lpstr>
      <vt:lpstr>Контракционная иерархия: порядок вершин</vt:lpstr>
      <vt:lpstr>Контракционная иерархия: порядок вершин</vt:lpstr>
      <vt:lpstr>Контракционная иерархия: порядок вершин</vt:lpstr>
      <vt:lpstr>Контракционная иерархия: эксперимент, ранг</vt:lpstr>
      <vt:lpstr>Контракционная иерархия: эксперимент, время</vt:lpstr>
      <vt:lpstr>Контракционная иерархия: эксперимент память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2015-10-19T10:55:22Z</dcterms:created>
  <dcterms:modified xsi:type="dcterms:W3CDTF">2016-11-06T13:34:17Z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