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3" r:id="rId1"/>
  </p:sldMasterIdLst>
  <p:notesMasterIdLst>
    <p:notesMasterId r:id="rId63"/>
  </p:notesMasterIdLst>
  <p:sldIdLst>
    <p:sldId id="403" r:id="rId2"/>
    <p:sldId id="405" r:id="rId3"/>
    <p:sldId id="406" r:id="rId4"/>
    <p:sldId id="382" r:id="rId5"/>
    <p:sldId id="383" r:id="rId6"/>
    <p:sldId id="384" r:id="rId7"/>
    <p:sldId id="420" r:id="rId8"/>
    <p:sldId id="411" r:id="rId9"/>
    <p:sldId id="412" r:id="rId10"/>
    <p:sldId id="413" r:id="rId11"/>
    <p:sldId id="414" r:id="rId12"/>
    <p:sldId id="399" r:id="rId13"/>
    <p:sldId id="400" r:id="rId14"/>
    <p:sldId id="404" r:id="rId15"/>
    <p:sldId id="407" r:id="rId16"/>
    <p:sldId id="421" r:id="rId17"/>
    <p:sldId id="416" r:id="rId18"/>
    <p:sldId id="417" r:id="rId19"/>
    <p:sldId id="418" r:id="rId20"/>
    <p:sldId id="419" r:id="rId21"/>
    <p:sldId id="423" r:id="rId22"/>
    <p:sldId id="422" r:id="rId23"/>
    <p:sldId id="425" r:id="rId24"/>
    <p:sldId id="424" r:id="rId25"/>
    <p:sldId id="256" r:id="rId26"/>
    <p:sldId id="276" r:id="rId27"/>
    <p:sldId id="366" r:id="rId28"/>
    <p:sldId id="302" r:id="rId29"/>
    <p:sldId id="323" r:id="rId30"/>
    <p:sldId id="305" r:id="rId31"/>
    <p:sldId id="326" r:id="rId32"/>
    <p:sldId id="367" r:id="rId33"/>
    <p:sldId id="261" r:id="rId34"/>
    <p:sldId id="327" r:id="rId35"/>
    <p:sldId id="315" r:id="rId36"/>
    <p:sldId id="349" r:id="rId37"/>
    <p:sldId id="330" r:id="rId38"/>
    <p:sldId id="346" r:id="rId39"/>
    <p:sldId id="361" r:id="rId40"/>
    <p:sldId id="312" r:id="rId41"/>
    <p:sldId id="321" r:id="rId42"/>
    <p:sldId id="271" r:id="rId43"/>
    <p:sldId id="314" r:id="rId44"/>
    <p:sldId id="272" r:id="rId45"/>
    <p:sldId id="273" r:id="rId46"/>
    <p:sldId id="350" r:id="rId47"/>
    <p:sldId id="313" r:id="rId48"/>
    <p:sldId id="362" r:id="rId49"/>
    <p:sldId id="351" r:id="rId50"/>
    <p:sldId id="352" r:id="rId51"/>
    <p:sldId id="353" r:id="rId52"/>
    <p:sldId id="354" r:id="rId53"/>
    <p:sldId id="355" r:id="rId54"/>
    <p:sldId id="363" r:id="rId55"/>
    <p:sldId id="347" r:id="rId56"/>
    <p:sldId id="289" r:id="rId57"/>
    <p:sldId id="286" r:id="rId58"/>
    <p:sldId id="332" r:id="rId59"/>
    <p:sldId id="339" r:id="rId60"/>
    <p:sldId id="299" r:id="rId61"/>
    <p:sldId id="278"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chanical Turk" id="{C54B14E7-7A3C-4E1F-BFE6-ADC2D57E07B8}">
          <p14:sldIdLst>
            <p14:sldId id="403"/>
            <p14:sldId id="405"/>
            <p14:sldId id="406"/>
            <p14:sldId id="382"/>
            <p14:sldId id="383"/>
            <p14:sldId id="384"/>
            <p14:sldId id="420"/>
            <p14:sldId id="411"/>
            <p14:sldId id="412"/>
            <p14:sldId id="413"/>
            <p14:sldId id="414"/>
          </p14:sldIdLst>
        </p14:section>
        <p14:section name="Untitled Section" id="{0EDD6E16-5A41-45BF-9BF2-549AB6862A48}">
          <p14:sldIdLst>
            <p14:sldId id="399"/>
            <p14:sldId id="400"/>
            <p14:sldId id="404"/>
            <p14:sldId id="407"/>
            <p14:sldId id="421"/>
            <p14:sldId id="416"/>
            <p14:sldId id="417"/>
            <p14:sldId id="418"/>
            <p14:sldId id="419"/>
            <p14:sldId id="423"/>
            <p14:sldId id="422"/>
            <p14:sldId id="425"/>
            <p14:sldId id="424"/>
            <p14:sldId id="256"/>
          </p14:sldIdLst>
        </p14:section>
        <p14:section name="Vision and motivation" id="{4177C6D8-D236-4375-8465-1BF746BB3F5E}">
          <p14:sldIdLst>
            <p14:sldId id="276"/>
            <p14:sldId id="366"/>
            <p14:sldId id="302"/>
            <p14:sldId id="323"/>
            <p14:sldId id="305"/>
          </p14:sldIdLst>
        </p14:section>
        <p14:section name="Approach outline" id="{D90BE466-B3DB-4E57-A4BD-5EF578DCC7A6}">
          <p14:sldIdLst>
            <p14:sldId id="326"/>
            <p14:sldId id="367"/>
          </p14:sldIdLst>
        </p14:section>
        <p14:section name="Untitled Section" id="{DBFF0C7D-0387-4768-9F56-AC6DEDE46ADF}">
          <p14:sldIdLst>
            <p14:sldId id="261"/>
            <p14:sldId id="327"/>
            <p14:sldId id="315"/>
            <p14:sldId id="349"/>
            <p14:sldId id="330"/>
            <p14:sldId id="346"/>
          </p14:sldIdLst>
        </p14:section>
        <p14:section name="SFA manipulation" id="{592804EF-C368-4CDF-A8A1-44FCF656FDED}">
          <p14:sldIdLst>
            <p14:sldId id="361"/>
            <p14:sldId id="312"/>
            <p14:sldId id="321"/>
            <p14:sldId id="271"/>
            <p14:sldId id="314"/>
            <p14:sldId id="272"/>
            <p14:sldId id="273"/>
            <p14:sldId id="350"/>
            <p14:sldId id="313"/>
            <p14:sldId id="362"/>
          </p14:sldIdLst>
        </p14:section>
        <p14:section name="Crowd-Sourcing setup" id="{FF845A70-A7FA-44E5-B681-893F0AF7ACB4}">
          <p14:sldIdLst>
            <p14:sldId id="351"/>
            <p14:sldId id="352"/>
            <p14:sldId id="353"/>
            <p14:sldId id="354"/>
            <p14:sldId id="355"/>
            <p14:sldId id="363"/>
          </p14:sldIdLst>
        </p14:section>
        <p14:section name="Experiments" id="{CEBEFC0A-D587-4113-AC1E-87F5FFFA5884}">
          <p14:sldIdLst>
            <p14:sldId id="347"/>
            <p14:sldId id="289"/>
            <p14:sldId id="286"/>
            <p14:sldId id="332"/>
            <p14:sldId id="339"/>
            <p14:sldId id="299"/>
          </p14:sldIdLst>
        </p14:section>
        <p14:section name="Conclusions" id="{CDC009A0-1E3F-41DF-ADB2-B768EEB72E0D}">
          <p14:sldIdLst>
            <p14:sldId id="278"/>
          </p14:sldIdLst>
        </p14:section>
        <p14:section name="Backup" id="{0A73AFA5-060E-45DB-9B96-D717A2A4309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4" autoAdjust="0"/>
    <p:restoredTop sz="90930" autoAdjust="0"/>
  </p:normalViewPr>
  <p:slideViewPr>
    <p:cSldViewPr snapToGrid="0">
      <p:cViewPr>
        <p:scale>
          <a:sx n="119" d="100"/>
          <a:sy n="119" d="100"/>
        </p:scale>
        <p:origin x="130" y="634"/>
      </p:cViewPr>
      <p:guideLst>
        <p:guide orient="horz" pos="2160"/>
        <p:guide pos="3840"/>
      </p:guideLst>
    </p:cSldViewPr>
  </p:slideViewPr>
  <p:notesTextViewPr>
    <p:cViewPr>
      <p:scale>
        <a:sx n="1" d="1"/>
        <a:sy n="1" d="1"/>
      </p:scale>
      <p:origin x="0" y="0"/>
    </p:cViewPr>
  </p:notesTextViewPr>
  <p:sorterViewPr>
    <p:cViewPr>
      <p:scale>
        <a:sx n="96" d="100"/>
        <a:sy n="96" d="100"/>
      </p:scale>
      <p:origin x="0" y="-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n-US" sz="1800" dirty="0" smtClean="0"/>
              <a:t>Length</a:t>
            </a:r>
            <a:r>
              <a:rPr lang="en-US" sz="1800" baseline="0" dirty="0" smtClean="0"/>
              <a:t> of URL Regexes</a:t>
            </a:r>
            <a:endParaRPr lang="en-US" sz="1800" dirty="0"/>
          </a:p>
        </c:rich>
      </c:tx>
      <c:layout/>
      <c:overlay val="0"/>
      <c:spPr>
        <a:noFill/>
        <a:ln>
          <a:noFill/>
        </a:ln>
        <a:effectLst/>
      </c:spPr>
      <c:txPr>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Pt>
            <c:idx val="8"/>
            <c:invertIfNegative val="0"/>
            <c:bubble3D val="0"/>
            <c:spPr>
              <a:solidFill>
                <a:srgbClr val="FF0000"/>
              </a:solidFill>
              <a:ln w="9525" cap="flat" cmpd="sng" algn="ctr">
                <a:solidFill>
                  <a:schemeClr val="accent1">
                    <a:shade val="95000"/>
                  </a:schemeClr>
                </a:solidFill>
                <a:round/>
              </a:ln>
              <a:effectLst/>
            </c:spPr>
            <c:extLst>
              <c:ext xmlns:c16="http://schemas.microsoft.com/office/drawing/2014/chart" uri="{C3380CC4-5D6E-409C-BE32-E72D297353CC}">
                <c16:uniqueId val="{00000001-8449-4E4A-98E5-68832CC145C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Sheet1!$A$1:$A$12</c:f>
              <c:strCache>
                <c:ptCount val="12"/>
                <c:pt idx="0">
                  <c:v>@stephenhay</c:v>
                </c:pt>
                <c:pt idx="1">
                  <c:v>@imme_emosol</c:v>
                </c:pt>
                <c:pt idx="2">
                  <c:v>@gruber</c:v>
                </c:pt>
                <c:pt idx="3">
                  <c:v>@rodneyrehm</c:v>
                </c:pt>
                <c:pt idx="4">
                  <c:v>@krijnhoetmer</c:v>
                </c:pt>
                <c:pt idx="5">
                  <c:v>@gruber</c:v>
                </c:pt>
                <c:pt idx="6">
                  <c:v>Jeffrey Friedl</c:v>
                </c:pt>
                <c:pt idx="7">
                  <c:v>@mattfarina</c:v>
                </c:pt>
                <c:pt idx="8">
                  <c:v>@diegoperini</c:v>
                </c:pt>
                <c:pt idx="9">
                  <c:v>Spoon Library</c:v>
                </c:pt>
                <c:pt idx="10">
                  <c:v>@cowboy</c:v>
                </c:pt>
                <c:pt idx="11">
                  <c:v>@scottgonzales</c:v>
                </c:pt>
              </c:strCache>
            </c:strRef>
          </c:cat>
          <c:val>
            <c:numRef>
              <c:f>Sheet1!$B$1:$B$12</c:f>
              <c:numCache>
                <c:formatCode>General</c:formatCode>
                <c:ptCount val="12"/>
                <c:pt idx="0">
                  <c:v>38</c:v>
                </c:pt>
                <c:pt idx="1">
                  <c:v>54</c:v>
                </c:pt>
                <c:pt idx="2">
                  <c:v>71</c:v>
                </c:pt>
                <c:pt idx="3">
                  <c:v>109</c:v>
                </c:pt>
                <c:pt idx="4">
                  <c:v>115</c:v>
                </c:pt>
                <c:pt idx="5">
                  <c:v>218</c:v>
                </c:pt>
                <c:pt idx="6">
                  <c:v>241</c:v>
                </c:pt>
                <c:pt idx="7">
                  <c:v>287</c:v>
                </c:pt>
                <c:pt idx="8">
                  <c:v>502</c:v>
                </c:pt>
                <c:pt idx="9">
                  <c:v>979</c:v>
                </c:pt>
                <c:pt idx="10">
                  <c:v>1241</c:v>
                </c:pt>
                <c:pt idx="11">
                  <c:v>1347</c:v>
                </c:pt>
              </c:numCache>
            </c:numRef>
          </c:val>
          <c:extLst>
            <c:ext xmlns:c16="http://schemas.microsoft.com/office/drawing/2014/chart" uri="{C3380CC4-5D6E-409C-BE32-E72D297353CC}">
              <c16:uniqueId val="{00000002-8449-4E4A-98E5-68832CC145CE}"/>
            </c:ext>
          </c:extLst>
        </c:ser>
        <c:dLbls>
          <c:showLegendKey val="0"/>
          <c:showVal val="0"/>
          <c:showCatName val="0"/>
          <c:showSerName val="0"/>
          <c:showPercent val="0"/>
          <c:showBubbleSize val="0"/>
        </c:dLbls>
        <c:gapWidth val="100"/>
        <c:axId val="280889792"/>
        <c:axId val="280887440"/>
      </c:barChart>
      <c:catAx>
        <c:axId val="280889792"/>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280887440"/>
        <c:crosses val="autoZero"/>
        <c:auto val="1"/>
        <c:lblAlgn val="ctr"/>
        <c:lblOffset val="100"/>
        <c:noMultiLvlLbl val="0"/>
      </c:catAx>
      <c:valAx>
        <c:axId val="280887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b" anchorCtr="1"/>
          <a:lstStyle/>
          <a:p>
            <a:pPr>
              <a:defRPr sz="1600" b="0" i="0" u="none" strike="noStrike" kern="1200" baseline="0">
                <a:solidFill>
                  <a:schemeClr val="tx1"/>
                </a:solidFill>
                <a:latin typeface="+mn-lt"/>
                <a:ea typeface="+mn-ea"/>
                <a:cs typeface="+mn-cs"/>
              </a:defRPr>
            </a:pPr>
            <a:endParaRPr lang="en-US"/>
          </a:p>
        </c:txPr>
        <c:crossAx val="28088979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136198187490698"/>
          <c:y val="1.8842530282638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Fitness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c:v>0.57999999999999996</c:v>
                </c:pt>
                <c:pt idx="1">
                  <c:v>0.62</c:v>
                </c:pt>
                <c:pt idx="2">
                  <c:v>0.69</c:v>
                </c:pt>
                <c:pt idx="3">
                  <c:v>0.74</c:v>
                </c:pt>
                <c:pt idx="4">
                  <c:v>0.76</c:v>
                </c:pt>
                <c:pt idx="5">
                  <c:v>0.78</c:v>
                </c:pt>
                <c:pt idx="6">
                  <c:v>0.81</c:v>
                </c:pt>
                <c:pt idx="7">
                  <c:v>0.81</c:v>
                </c:pt>
                <c:pt idx="8">
                  <c:v>0.82</c:v>
                </c:pt>
                <c:pt idx="9">
                  <c:v>0.81</c:v>
                </c:pt>
                <c:pt idx="10">
                  <c:v>0.85</c:v>
                </c:pt>
              </c:numCache>
            </c:numRef>
          </c:val>
          <c:smooth val="0"/>
          <c:extLst>
            <c:ext xmlns:c16="http://schemas.microsoft.com/office/drawing/2014/chart" uri="{C3380CC4-5D6E-409C-BE32-E72D297353CC}">
              <c16:uniqueId val="{00000000-B053-48E4-8D2F-491823D01235}"/>
            </c:ext>
          </c:extLst>
        </c:ser>
        <c:dLbls>
          <c:showLegendKey val="0"/>
          <c:showVal val="1"/>
          <c:showCatName val="0"/>
          <c:showSerName val="0"/>
          <c:showPercent val="0"/>
          <c:showBubbleSize val="0"/>
        </c:dLbls>
        <c:smooth val="0"/>
        <c:axId val="650577272"/>
        <c:axId val="650577664"/>
      </c:lineChart>
      <c:catAx>
        <c:axId val="65057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50577664"/>
        <c:crosses val="autoZero"/>
        <c:auto val="1"/>
        <c:lblAlgn val="ctr"/>
        <c:lblOffset val="100"/>
        <c:noMultiLvlLbl val="0"/>
      </c:catAx>
      <c:valAx>
        <c:axId val="6505776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5057727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2C06A-1EFF-4617-9A1C-08B42B1C3002}"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1CBEBC19-DEC1-4731-9B4E-E1DB2BFA01B9}">
      <dgm:prSet phldrT="[Text]"/>
      <dgm:spPr/>
      <dgm:t>
        <a:bodyPr/>
        <a:lstStyle/>
        <a:p>
          <a:r>
            <a:rPr lang="en-US" dirty="0" smtClean="0"/>
            <a:t>Training set</a:t>
          </a:r>
          <a:endParaRPr lang="en-US" dirty="0"/>
        </a:p>
      </dgm:t>
    </dgm:pt>
    <dgm:pt modelId="{92127A49-431A-4FF4-94F1-802AD690FF2F}" type="parTrans" cxnId="{FBBA9245-B392-411D-8706-36BEDABD4CD4}">
      <dgm:prSet/>
      <dgm:spPr/>
      <dgm:t>
        <a:bodyPr/>
        <a:lstStyle/>
        <a:p>
          <a:endParaRPr lang="en-US"/>
        </a:p>
      </dgm:t>
    </dgm:pt>
    <dgm:pt modelId="{E485AA08-3A10-463D-A4FA-D51CF4E1B7B2}" type="sibTrans" cxnId="{FBBA9245-B392-411D-8706-36BEDABD4CD4}">
      <dgm:prSet/>
      <dgm:spPr/>
      <dgm:t>
        <a:bodyPr/>
        <a:lstStyle/>
        <a:p>
          <a:endParaRPr lang="en-US"/>
        </a:p>
      </dgm:t>
    </dgm:pt>
    <dgm:pt modelId="{ED5D421F-9A7E-45B6-97D2-491B4E5CB8B4}">
      <dgm:prSet phldrT="[Text]"/>
      <dgm:spPr/>
      <dgm:t>
        <a:bodyPr/>
        <a:lstStyle/>
        <a:p>
          <a:r>
            <a:rPr lang="en-US" dirty="0" smtClean="0"/>
            <a:t>Provided by whoever defines the task</a:t>
          </a:r>
          <a:endParaRPr lang="en-US" dirty="0"/>
        </a:p>
      </dgm:t>
    </dgm:pt>
    <dgm:pt modelId="{65AE600B-9988-4444-BC8B-EA3A2BBACFC6}" type="parTrans" cxnId="{E5D09A33-168F-4162-A552-EACC450E0FDF}">
      <dgm:prSet/>
      <dgm:spPr/>
      <dgm:t>
        <a:bodyPr/>
        <a:lstStyle/>
        <a:p>
          <a:endParaRPr lang="en-US"/>
        </a:p>
      </dgm:t>
    </dgm:pt>
    <dgm:pt modelId="{B6A2A12D-8245-486D-BA2B-52C7B254EC49}" type="sibTrans" cxnId="{E5D09A33-168F-4162-A552-EACC450E0FDF}">
      <dgm:prSet/>
      <dgm:spPr/>
      <dgm:t>
        <a:bodyPr/>
        <a:lstStyle/>
        <a:p>
          <a:endParaRPr lang="en-US"/>
        </a:p>
      </dgm:t>
    </dgm:pt>
    <dgm:pt modelId="{C42A2CD3-100F-48EC-8647-75179B8B5742}">
      <dgm:prSet phldrT="[Text]"/>
      <dgm:spPr/>
      <dgm:t>
        <a:bodyPr/>
        <a:lstStyle/>
        <a:p>
          <a:r>
            <a:rPr lang="en-US" dirty="0" smtClean="0"/>
            <a:t>Initial programs</a:t>
          </a:r>
          <a:endParaRPr lang="en-US" dirty="0"/>
        </a:p>
      </dgm:t>
    </dgm:pt>
    <dgm:pt modelId="{90CA3A13-AD68-4F16-950D-6B3DD5B6C8D1}" type="parTrans" cxnId="{361CDEBA-34D5-4B0B-9DFF-E20641B56AD9}">
      <dgm:prSet/>
      <dgm:spPr/>
      <dgm:t>
        <a:bodyPr/>
        <a:lstStyle/>
        <a:p>
          <a:endParaRPr lang="en-US"/>
        </a:p>
      </dgm:t>
    </dgm:pt>
    <dgm:pt modelId="{6972E4D5-3C17-464E-92DD-979FF8ED5AEA}" type="sibTrans" cxnId="{361CDEBA-34D5-4B0B-9DFF-E20641B56AD9}">
      <dgm:prSet/>
      <dgm:spPr/>
      <dgm:t>
        <a:bodyPr/>
        <a:lstStyle/>
        <a:p>
          <a:endParaRPr lang="en-US"/>
        </a:p>
      </dgm:t>
    </dgm:pt>
    <dgm:pt modelId="{A7CA7669-5EBE-4AA4-B09A-A5D92AB037C9}">
      <dgm:prSet phldrT="[Text]"/>
      <dgm:spPr/>
      <dgm:t>
        <a:bodyPr/>
        <a:lstStyle/>
        <a:p>
          <a:r>
            <a:rPr lang="en-US" dirty="0" smtClean="0"/>
            <a:t>Get something right</a:t>
          </a:r>
          <a:endParaRPr lang="en-US" dirty="0"/>
        </a:p>
      </dgm:t>
    </dgm:pt>
    <dgm:pt modelId="{BC65A238-33BC-4C10-81D1-BBF3B8EE80BE}" type="parTrans" cxnId="{607E2BD6-6DE7-472A-8C35-E74288C2923B}">
      <dgm:prSet/>
      <dgm:spPr/>
      <dgm:t>
        <a:bodyPr/>
        <a:lstStyle/>
        <a:p>
          <a:endParaRPr lang="en-US"/>
        </a:p>
      </dgm:t>
    </dgm:pt>
    <dgm:pt modelId="{C5CC2B85-396E-4F70-B6A3-00E4053D00A5}" type="sibTrans" cxnId="{607E2BD6-6DE7-472A-8C35-E74288C2923B}">
      <dgm:prSet/>
      <dgm:spPr/>
      <dgm:t>
        <a:bodyPr/>
        <a:lstStyle/>
        <a:p>
          <a:endParaRPr lang="en-US"/>
        </a:p>
      </dgm:t>
    </dgm:pt>
    <dgm:pt modelId="{99C814F8-6071-4237-9AA1-189019FFAEC9}">
      <dgm:prSet phldrT="[Text]"/>
      <dgm:spPr/>
      <dgm:t>
        <a:bodyPr/>
        <a:lstStyle/>
        <a:p>
          <a:r>
            <a:rPr lang="en-US" dirty="0" smtClean="0"/>
            <a:t>Specification</a:t>
          </a:r>
          <a:endParaRPr lang="en-US" dirty="0"/>
        </a:p>
      </dgm:t>
    </dgm:pt>
    <dgm:pt modelId="{BBC370CB-362A-4602-8899-6AB6A93B4258}" type="parTrans" cxnId="{32CA7050-B3AE-4B15-B0AA-62B4BE8ECE0A}">
      <dgm:prSet/>
      <dgm:spPr/>
      <dgm:t>
        <a:bodyPr/>
        <a:lstStyle/>
        <a:p>
          <a:endParaRPr lang="en-US"/>
        </a:p>
      </dgm:t>
    </dgm:pt>
    <dgm:pt modelId="{DAF3146A-897E-48EC-BDFA-CFDEC00C9D95}" type="sibTrans" cxnId="{32CA7050-B3AE-4B15-B0AA-62B4BE8ECE0A}">
      <dgm:prSet/>
      <dgm:spPr/>
      <dgm:t>
        <a:bodyPr/>
        <a:lstStyle/>
        <a:p>
          <a:endParaRPr lang="en-US"/>
        </a:p>
      </dgm:t>
    </dgm:pt>
    <dgm:pt modelId="{EFE5A560-0D78-4673-900E-EB45621E2DAE}">
      <dgm:prSet phldrT="[Text]"/>
      <dgm:spPr/>
      <dgm:t>
        <a:bodyPr/>
        <a:lstStyle/>
        <a:p>
          <a:r>
            <a:rPr lang="en-US" dirty="0" smtClean="0"/>
            <a:t>Textual description</a:t>
          </a:r>
          <a:endParaRPr lang="en-US" dirty="0"/>
        </a:p>
      </dgm:t>
    </dgm:pt>
    <dgm:pt modelId="{DFB9CA29-8539-46FC-9F74-3E25327CBD56}" type="parTrans" cxnId="{AED9FFF8-1C49-42A5-97EA-8C12468BFC84}">
      <dgm:prSet/>
      <dgm:spPr/>
      <dgm:t>
        <a:bodyPr/>
        <a:lstStyle/>
        <a:p>
          <a:endParaRPr lang="en-US"/>
        </a:p>
      </dgm:t>
    </dgm:pt>
    <dgm:pt modelId="{8056A2DD-D936-4C7E-B70D-A9CB62013EF3}" type="sibTrans" cxnId="{AED9FFF8-1C49-42A5-97EA-8C12468BFC84}">
      <dgm:prSet/>
      <dgm:spPr/>
      <dgm:t>
        <a:bodyPr/>
        <a:lstStyle/>
        <a:p>
          <a:endParaRPr lang="en-US"/>
        </a:p>
      </dgm:t>
    </dgm:pt>
    <dgm:pt modelId="{1B02AEC0-FF73-4BD7-A5F6-37C9BFFE0FEC}">
      <dgm:prSet phldrT="[Text]"/>
      <dgm:spPr/>
      <dgm:t>
        <a:bodyPr/>
        <a:lstStyle/>
        <a:p>
          <a:r>
            <a:rPr lang="en-US" dirty="0" smtClean="0"/>
            <a:t>Open to interpretation</a:t>
          </a:r>
          <a:endParaRPr lang="en-US" dirty="0"/>
        </a:p>
      </dgm:t>
    </dgm:pt>
    <dgm:pt modelId="{265EB584-B35F-4D62-9223-26FA13D860DC}" type="parTrans" cxnId="{6C7EA5EF-991B-49E3-956B-0EB4F3E3D85D}">
      <dgm:prSet/>
      <dgm:spPr/>
      <dgm:t>
        <a:bodyPr/>
        <a:lstStyle/>
        <a:p>
          <a:endParaRPr lang="en-US"/>
        </a:p>
      </dgm:t>
    </dgm:pt>
    <dgm:pt modelId="{B1BDB677-0D44-4ECC-9BCB-FBD7578FC091}" type="sibTrans" cxnId="{6C7EA5EF-991B-49E3-956B-0EB4F3E3D85D}">
      <dgm:prSet/>
      <dgm:spPr/>
      <dgm:t>
        <a:bodyPr/>
        <a:lstStyle/>
        <a:p>
          <a:endParaRPr lang="en-US"/>
        </a:p>
      </dgm:t>
    </dgm:pt>
    <dgm:pt modelId="{0040AD3F-44E0-4BA7-9649-8D503B8F4DAD}">
      <dgm:prSet phldrT="[Text]"/>
      <dgm:spPr/>
      <dgm:t>
        <a:bodyPr/>
        <a:lstStyle/>
        <a:p>
          <a:r>
            <a:rPr lang="en-US" dirty="0" smtClean="0"/>
            <a:t>Positive and negative examples</a:t>
          </a:r>
          <a:endParaRPr lang="en-US" dirty="0"/>
        </a:p>
      </dgm:t>
    </dgm:pt>
    <dgm:pt modelId="{DE3389D6-2DD0-4893-8B2F-504CBE87A749}" type="parTrans" cxnId="{B681235E-F722-4251-9CBC-F629ECCB2A8F}">
      <dgm:prSet/>
      <dgm:spPr/>
      <dgm:t>
        <a:bodyPr/>
        <a:lstStyle/>
        <a:p>
          <a:endParaRPr lang="en-US"/>
        </a:p>
      </dgm:t>
    </dgm:pt>
    <dgm:pt modelId="{6B36D632-D50D-4F6B-86BD-45230CF5A3C5}" type="sibTrans" cxnId="{B681235E-F722-4251-9CBC-F629ECCB2A8F}">
      <dgm:prSet/>
      <dgm:spPr/>
      <dgm:t>
        <a:bodyPr/>
        <a:lstStyle/>
        <a:p>
          <a:endParaRPr lang="en-US"/>
        </a:p>
      </dgm:t>
    </dgm:pt>
    <dgm:pt modelId="{9B1D61C1-2B34-4316-891F-0B6E222FF51E}">
      <dgm:prSet phldrT="[Text]"/>
      <dgm:spPr/>
      <dgm:t>
        <a:bodyPr/>
        <a:lstStyle/>
        <a:p>
          <a:r>
            <a:rPr lang="en-US" dirty="0" smtClean="0"/>
            <a:t>But usually get something wrong</a:t>
          </a:r>
          <a:endParaRPr lang="en-US" dirty="0"/>
        </a:p>
      </dgm:t>
    </dgm:pt>
    <dgm:pt modelId="{02EF5710-4D78-489E-8469-2A73B30EA072}" type="parTrans" cxnId="{342F4962-4398-4328-91AF-17723C705B28}">
      <dgm:prSet/>
      <dgm:spPr/>
      <dgm:t>
        <a:bodyPr/>
        <a:lstStyle/>
        <a:p>
          <a:endParaRPr lang="en-US"/>
        </a:p>
      </dgm:t>
    </dgm:pt>
    <dgm:pt modelId="{29AF534B-3D43-42A1-890A-B30B5928CEA6}" type="sibTrans" cxnId="{342F4962-4398-4328-91AF-17723C705B28}">
      <dgm:prSet/>
      <dgm:spPr/>
      <dgm:t>
        <a:bodyPr/>
        <a:lstStyle/>
        <a:p>
          <a:endParaRPr lang="en-US"/>
        </a:p>
      </dgm:t>
    </dgm:pt>
    <dgm:pt modelId="{F2981EED-F1BD-469F-BA10-6D74F4238B05}" type="pres">
      <dgm:prSet presAssocID="{E002C06A-1EFF-4617-9A1C-08B42B1C3002}" presName="linear" presStyleCnt="0">
        <dgm:presLayoutVars>
          <dgm:animLvl val="lvl"/>
          <dgm:resizeHandles val="exact"/>
        </dgm:presLayoutVars>
      </dgm:prSet>
      <dgm:spPr/>
      <dgm:t>
        <a:bodyPr/>
        <a:lstStyle/>
        <a:p>
          <a:endParaRPr lang="en-US"/>
        </a:p>
      </dgm:t>
    </dgm:pt>
    <dgm:pt modelId="{368774F2-7C0B-4BDB-AEE3-6B44DBF4F1A1}" type="pres">
      <dgm:prSet presAssocID="{99C814F8-6071-4237-9AA1-189019FFAEC9}" presName="parentText" presStyleLbl="node1" presStyleIdx="0" presStyleCnt="3">
        <dgm:presLayoutVars>
          <dgm:chMax val="0"/>
          <dgm:bulletEnabled val="1"/>
        </dgm:presLayoutVars>
      </dgm:prSet>
      <dgm:spPr/>
      <dgm:t>
        <a:bodyPr/>
        <a:lstStyle/>
        <a:p>
          <a:endParaRPr lang="en-US"/>
        </a:p>
      </dgm:t>
    </dgm:pt>
    <dgm:pt modelId="{CDF54A9C-0FB4-485C-BB0B-21D0FFAF6FD1}" type="pres">
      <dgm:prSet presAssocID="{99C814F8-6071-4237-9AA1-189019FFAEC9}" presName="childText" presStyleLbl="revTx" presStyleIdx="0" presStyleCnt="3">
        <dgm:presLayoutVars>
          <dgm:bulletEnabled val="1"/>
        </dgm:presLayoutVars>
      </dgm:prSet>
      <dgm:spPr/>
      <dgm:t>
        <a:bodyPr/>
        <a:lstStyle/>
        <a:p>
          <a:endParaRPr lang="en-US"/>
        </a:p>
      </dgm:t>
    </dgm:pt>
    <dgm:pt modelId="{E49337A5-E80C-46E2-AC11-0B4114311716}" type="pres">
      <dgm:prSet presAssocID="{1CBEBC19-DEC1-4731-9B4E-E1DB2BFA01B9}" presName="parentText" presStyleLbl="node1" presStyleIdx="1" presStyleCnt="3">
        <dgm:presLayoutVars>
          <dgm:chMax val="0"/>
          <dgm:bulletEnabled val="1"/>
        </dgm:presLayoutVars>
      </dgm:prSet>
      <dgm:spPr/>
      <dgm:t>
        <a:bodyPr/>
        <a:lstStyle/>
        <a:p>
          <a:endParaRPr lang="en-US"/>
        </a:p>
      </dgm:t>
    </dgm:pt>
    <dgm:pt modelId="{83FCAA4A-A68E-4885-947B-DA29380B65BC}" type="pres">
      <dgm:prSet presAssocID="{1CBEBC19-DEC1-4731-9B4E-E1DB2BFA01B9}" presName="childText" presStyleLbl="revTx" presStyleIdx="1" presStyleCnt="3">
        <dgm:presLayoutVars>
          <dgm:bulletEnabled val="1"/>
        </dgm:presLayoutVars>
      </dgm:prSet>
      <dgm:spPr/>
      <dgm:t>
        <a:bodyPr/>
        <a:lstStyle/>
        <a:p>
          <a:endParaRPr lang="en-US"/>
        </a:p>
      </dgm:t>
    </dgm:pt>
    <dgm:pt modelId="{C9D15268-2541-41B9-9CD4-D96B2846B3F6}" type="pres">
      <dgm:prSet presAssocID="{C42A2CD3-100F-48EC-8647-75179B8B5742}" presName="parentText" presStyleLbl="node1" presStyleIdx="2" presStyleCnt="3" custLinFactNeighborY="1107">
        <dgm:presLayoutVars>
          <dgm:chMax val="0"/>
          <dgm:bulletEnabled val="1"/>
        </dgm:presLayoutVars>
      </dgm:prSet>
      <dgm:spPr/>
      <dgm:t>
        <a:bodyPr/>
        <a:lstStyle/>
        <a:p>
          <a:endParaRPr lang="en-US"/>
        </a:p>
      </dgm:t>
    </dgm:pt>
    <dgm:pt modelId="{01ED53B7-8D08-405A-B594-F14CDA720F06}" type="pres">
      <dgm:prSet presAssocID="{C42A2CD3-100F-48EC-8647-75179B8B5742}" presName="childText" presStyleLbl="revTx" presStyleIdx="2" presStyleCnt="3">
        <dgm:presLayoutVars>
          <dgm:bulletEnabled val="1"/>
        </dgm:presLayoutVars>
      </dgm:prSet>
      <dgm:spPr/>
      <dgm:t>
        <a:bodyPr/>
        <a:lstStyle/>
        <a:p>
          <a:endParaRPr lang="en-US"/>
        </a:p>
      </dgm:t>
    </dgm:pt>
  </dgm:ptLst>
  <dgm:cxnLst>
    <dgm:cxn modelId="{EB14F02D-389E-4F01-A83F-7528AAD4E2F0}" type="presOf" srcId="{1CBEBC19-DEC1-4731-9B4E-E1DB2BFA01B9}" destId="{E49337A5-E80C-46E2-AC11-0B4114311716}" srcOrd="0" destOrd="0" presId="urn:microsoft.com/office/officeart/2005/8/layout/vList2"/>
    <dgm:cxn modelId="{0B3A05AB-9C48-46E9-A3FD-FBC100F69537}" type="presOf" srcId="{ED5D421F-9A7E-45B6-97D2-491B4E5CB8B4}" destId="{83FCAA4A-A68E-4885-947B-DA29380B65BC}" srcOrd="0" destOrd="0" presId="urn:microsoft.com/office/officeart/2005/8/layout/vList2"/>
    <dgm:cxn modelId="{32CA7050-B3AE-4B15-B0AA-62B4BE8ECE0A}" srcId="{E002C06A-1EFF-4617-9A1C-08B42B1C3002}" destId="{99C814F8-6071-4237-9AA1-189019FFAEC9}" srcOrd="0" destOrd="0" parTransId="{BBC370CB-362A-4602-8899-6AB6A93B4258}" sibTransId="{DAF3146A-897E-48EC-BDFA-CFDEC00C9D95}"/>
    <dgm:cxn modelId="{C78C178B-A4C5-437B-AC5C-5A70C3C27400}" type="presOf" srcId="{E002C06A-1EFF-4617-9A1C-08B42B1C3002}" destId="{F2981EED-F1BD-469F-BA10-6D74F4238B05}" srcOrd="0" destOrd="0" presId="urn:microsoft.com/office/officeart/2005/8/layout/vList2"/>
    <dgm:cxn modelId="{C178CB92-2025-4252-A5C9-E3452147FD3E}" type="presOf" srcId="{EFE5A560-0D78-4673-900E-EB45621E2DAE}" destId="{CDF54A9C-0FB4-485C-BB0B-21D0FFAF6FD1}" srcOrd="0" destOrd="0" presId="urn:microsoft.com/office/officeart/2005/8/layout/vList2"/>
    <dgm:cxn modelId="{5A9D4820-1307-44A8-85E0-CBA57B8DCDAB}" type="presOf" srcId="{C42A2CD3-100F-48EC-8647-75179B8B5742}" destId="{C9D15268-2541-41B9-9CD4-D96B2846B3F6}" srcOrd="0" destOrd="0" presId="urn:microsoft.com/office/officeart/2005/8/layout/vList2"/>
    <dgm:cxn modelId="{5B4E921F-CE70-43DB-BE59-13137BC832A5}" type="presOf" srcId="{A7CA7669-5EBE-4AA4-B09A-A5D92AB037C9}" destId="{01ED53B7-8D08-405A-B594-F14CDA720F06}" srcOrd="0" destOrd="0" presId="urn:microsoft.com/office/officeart/2005/8/layout/vList2"/>
    <dgm:cxn modelId="{7DB55AD2-D48B-42EA-BBA9-27F86BB6F0C1}" type="presOf" srcId="{99C814F8-6071-4237-9AA1-189019FFAEC9}" destId="{368774F2-7C0B-4BDB-AEE3-6B44DBF4F1A1}" srcOrd="0" destOrd="0" presId="urn:microsoft.com/office/officeart/2005/8/layout/vList2"/>
    <dgm:cxn modelId="{B7E80E6D-4EDA-4248-B929-15CD8F3F3325}" type="presOf" srcId="{9B1D61C1-2B34-4316-891F-0B6E222FF51E}" destId="{01ED53B7-8D08-405A-B594-F14CDA720F06}" srcOrd="0" destOrd="1" presId="urn:microsoft.com/office/officeart/2005/8/layout/vList2"/>
    <dgm:cxn modelId="{FBBA9245-B392-411D-8706-36BEDABD4CD4}" srcId="{E002C06A-1EFF-4617-9A1C-08B42B1C3002}" destId="{1CBEBC19-DEC1-4731-9B4E-E1DB2BFA01B9}" srcOrd="1" destOrd="0" parTransId="{92127A49-431A-4FF4-94F1-802AD690FF2F}" sibTransId="{E485AA08-3A10-463D-A4FA-D51CF4E1B7B2}"/>
    <dgm:cxn modelId="{6C7EA5EF-991B-49E3-956B-0EB4F3E3D85D}" srcId="{99C814F8-6071-4237-9AA1-189019FFAEC9}" destId="{1B02AEC0-FF73-4BD7-A5F6-37C9BFFE0FEC}" srcOrd="1" destOrd="0" parTransId="{265EB584-B35F-4D62-9223-26FA13D860DC}" sibTransId="{B1BDB677-0D44-4ECC-9BCB-FBD7578FC091}"/>
    <dgm:cxn modelId="{361CDEBA-34D5-4B0B-9DFF-E20641B56AD9}" srcId="{E002C06A-1EFF-4617-9A1C-08B42B1C3002}" destId="{C42A2CD3-100F-48EC-8647-75179B8B5742}" srcOrd="2" destOrd="0" parTransId="{90CA3A13-AD68-4F16-950D-6B3DD5B6C8D1}" sibTransId="{6972E4D5-3C17-464E-92DD-979FF8ED5AEA}"/>
    <dgm:cxn modelId="{342F4962-4398-4328-91AF-17723C705B28}" srcId="{C42A2CD3-100F-48EC-8647-75179B8B5742}" destId="{9B1D61C1-2B34-4316-891F-0B6E222FF51E}" srcOrd="1" destOrd="0" parTransId="{02EF5710-4D78-489E-8469-2A73B30EA072}" sibTransId="{29AF534B-3D43-42A1-890A-B30B5928CEA6}"/>
    <dgm:cxn modelId="{0EAF490F-45A6-483C-B125-01D01409BCBB}" type="presOf" srcId="{1B02AEC0-FF73-4BD7-A5F6-37C9BFFE0FEC}" destId="{CDF54A9C-0FB4-485C-BB0B-21D0FFAF6FD1}" srcOrd="0" destOrd="1" presId="urn:microsoft.com/office/officeart/2005/8/layout/vList2"/>
    <dgm:cxn modelId="{367152AD-FB68-4DE3-9412-8CDDBF93A3C9}" type="presOf" srcId="{0040AD3F-44E0-4BA7-9649-8D503B8F4DAD}" destId="{83FCAA4A-A68E-4885-947B-DA29380B65BC}" srcOrd="0" destOrd="1" presId="urn:microsoft.com/office/officeart/2005/8/layout/vList2"/>
    <dgm:cxn modelId="{B681235E-F722-4251-9CBC-F629ECCB2A8F}" srcId="{1CBEBC19-DEC1-4731-9B4E-E1DB2BFA01B9}" destId="{0040AD3F-44E0-4BA7-9649-8D503B8F4DAD}" srcOrd="1" destOrd="0" parTransId="{DE3389D6-2DD0-4893-8B2F-504CBE87A749}" sibTransId="{6B36D632-D50D-4F6B-86BD-45230CF5A3C5}"/>
    <dgm:cxn modelId="{AED9FFF8-1C49-42A5-97EA-8C12468BFC84}" srcId="{99C814F8-6071-4237-9AA1-189019FFAEC9}" destId="{EFE5A560-0D78-4673-900E-EB45621E2DAE}" srcOrd="0" destOrd="0" parTransId="{DFB9CA29-8539-46FC-9F74-3E25327CBD56}" sibTransId="{8056A2DD-D936-4C7E-B70D-A9CB62013EF3}"/>
    <dgm:cxn modelId="{E5D09A33-168F-4162-A552-EACC450E0FDF}" srcId="{1CBEBC19-DEC1-4731-9B4E-E1DB2BFA01B9}" destId="{ED5D421F-9A7E-45B6-97D2-491B4E5CB8B4}" srcOrd="0" destOrd="0" parTransId="{65AE600B-9988-4444-BC8B-EA3A2BBACFC6}" sibTransId="{B6A2A12D-8245-486D-BA2B-52C7B254EC49}"/>
    <dgm:cxn modelId="{607E2BD6-6DE7-472A-8C35-E74288C2923B}" srcId="{C42A2CD3-100F-48EC-8647-75179B8B5742}" destId="{A7CA7669-5EBE-4AA4-B09A-A5D92AB037C9}" srcOrd="0" destOrd="0" parTransId="{BC65A238-33BC-4C10-81D1-BBF3B8EE80BE}" sibTransId="{C5CC2B85-396E-4F70-B6A3-00E4053D00A5}"/>
    <dgm:cxn modelId="{2685553D-2A63-4965-9F94-3516490CDF45}" type="presParOf" srcId="{F2981EED-F1BD-469F-BA10-6D74F4238B05}" destId="{368774F2-7C0B-4BDB-AEE3-6B44DBF4F1A1}" srcOrd="0" destOrd="0" presId="urn:microsoft.com/office/officeart/2005/8/layout/vList2"/>
    <dgm:cxn modelId="{9F51F0B1-ACA8-4ECE-B708-B1B50A8EF8E4}" type="presParOf" srcId="{F2981EED-F1BD-469F-BA10-6D74F4238B05}" destId="{CDF54A9C-0FB4-485C-BB0B-21D0FFAF6FD1}" srcOrd="1" destOrd="0" presId="urn:microsoft.com/office/officeart/2005/8/layout/vList2"/>
    <dgm:cxn modelId="{0203DD9E-E73D-4074-A7F1-A82562B3C231}" type="presParOf" srcId="{F2981EED-F1BD-469F-BA10-6D74F4238B05}" destId="{E49337A5-E80C-46E2-AC11-0B4114311716}" srcOrd="2" destOrd="0" presId="urn:microsoft.com/office/officeart/2005/8/layout/vList2"/>
    <dgm:cxn modelId="{5E08B1B8-58D1-4B58-BE0C-52E1DF7B16B8}" type="presParOf" srcId="{F2981EED-F1BD-469F-BA10-6D74F4238B05}" destId="{83FCAA4A-A68E-4885-947B-DA29380B65BC}" srcOrd="3" destOrd="0" presId="urn:microsoft.com/office/officeart/2005/8/layout/vList2"/>
    <dgm:cxn modelId="{BDA4C72F-2C95-401A-A762-A358AC328B9D}" type="presParOf" srcId="{F2981EED-F1BD-469F-BA10-6D74F4238B05}" destId="{C9D15268-2541-41B9-9CD4-D96B2846B3F6}" srcOrd="4" destOrd="0" presId="urn:microsoft.com/office/officeart/2005/8/layout/vList2"/>
    <dgm:cxn modelId="{28AAC596-10CF-4B7C-BB16-820194C7BD30}" type="presParOf" srcId="{F2981EED-F1BD-469F-BA10-6D74F4238B05}" destId="{01ED53B7-8D08-405A-B594-F14CDA720F0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02C06A-1EFF-4617-9A1C-08B42B1C3002}"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1CBEBC19-DEC1-4731-9B4E-E1DB2BFA01B9}">
      <dgm:prSet phldrT="[Text]"/>
      <dgm:spPr/>
      <dgm:t>
        <a:bodyPr/>
        <a:lstStyle/>
        <a:p>
          <a:r>
            <a:rPr lang="en-US" dirty="0" smtClean="0"/>
            <a:t>Training set</a:t>
          </a:r>
          <a:endParaRPr lang="en-US" dirty="0"/>
        </a:p>
      </dgm:t>
    </dgm:pt>
    <dgm:pt modelId="{92127A49-431A-4FF4-94F1-802AD690FF2F}" type="parTrans" cxnId="{FBBA9245-B392-411D-8706-36BEDABD4CD4}">
      <dgm:prSet/>
      <dgm:spPr/>
      <dgm:t>
        <a:bodyPr/>
        <a:lstStyle/>
        <a:p>
          <a:endParaRPr lang="en-US"/>
        </a:p>
      </dgm:t>
    </dgm:pt>
    <dgm:pt modelId="{E485AA08-3A10-463D-A4FA-D51CF4E1B7B2}" type="sibTrans" cxnId="{FBBA9245-B392-411D-8706-36BEDABD4CD4}">
      <dgm:prSet/>
      <dgm:spPr/>
      <dgm:t>
        <a:bodyPr/>
        <a:lstStyle/>
        <a:p>
          <a:endParaRPr lang="en-US"/>
        </a:p>
      </dgm:t>
    </dgm:pt>
    <dgm:pt modelId="{ED5D421F-9A7E-45B6-97D2-491B4E5CB8B4}">
      <dgm:prSet phldrT="[Text]"/>
      <dgm:spPr/>
      <dgm:t>
        <a:bodyPr/>
        <a:lstStyle/>
        <a:p>
          <a:r>
            <a:rPr lang="en-US" dirty="0" smtClean="0"/>
            <a:t>Input/output pairs</a:t>
          </a:r>
          <a:endParaRPr lang="en-US" dirty="0"/>
        </a:p>
      </dgm:t>
    </dgm:pt>
    <dgm:pt modelId="{65AE600B-9988-4444-BC8B-EA3A2BBACFC6}" type="parTrans" cxnId="{E5D09A33-168F-4162-A552-EACC450E0FDF}">
      <dgm:prSet/>
      <dgm:spPr/>
      <dgm:t>
        <a:bodyPr/>
        <a:lstStyle/>
        <a:p>
          <a:endParaRPr lang="en-US"/>
        </a:p>
      </dgm:t>
    </dgm:pt>
    <dgm:pt modelId="{B6A2A12D-8245-486D-BA2B-52C7B254EC49}" type="sibTrans" cxnId="{E5D09A33-168F-4162-A552-EACC450E0FDF}">
      <dgm:prSet/>
      <dgm:spPr/>
      <dgm:t>
        <a:bodyPr/>
        <a:lstStyle/>
        <a:p>
          <a:endParaRPr lang="en-US"/>
        </a:p>
      </dgm:t>
    </dgm:pt>
    <dgm:pt modelId="{C42A2CD3-100F-48EC-8647-75179B8B5742}">
      <dgm:prSet phldrT="[Text]"/>
      <dgm:spPr/>
      <dgm:t>
        <a:bodyPr/>
        <a:lstStyle/>
        <a:p>
          <a:r>
            <a:rPr lang="en-US" dirty="0" smtClean="0"/>
            <a:t>Initial programs</a:t>
          </a:r>
          <a:endParaRPr lang="en-US" dirty="0"/>
        </a:p>
      </dgm:t>
    </dgm:pt>
    <dgm:pt modelId="{90CA3A13-AD68-4F16-950D-6B3DD5B6C8D1}" type="parTrans" cxnId="{361CDEBA-34D5-4B0B-9DFF-E20641B56AD9}">
      <dgm:prSet/>
      <dgm:spPr/>
      <dgm:t>
        <a:bodyPr/>
        <a:lstStyle/>
        <a:p>
          <a:endParaRPr lang="en-US"/>
        </a:p>
      </dgm:t>
    </dgm:pt>
    <dgm:pt modelId="{6972E4D5-3C17-464E-92DD-979FF8ED5AEA}" type="sibTrans" cxnId="{361CDEBA-34D5-4B0B-9DFF-E20641B56AD9}">
      <dgm:prSet/>
      <dgm:spPr/>
      <dgm:t>
        <a:bodyPr/>
        <a:lstStyle/>
        <a:p>
          <a:endParaRPr lang="en-US"/>
        </a:p>
      </dgm:t>
    </dgm:pt>
    <dgm:pt modelId="{A7CA7669-5EBE-4AA4-B09A-A5D92AB037C9}">
      <dgm:prSet phldrT="[Text]"/>
      <dgm:spPr/>
      <dgm:t>
        <a:bodyPr/>
        <a:lstStyle/>
        <a:p>
          <a:r>
            <a:rPr lang="en-US" dirty="0" smtClean="0"/>
            <a:t>Sanitizers produced by developers</a:t>
          </a:r>
          <a:endParaRPr lang="en-US" dirty="0"/>
        </a:p>
      </dgm:t>
    </dgm:pt>
    <dgm:pt modelId="{BC65A238-33BC-4C10-81D1-BBF3B8EE80BE}" type="parTrans" cxnId="{607E2BD6-6DE7-472A-8C35-E74288C2923B}">
      <dgm:prSet/>
      <dgm:spPr/>
      <dgm:t>
        <a:bodyPr/>
        <a:lstStyle/>
        <a:p>
          <a:endParaRPr lang="en-US"/>
        </a:p>
      </dgm:t>
    </dgm:pt>
    <dgm:pt modelId="{C5CC2B85-396E-4F70-B6A3-00E4053D00A5}" type="sibTrans" cxnId="{607E2BD6-6DE7-472A-8C35-E74288C2923B}">
      <dgm:prSet/>
      <dgm:spPr/>
      <dgm:t>
        <a:bodyPr/>
        <a:lstStyle/>
        <a:p>
          <a:endParaRPr lang="en-US"/>
        </a:p>
      </dgm:t>
    </dgm:pt>
    <dgm:pt modelId="{99C814F8-6071-4237-9AA1-189019FFAEC9}">
      <dgm:prSet phldrT="[Text]"/>
      <dgm:spPr/>
      <dgm:t>
        <a:bodyPr/>
        <a:lstStyle/>
        <a:p>
          <a:r>
            <a:rPr lang="en-US" dirty="0" smtClean="0"/>
            <a:t>Specification</a:t>
          </a:r>
          <a:endParaRPr lang="en-US" dirty="0"/>
        </a:p>
      </dgm:t>
    </dgm:pt>
    <dgm:pt modelId="{BBC370CB-362A-4602-8899-6AB6A93B4258}" type="parTrans" cxnId="{32CA7050-B3AE-4B15-B0AA-62B4BE8ECE0A}">
      <dgm:prSet/>
      <dgm:spPr/>
      <dgm:t>
        <a:bodyPr/>
        <a:lstStyle/>
        <a:p>
          <a:endParaRPr lang="en-US"/>
        </a:p>
      </dgm:t>
    </dgm:pt>
    <dgm:pt modelId="{DAF3146A-897E-48EC-BDFA-CFDEC00C9D95}" type="sibTrans" cxnId="{32CA7050-B3AE-4B15-B0AA-62B4BE8ECE0A}">
      <dgm:prSet/>
      <dgm:spPr/>
      <dgm:t>
        <a:bodyPr/>
        <a:lstStyle/>
        <a:p>
          <a:endParaRPr lang="en-US"/>
        </a:p>
      </dgm:t>
    </dgm:pt>
    <dgm:pt modelId="{EFE5A560-0D78-4673-900E-EB45621E2DAE}">
      <dgm:prSet phldrT="[Text]"/>
      <dgm:spPr/>
      <dgm:t>
        <a:bodyPr/>
        <a:lstStyle/>
        <a:p>
          <a:r>
            <a:rPr lang="en-US" dirty="0" smtClean="0"/>
            <a:t>“Write an HTML sanitizer”</a:t>
          </a:r>
          <a:endParaRPr lang="en-US" dirty="0"/>
        </a:p>
      </dgm:t>
    </dgm:pt>
    <dgm:pt modelId="{DFB9CA29-8539-46FC-9F74-3E25327CBD56}" type="parTrans" cxnId="{AED9FFF8-1C49-42A5-97EA-8C12468BFC84}">
      <dgm:prSet/>
      <dgm:spPr/>
      <dgm:t>
        <a:bodyPr/>
        <a:lstStyle/>
        <a:p>
          <a:endParaRPr lang="en-US"/>
        </a:p>
      </dgm:t>
    </dgm:pt>
    <dgm:pt modelId="{8056A2DD-D936-4C7E-B70D-A9CB62013EF3}" type="sibTrans" cxnId="{AED9FFF8-1C49-42A5-97EA-8C12468BFC84}">
      <dgm:prSet/>
      <dgm:spPr/>
      <dgm:t>
        <a:bodyPr/>
        <a:lstStyle/>
        <a:p>
          <a:endParaRPr lang="en-US"/>
        </a:p>
      </dgm:t>
    </dgm:pt>
    <dgm:pt modelId="{F2981EED-F1BD-469F-BA10-6D74F4238B05}" type="pres">
      <dgm:prSet presAssocID="{E002C06A-1EFF-4617-9A1C-08B42B1C3002}" presName="linear" presStyleCnt="0">
        <dgm:presLayoutVars>
          <dgm:animLvl val="lvl"/>
          <dgm:resizeHandles val="exact"/>
        </dgm:presLayoutVars>
      </dgm:prSet>
      <dgm:spPr/>
      <dgm:t>
        <a:bodyPr/>
        <a:lstStyle/>
        <a:p>
          <a:endParaRPr lang="en-US"/>
        </a:p>
      </dgm:t>
    </dgm:pt>
    <dgm:pt modelId="{368774F2-7C0B-4BDB-AEE3-6B44DBF4F1A1}" type="pres">
      <dgm:prSet presAssocID="{99C814F8-6071-4237-9AA1-189019FFAEC9}" presName="parentText" presStyleLbl="node1" presStyleIdx="0" presStyleCnt="3">
        <dgm:presLayoutVars>
          <dgm:chMax val="0"/>
          <dgm:bulletEnabled val="1"/>
        </dgm:presLayoutVars>
      </dgm:prSet>
      <dgm:spPr/>
      <dgm:t>
        <a:bodyPr/>
        <a:lstStyle/>
        <a:p>
          <a:endParaRPr lang="en-US"/>
        </a:p>
      </dgm:t>
    </dgm:pt>
    <dgm:pt modelId="{CDF54A9C-0FB4-485C-BB0B-21D0FFAF6FD1}" type="pres">
      <dgm:prSet presAssocID="{99C814F8-6071-4237-9AA1-189019FFAEC9}" presName="childText" presStyleLbl="revTx" presStyleIdx="0" presStyleCnt="3">
        <dgm:presLayoutVars>
          <dgm:bulletEnabled val="1"/>
        </dgm:presLayoutVars>
      </dgm:prSet>
      <dgm:spPr/>
      <dgm:t>
        <a:bodyPr/>
        <a:lstStyle/>
        <a:p>
          <a:endParaRPr lang="en-US"/>
        </a:p>
      </dgm:t>
    </dgm:pt>
    <dgm:pt modelId="{E49337A5-E80C-46E2-AC11-0B4114311716}" type="pres">
      <dgm:prSet presAssocID="{1CBEBC19-DEC1-4731-9B4E-E1DB2BFA01B9}" presName="parentText" presStyleLbl="node1" presStyleIdx="1" presStyleCnt="3">
        <dgm:presLayoutVars>
          <dgm:chMax val="0"/>
          <dgm:bulletEnabled val="1"/>
        </dgm:presLayoutVars>
      </dgm:prSet>
      <dgm:spPr/>
      <dgm:t>
        <a:bodyPr/>
        <a:lstStyle/>
        <a:p>
          <a:endParaRPr lang="en-US"/>
        </a:p>
      </dgm:t>
    </dgm:pt>
    <dgm:pt modelId="{83FCAA4A-A68E-4885-947B-DA29380B65BC}" type="pres">
      <dgm:prSet presAssocID="{1CBEBC19-DEC1-4731-9B4E-E1DB2BFA01B9}" presName="childText" presStyleLbl="revTx" presStyleIdx="1" presStyleCnt="3">
        <dgm:presLayoutVars>
          <dgm:bulletEnabled val="1"/>
        </dgm:presLayoutVars>
      </dgm:prSet>
      <dgm:spPr/>
      <dgm:t>
        <a:bodyPr/>
        <a:lstStyle/>
        <a:p>
          <a:endParaRPr lang="en-US"/>
        </a:p>
      </dgm:t>
    </dgm:pt>
    <dgm:pt modelId="{C9D15268-2541-41B9-9CD4-D96B2846B3F6}" type="pres">
      <dgm:prSet presAssocID="{C42A2CD3-100F-48EC-8647-75179B8B5742}" presName="parentText" presStyleLbl="node1" presStyleIdx="2" presStyleCnt="3" custLinFactNeighborY="1107">
        <dgm:presLayoutVars>
          <dgm:chMax val="0"/>
          <dgm:bulletEnabled val="1"/>
        </dgm:presLayoutVars>
      </dgm:prSet>
      <dgm:spPr/>
      <dgm:t>
        <a:bodyPr/>
        <a:lstStyle/>
        <a:p>
          <a:endParaRPr lang="en-US"/>
        </a:p>
      </dgm:t>
    </dgm:pt>
    <dgm:pt modelId="{01ED53B7-8D08-405A-B594-F14CDA720F06}" type="pres">
      <dgm:prSet presAssocID="{C42A2CD3-100F-48EC-8647-75179B8B5742}" presName="childText" presStyleLbl="revTx" presStyleIdx="2" presStyleCnt="3">
        <dgm:presLayoutVars>
          <dgm:bulletEnabled val="1"/>
        </dgm:presLayoutVars>
      </dgm:prSet>
      <dgm:spPr/>
      <dgm:t>
        <a:bodyPr/>
        <a:lstStyle/>
        <a:p>
          <a:endParaRPr lang="en-US"/>
        </a:p>
      </dgm:t>
    </dgm:pt>
  </dgm:ptLst>
  <dgm:cxnLst>
    <dgm:cxn modelId="{95F3470D-46B3-4E94-862D-B904A40C1A24}" type="presOf" srcId="{1CBEBC19-DEC1-4731-9B4E-E1DB2BFA01B9}" destId="{E49337A5-E80C-46E2-AC11-0B4114311716}" srcOrd="0" destOrd="0" presId="urn:microsoft.com/office/officeart/2005/8/layout/vList2"/>
    <dgm:cxn modelId="{F0E1D131-65CB-43CB-A9E6-CDC5ADF488CA}" type="presOf" srcId="{C42A2CD3-100F-48EC-8647-75179B8B5742}" destId="{C9D15268-2541-41B9-9CD4-D96B2846B3F6}" srcOrd="0" destOrd="0" presId="urn:microsoft.com/office/officeart/2005/8/layout/vList2"/>
    <dgm:cxn modelId="{73E548AB-3B33-41EB-A98A-183794029358}" type="presOf" srcId="{EFE5A560-0D78-4673-900E-EB45621E2DAE}" destId="{CDF54A9C-0FB4-485C-BB0B-21D0FFAF6FD1}" srcOrd="0" destOrd="0" presId="urn:microsoft.com/office/officeart/2005/8/layout/vList2"/>
    <dgm:cxn modelId="{B9DEFB3D-6491-4898-8F87-407E21315B92}" type="presOf" srcId="{E002C06A-1EFF-4617-9A1C-08B42B1C3002}" destId="{F2981EED-F1BD-469F-BA10-6D74F4238B05}" srcOrd="0" destOrd="0" presId="urn:microsoft.com/office/officeart/2005/8/layout/vList2"/>
    <dgm:cxn modelId="{D850C268-7CBC-422D-A9CE-99E2A9E65AC6}" type="presOf" srcId="{99C814F8-6071-4237-9AA1-189019FFAEC9}" destId="{368774F2-7C0B-4BDB-AEE3-6B44DBF4F1A1}" srcOrd="0" destOrd="0" presId="urn:microsoft.com/office/officeart/2005/8/layout/vList2"/>
    <dgm:cxn modelId="{0D619E24-EAAB-4A78-AA6C-E4944EA3709B}" type="presOf" srcId="{A7CA7669-5EBE-4AA4-B09A-A5D92AB037C9}" destId="{01ED53B7-8D08-405A-B594-F14CDA720F06}" srcOrd="0" destOrd="0" presId="urn:microsoft.com/office/officeart/2005/8/layout/vList2"/>
    <dgm:cxn modelId="{FBBA9245-B392-411D-8706-36BEDABD4CD4}" srcId="{E002C06A-1EFF-4617-9A1C-08B42B1C3002}" destId="{1CBEBC19-DEC1-4731-9B4E-E1DB2BFA01B9}" srcOrd="1" destOrd="0" parTransId="{92127A49-431A-4FF4-94F1-802AD690FF2F}" sibTransId="{E485AA08-3A10-463D-A4FA-D51CF4E1B7B2}"/>
    <dgm:cxn modelId="{66F8A2CB-7E9A-47F1-8390-0ED068F25E5A}" type="presOf" srcId="{ED5D421F-9A7E-45B6-97D2-491B4E5CB8B4}" destId="{83FCAA4A-A68E-4885-947B-DA29380B65BC}" srcOrd="0" destOrd="0" presId="urn:microsoft.com/office/officeart/2005/8/layout/vList2"/>
    <dgm:cxn modelId="{32CA7050-B3AE-4B15-B0AA-62B4BE8ECE0A}" srcId="{E002C06A-1EFF-4617-9A1C-08B42B1C3002}" destId="{99C814F8-6071-4237-9AA1-189019FFAEC9}" srcOrd="0" destOrd="0" parTransId="{BBC370CB-362A-4602-8899-6AB6A93B4258}" sibTransId="{DAF3146A-897E-48EC-BDFA-CFDEC00C9D95}"/>
    <dgm:cxn modelId="{AED9FFF8-1C49-42A5-97EA-8C12468BFC84}" srcId="{99C814F8-6071-4237-9AA1-189019FFAEC9}" destId="{EFE5A560-0D78-4673-900E-EB45621E2DAE}" srcOrd="0" destOrd="0" parTransId="{DFB9CA29-8539-46FC-9F74-3E25327CBD56}" sibTransId="{8056A2DD-D936-4C7E-B70D-A9CB62013EF3}"/>
    <dgm:cxn modelId="{361CDEBA-34D5-4B0B-9DFF-E20641B56AD9}" srcId="{E002C06A-1EFF-4617-9A1C-08B42B1C3002}" destId="{C42A2CD3-100F-48EC-8647-75179B8B5742}" srcOrd="2" destOrd="0" parTransId="{90CA3A13-AD68-4F16-950D-6B3DD5B6C8D1}" sibTransId="{6972E4D5-3C17-464E-92DD-979FF8ED5AEA}"/>
    <dgm:cxn modelId="{607E2BD6-6DE7-472A-8C35-E74288C2923B}" srcId="{C42A2CD3-100F-48EC-8647-75179B8B5742}" destId="{A7CA7669-5EBE-4AA4-B09A-A5D92AB037C9}" srcOrd="0" destOrd="0" parTransId="{BC65A238-33BC-4C10-81D1-BBF3B8EE80BE}" sibTransId="{C5CC2B85-396E-4F70-B6A3-00E4053D00A5}"/>
    <dgm:cxn modelId="{E5D09A33-168F-4162-A552-EACC450E0FDF}" srcId="{1CBEBC19-DEC1-4731-9B4E-E1DB2BFA01B9}" destId="{ED5D421F-9A7E-45B6-97D2-491B4E5CB8B4}" srcOrd="0" destOrd="0" parTransId="{65AE600B-9988-4444-BC8B-EA3A2BBACFC6}" sibTransId="{B6A2A12D-8245-486D-BA2B-52C7B254EC49}"/>
    <dgm:cxn modelId="{72E48B28-DB5D-4526-92A7-A4EE5670A766}" type="presParOf" srcId="{F2981EED-F1BD-469F-BA10-6D74F4238B05}" destId="{368774F2-7C0B-4BDB-AEE3-6B44DBF4F1A1}" srcOrd="0" destOrd="0" presId="urn:microsoft.com/office/officeart/2005/8/layout/vList2"/>
    <dgm:cxn modelId="{C7544A73-CB4B-44BE-9F47-004894EA1064}" type="presParOf" srcId="{F2981EED-F1BD-469F-BA10-6D74F4238B05}" destId="{CDF54A9C-0FB4-485C-BB0B-21D0FFAF6FD1}" srcOrd="1" destOrd="0" presId="urn:microsoft.com/office/officeart/2005/8/layout/vList2"/>
    <dgm:cxn modelId="{86D105BA-FEFC-4764-966C-84107151C799}" type="presParOf" srcId="{F2981EED-F1BD-469F-BA10-6D74F4238B05}" destId="{E49337A5-E80C-46E2-AC11-0B4114311716}" srcOrd="2" destOrd="0" presId="urn:microsoft.com/office/officeart/2005/8/layout/vList2"/>
    <dgm:cxn modelId="{0AD125E3-F919-4C31-BD8E-FCCFBEF5E685}" type="presParOf" srcId="{F2981EED-F1BD-469F-BA10-6D74F4238B05}" destId="{83FCAA4A-A68E-4885-947B-DA29380B65BC}" srcOrd="3" destOrd="0" presId="urn:microsoft.com/office/officeart/2005/8/layout/vList2"/>
    <dgm:cxn modelId="{CBBA9297-FE8F-431D-8722-045AB048768B}" type="presParOf" srcId="{F2981EED-F1BD-469F-BA10-6D74F4238B05}" destId="{C9D15268-2541-41B9-9CD4-D96B2846B3F6}" srcOrd="4" destOrd="0" presId="urn:microsoft.com/office/officeart/2005/8/layout/vList2"/>
    <dgm:cxn modelId="{185D84FE-6FA2-41BF-94F2-8657BD635153}" type="presParOf" srcId="{F2981EED-F1BD-469F-BA10-6D74F4238B05}" destId="{01ED53B7-8D08-405A-B594-F14CDA720F0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4E733F-AB1A-4150-9747-7EF689A87048}" type="doc">
      <dgm:prSet loTypeId="urn:microsoft.com/office/officeart/2005/8/layout/cycle1" loCatId="cycle" qsTypeId="urn:microsoft.com/office/officeart/2005/8/quickstyle/simple1" qsCatId="simple" csTypeId="urn:microsoft.com/office/officeart/2005/8/colors/colorful1#4" csCatId="colorful" phldr="1"/>
      <dgm:spPr/>
      <dgm:t>
        <a:bodyPr/>
        <a:lstStyle/>
        <a:p>
          <a:endParaRPr lang="en-US"/>
        </a:p>
      </dgm:t>
    </dgm:pt>
    <dgm:pt modelId="{82D586BA-808A-4E4F-9A8B-8FAF977D570C}">
      <dgm:prSet phldrT="[Text]" custT="1"/>
      <dgm:spPr/>
      <dgm:t>
        <a:bodyPr/>
        <a:lstStyle/>
        <a:p>
          <a:r>
            <a:rPr lang="en-US" sz="2400" dirty="0" smtClean="0">
              <a:latin typeface="Calibri Light" panose="020F0302020204030204" pitchFamily="34" charset="0"/>
            </a:rPr>
            <a:t>Shuffle / Mutate</a:t>
          </a:r>
        </a:p>
      </dgm:t>
    </dgm:pt>
    <dgm:pt modelId="{9184994E-B192-4AF5-853C-E69882651073}" type="parTrans" cxnId="{B13C0427-4B69-43AB-A9E5-A0B327DE0C4E}">
      <dgm:prSet/>
      <dgm:spPr/>
      <dgm:t>
        <a:bodyPr/>
        <a:lstStyle/>
        <a:p>
          <a:endParaRPr lang="en-US" sz="1600">
            <a:latin typeface="Calibri Light" panose="020F0302020204030204" pitchFamily="34" charset="0"/>
          </a:endParaRPr>
        </a:p>
      </dgm:t>
    </dgm:pt>
    <dgm:pt modelId="{C386EA38-717C-4DCC-948B-842080627129}" type="sibTrans" cxnId="{B13C0427-4B69-43AB-A9E5-A0B327DE0C4E}">
      <dgm:prSet/>
      <dgm:spPr/>
      <dgm:t>
        <a:bodyPr/>
        <a:lstStyle/>
        <a:p>
          <a:endParaRPr lang="en-US" sz="1600">
            <a:latin typeface="Calibri Light" panose="020F0302020204030204" pitchFamily="34" charset="0"/>
          </a:endParaRPr>
        </a:p>
      </dgm:t>
    </dgm:pt>
    <dgm:pt modelId="{A047C09E-0E6E-4177-BD15-41825C923A14}">
      <dgm:prSet phldrT="[Text]" custT="1"/>
      <dgm:spPr/>
      <dgm:t>
        <a:bodyPr/>
        <a:lstStyle/>
        <a:p>
          <a:r>
            <a:rPr lang="en-US" sz="2400" dirty="0" smtClean="0">
              <a:latin typeface="Calibri Light" panose="020F0302020204030204" pitchFamily="34" charset="0"/>
            </a:rPr>
            <a:t>Refine training set</a:t>
          </a:r>
          <a:endParaRPr lang="en-US" sz="2400" dirty="0">
            <a:latin typeface="Calibri Light" panose="020F0302020204030204" pitchFamily="34" charset="0"/>
          </a:endParaRPr>
        </a:p>
      </dgm:t>
    </dgm:pt>
    <dgm:pt modelId="{51FA6915-D85E-4118-85CC-D3848F8C8EF3}" type="parTrans" cxnId="{67EA432D-29C7-4170-94A7-C51C5278CE36}">
      <dgm:prSet/>
      <dgm:spPr/>
      <dgm:t>
        <a:bodyPr/>
        <a:lstStyle/>
        <a:p>
          <a:endParaRPr lang="en-US" sz="1600">
            <a:latin typeface="Calibri Light" panose="020F0302020204030204" pitchFamily="34" charset="0"/>
          </a:endParaRPr>
        </a:p>
      </dgm:t>
    </dgm:pt>
    <dgm:pt modelId="{06091F98-FF2E-412E-8592-BD7E7ABB385C}" type="sibTrans" cxnId="{67EA432D-29C7-4170-94A7-C51C5278CE36}">
      <dgm:prSet/>
      <dgm:spPr/>
      <dgm:t>
        <a:bodyPr/>
        <a:lstStyle/>
        <a:p>
          <a:endParaRPr lang="en-US" sz="1600">
            <a:latin typeface="Calibri Light" panose="020F0302020204030204" pitchFamily="34" charset="0"/>
          </a:endParaRPr>
        </a:p>
      </dgm:t>
    </dgm:pt>
    <dgm:pt modelId="{5F77D545-A6BD-4C4C-8A1D-168C37F21A80}">
      <dgm:prSet phldrT="[Text]" custT="1"/>
      <dgm:spPr/>
      <dgm:t>
        <a:bodyPr/>
        <a:lstStyle/>
        <a:p>
          <a:r>
            <a:rPr lang="en-US" sz="2400" dirty="0" smtClean="0">
              <a:latin typeface="Calibri Light" panose="020F0302020204030204" pitchFamily="34" charset="0"/>
            </a:rPr>
            <a:t>Select successful candidates</a:t>
          </a:r>
          <a:endParaRPr lang="en-US" sz="2400" dirty="0">
            <a:latin typeface="Calibri Light" panose="020F0302020204030204" pitchFamily="34" charset="0"/>
          </a:endParaRPr>
        </a:p>
      </dgm:t>
    </dgm:pt>
    <dgm:pt modelId="{71713B66-D33A-4909-8E05-65AAF6921D69}" type="parTrans" cxnId="{57A31E6E-B6CE-4017-86E5-21D9BF65F488}">
      <dgm:prSet/>
      <dgm:spPr/>
      <dgm:t>
        <a:bodyPr/>
        <a:lstStyle/>
        <a:p>
          <a:endParaRPr lang="en-US" sz="1600">
            <a:latin typeface="Calibri Light" panose="020F0302020204030204" pitchFamily="34" charset="0"/>
          </a:endParaRPr>
        </a:p>
      </dgm:t>
    </dgm:pt>
    <dgm:pt modelId="{EFC03DE4-0672-4DB2-96BF-BADB16D3498C}" type="sibTrans" cxnId="{57A31E6E-B6CE-4017-86E5-21D9BF65F488}">
      <dgm:prSet/>
      <dgm:spPr/>
      <dgm:t>
        <a:bodyPr/>
        <a:lstStyle/>
        <a:p>
          <a:endParaRPr lang="en-US" sz="1600">
            <a:latin typeface="Calibri Light" panose="020F0302020204030204" pitchFamily="34" charset="0"/>
          </a:endParaRPr>
        </a:p>
      </dgm:t>
    </dgm:pt>
    <dgm:pt modelId="{F5B0E530-B7EF-4A85-B6FB-F529DF144142}">
      <dgm:prSet phldrT="[Text]" custT="1"/>
      <dgm:spPr/>
      <dgm:t>
        <a:bodyPr/>
        <a:lstStyle/>
        <a:p>
          <a:r>
            <a:rPr lang="en-US" sz="2400" dirty="0" smtClean="0">
              <a:latin typeface="Calibri Light" panose="020F0302020204030204" pitchFamily="34" charset="0"/>
            </a:rPr>
            <a:t>Assess fitness</a:t>
          </a:r>
          <a:endParaRPr lang="en-US" sz="2400" dirty="0">
            <a:latin typeface="Calibri Light" panose="020F0302020204030204" pitchFamily="34" charset="0"/>
          </a:endParaRPr>
        </a:p>
      </dgm:t>
    </dgm:pt>
    <dgm:pt modelId="{FCB00B51-BD1B-42CA-BBFB-F021F8D55EAF}" type="parTrans" cxnId="{7F27B39B-B00D-4760-8AE2-ABF8B830FE35}">
      <dgm:prSet/>
      <dgm:spPr/>
      <dgm:t>
        <a:bodyPr/>
        <a:lstStyle/>
        <a:p>
          <a:endParaRPr lang="en-US" sz="1600">
            <a:latin typeface="Calibri Light" panose="020F0302020204030204" pitchFamily="34" charset="0"/>
          </a:endParaRPr>
        </a:p>
      </dgm:t>
    </dgm:pt>
    <dgm:pt modelId="{EE393D46-0E66-486B-96A0-B01DE76D555C}" type="sibTrans" cxnId="{7F27B39B-B00D-4760-8AE2-ABF8B830FE35}">
      <dgm:prSet/>
      <dgm:spPr/>
      <dgm:t>
        <a:bodyPr/>
        <a:lstStyle/>
        <a:p>
          <a:endParaRPr lang="en-US" sz="1600">
            <a:latin typeface="Calibri Light" panose="020F0302020204030204" pitchFamily="34" charset="0"/>
          </a:endParaRPr>
        </a:p>
      </dgm:t>
    </dgm:pt>
    <dgm:pt modelId="{F0208ED4-6190-48E8-B3A6-B64CC2E0E822}" type="pres">
      <dgm:prSet presAssocID="{774E733F-AB1A-4150-9747-7EF689A87048}" presName="cycle" presStyleCnt="0">
        <dgm:presLayoutVars>
          <dgm:dir/>
          <dgm:resizeHandles val="exact"/>
        </dgm:presLayoutVars>
      </dgm:prSet>
      <dgm:spPr/>
      <dgm:t>
        <a:bodyPr/>
        <a:lstStyle/>
        <a:p>
          <a:endParaRPr lang="en-US"/>
        </a:p>
      </dgm:t>
    </dgm:pt>
    <dgm:pt modelId="{BFA339CE-E4EF-4875-AD6E-A57704083E2C}" type="pres">
      <dgm:prSet presAssocID="{82D586BA-808A-4E4F-9A8B-8FAF977D570C}" presName="dummy" presStyleCnt="0"/>
      <dgm:spPr/>
    </dgm:pt>
    <dgm:pt modelId="{8BCBFD43-741E-44AF-9671-6B5D27C3A6A5}" type="pres">
      <dgm:prSet presAssocID="{82D586BA-808A-4E4F-9A8B-8FAF977D570C}" presName="node" presStyleLbl="revTx" presStyleIdx="0" presStyleCnt="4">
        <dgm:presLayoutVars>
          <dgm:bulletEnabled val="1"/>
        </dgm:presLayoutVars>
      </dgm:prSet>
      <dgm:spPr/>
      <dgm:t>
        <a:bodyPr/>
        <a:lstStyle/>
        <a:p>
          <a:endParaRPr lang="en-US"/>
        </a:p>
      </dgm:t>
    </dgm:pt>
    <dgm:pt modelId="{233FE480-45B9-46DC-98E7-D24F20EC61AC}" type="pres">
      <dgm:prSet presAssocID="{C386EA38-717C-4DCC-948B-842080627129}" presName="sibTrans" presStyleLbl="node1" presStyleIdx="0" presStyleCnt="4"/>
      <dgm:spPr/>
      <dgm:t>
        <a:bodyPr/>
        <a:lstStyle/>
        <a:p>
          <a:endParaRPr lang="en-US"/>
        </a:p>
      </dgm:t>
    </dgm:pt>
    <dgm:pt modelId="{10ACC9FB-E9F2-45B7-BD9F-9F79E2E39AA9}" type="pres">
      <dgm:prSet presAssocID="{A047C09E-0E6E-4177-BD15-41825C923A14}" presName="dummy" presStyleCnt="0"/>
      <dgm:spPr/>
    </dgm:pt>
    <dgm:pt modelId="{C258C18D-DF74-4091-84CE-A65E71EC5CFE}" type="pres">
      <dgm:prSet presAssocID="{A047C09E-0E6E-4177-BD15-41825C923A14}" presName="node" presStyleLbl="revTx" presStyleIdx="1" presStyleCnt="4">
        <dgm:presLayoutVars>
          <dgm:bulletEnabled val="1"/>
        </dgm:presLayoutVars>
      </dgm:prSet>
      <dgm:spPr/>
      <dgm:t>
        <a:bodyPr/>
        <a:lstStyle/>
        <a:p>
          <a:endParaRPr lang="en-US"/>
        </a:p>
      </dgm:t>
    </dgm:pt>
    <dgm:pt modelId="{D580A279-2E64-4D80-9D2B-D29E74F2BBFC}" type="pres">
      <dgm:prSet presAssocID="{06091F98-FF2E-412E-8592-BD7E7ABB385C}" presName="sibTrans" presStyleLbl="node1" presStyleIdx="1" presStyleCnt="4"/>
      <dgm:spPr/>
      <dgm:t>
        <a:bodyPr/>
        <a:lstStyle/>
        <a:p>
          <a:endParaRPr lang="en-US"/>
        </a:p>
      </dgm:t>
    </dgm:pt>
    <dgm:pt modelId="{83D38DAC-574F-4E73-BA1D-CFABCF54F543}" type="pres">
      <dgm:prSet presAssocID="{F5B0E530-B7EF-4A85-B6FB-F529DF144142}" presName="dummy" presStyleCnt="0"/>
      <dgm:spPr/>
    </dgm:pt>
    <dgm:pt modelId="{08034F58-6FF1-4B9B-BAF6-B8AAF16908DD}" type="pres">
      <dgm:prSet presAssocID="{F5B0E530-B7EF-4A85-B6FB-F529DF144142}" presName="node" presStyleLbl="revTx" presStyleIdx="2" presStyleCnt="4">
        <dgm:presLayoutVars>
          <dgm:bulletEnabled val="1"/>
        </dgm:presLayoutVars>
      </dgm:prSet>
      <dgm:spPr/>
      <dgm:t>
        <a:bodyPr/>
        <a:lstStyle/>
        <a:p>
          <a:endParaRPr lang="en-US"/>
        </a:p>
      </dgm:t>
    </dgm:pt>
    <dgm:pt modelId="{6F18CF0E-62F1-45B4-AA65-A28C64A447D0}" type="pres">
      <dgm:prSet presAssocID="{EE393D46-0E66-486B-96A0-B01DE76D555C}" presName="sibTrans" presStyleLbl="node1" presStyleIdx="2" presStyleCnt="4"/>
      <dgm:spPr/>
      <dgm:t>
        <a:bodyPr/>
        <a:lstStyle/>
        <a:p>
          <a:endParaRPr lang="en-US"/>
        </a:p>
      </dgm:t>
    </dgm:pt>
    <dgm:pt modelId="{325BDE77-0EA0-4AAD-8F99-DF44D71A711A}" type="pres">
      <dgm:prSet presAssocID="{5F77D545-A6BD-4C4C-8A1D-168C37F21A80}" presName="dummy" presStyleCnt="0"/>
      <dgm:spPr/>
    </dgm:pt>
    <dgm:pt modelId="{587673B5-3AE0-458D-AAE4-AEF4E02F4AFF}" type="pres">
      <dgm:prSet presAssocID="{5F77D545-A6BD-4C4C-8A1D-168C37F21A80}" presName="node" presStyleLbl="revTx" presStyleIdx="3" presStyleCnt="4">
        <dgm:presLayoutVars>
          <dgm:bulletEnabled val="1"/>
        </dgm:presLayoutVars>
      </dgm:prSet>
      <dgm:spPr/>
      <dgm:t>
        <a:bodyPr/>
        <a:lstStyle/>
        <a:p>
          <a:endParaRPr lang="en-US"/>
        </a:p>
      </dgm:t>
    </dgm:pt>
    <dgm:pt modelId="{11AF206D-EA43-427A-BA73-5C1B39776B0E}" type="pres">
      <dgm:prSet presAssocID="{EFC03DE4-0672-4DB2-96BF-BADB16D3498C}" presName="sibTrans" presStyleLbl="node1" presStyleIdx="3" presStyleCnt="4"/>
      <dgm:spPr/>
      <dgm:t>
        <a:bodyPr/>
        <a:lstStyle/>
        <a:p>
          <a:endParaRPr lang="en-US"/>
        </a:p>
      </dgm:t>
    </dgm:pt>
  </dgm:ptLst>
  <dgm:cxnLst>
    <dgm:cxn modelId="{32526851-BF41-4924-BD54-A2C7850C2C95}" type="presOf" srcId="{A047C09E-0E6E-4177-BD15-41825C923A14}" destId="{C258C18D-DF74-4091-84CE-A65E71EC5CFE}" srcOrd="0" destOrd="0" presId="urn:microsoft.com/office/officeart/2005/8/layout/cycle1"/>
    <dgm:cxn modelId="{88625F40-D781-4FDD-95EE-E9D124666684}" type="presOf" srcId="{82D586BA-808A-4E4F-9A8B-8FAF977D570C}" destId="{8BCBFD43-741E-44AF-9671-6B5D27C3A6A5}" srcOrd="0" destOrd="0" presId="urn:microsoft.com/office/officeart/2005/8/layout/cycle1"/>
    <dgm:cxn modelId="{2C8835DF-AD31-421D-B1C8-4133BE56BB71}" type="presOf" srcId="{5F77D545-A6BD-4C4C-8A1D-168C37F21A80}" destId="{587673B5-3AE0-458D-AAE4-AEF4E02F4AFF}" srcOrd="0" destOrd="0" presId="urn:microsoft.com/office/officeart/2005/8/layout/cycle1"/>
    <dgm:cxn modelId="{57A31E6E-B6CE-4017-86E5-21D9BF65F488}" srcId="{774E733F-AB1A-4150-9747-7EF689A87048}" destId="{5F77D545-A6BD-4C4C-8A1D-168C37F21A80}" srcOrd="3" destOrd="0" parTransId="{71713B66-D33A-4909-8E05-65AAF6921D69}" sibTransId="{EFC03DE4-0672-4DB2-96BF-BADB16D3498C}"/>
    <dgm:cxn modelId="{0908863F-CFE0-44D3-B251-8BC6EB54C8E6}" type="presOf" srcId="{06091F98-FF2E-412E-8592-BD7E7ABB385C}" destId="{D580A279-2E64-4D80-9D2B-D29E74F2BBFC}" srcOrd="0" destOrd="0" presId="urn:microsoft.com/office/officeart/2005/8/layout/cycle1"/>
    <dgm:cxn modelId="{2F1CF1B4-91F8-499D-8B05-8A89B1E7D222}" type="presOf" srcId="{EE393D46-0E66-486B-96A0-B01DE76D555C}" destId="{6F18CF0E-62F1-45B4-AA65-A28C64A447D0}" srcOrd="0" destOrd="0" presId="urn:microsoft.com/office/officeart/2005/8/layout/cycle1"/>
    <dgm:cxn modelId="{257B43D2-AFC8-46DC-BBE2-FB9257E98AAB}" type="presOf" srcId="{774E733F-AB1A-4150-9747-7EF689A87048}" destId="{F0208ED4-6190-48E8-B3A6-B64CC2E0E822}" srcOrd="0" destOrd="0" presId="urn:microsoft.com/office/officeart/2005/8/layout/cycle1"/>
    <dgm:cxn modelId="{4461E597-8696-430F-8E1E-3215631C2D11}" type="presOf" srcId="{EFC03DE4-0672-4DB2-96BF-BADB16D3498C}" destId="{11AF206D-EA43-427A-BA73-5C1B39776B0E}" srcOrd="0" destOrd="0" presId="urn:microsoft.com/office/officeart/2005/8/layout/cycle1"/>
    <dgm:cxn modelId="{B13C0427-4B69-43AB-A9E5-A0B327DE0C4E}" srcId="{774E733F-AB1A-4150-9747-7EF689A87048}" destId="{82D586BA-808A-4E4F-9A8B-8FAF977D570C}" srcOrd="0" destOrd="0" parTransId="{9184994E-B192-4AF5-853C-E69882651073}" sibTransId="{C386EA38-717C-4DCC-948B-842080627129}"/>
    <dgm:cxn modelId="{30E3B040-5BD1-4293-BE5C-C1255A20CFA1}" type="presOf" srcId="{F5B0E530-B7EF-4A85-B6FB-F529DF144142}" destId="{08034F58-6FF1-4B9B-BAF6-B8AAF16908DD}" srcOrd="0" destOrd="0" presId="urn:microsoft.com/office/officeart/2005/8/layout/cycle1"/>
    <dgm:cxn modelId="{7F27B39B-B00D-4760-8AE2-ABF8B830FE35}" srcId="{774E733F-AB1A-4150-9747-7EF689A87048}" destId="{F5B0E530-B7EF-4A85-B6FB-F529DF144142}" srcOrd="2" destOrd="0" parTransId="{FCB00B51-BD1B-42CA-BBFB-F021F8D55EAF}" sibTransId="{EE393D46-0E66-486B-96A0-B01DE76D555C}"/>
    <dgm:cxn modelId="{67EA432D-29C7-4170-94A7-C51C5278CE36}" srcId="{774E733F-AB1A-4150-9747-7EF689A87048}" destId="{A047C09E-0E6E-4177-BD15-41825C923A14}" srcOrd="1" destOrd="0" parTransId="{51FA6915-D85E-4118-85CC-D3848F8C8EF3}" sibTransId="{06091F98-FF2E-412E-8592-BD7E7ABB385C}"/>
    <dgm:cxn modelId="{A2819B10-8247-42B6-9C46-A1546F089A72}" type="presOf" srcId="{C386EA38-717C-4DCC-948B-842080627129}" destId="{233FE480-45B9-46DC-98E7-D24F20EC61AC}" srcOrd="0" destOrd="0" presId="urn:microsoft.com/office/officeart/2005/8/layout/cycle1"/>
    <dgm:cxn modelId="{2D151A79-D532-4EB6-B030-F6BB5067AA3B}" type="presParOf" srcId="{F0208ED4-6190-48E8-B3A6-B64CC2E0E822}" destId="{BFA339CE-E4EF-4875-AD6E-A57704083E2C}" srcOrd="0" destOrd="0" presId="urn:microsoft.com/office/officeart/2005/8/layout/cycle1"/>
    <dgm:cxn modelId="{03D3C839-0D44-4FA2-B297-F0ECEE2686F3}" type="presParOf" srcId="{F0208ED4-6190-48E8-B3A6-B64CC2E0E822}" destId="{8BCBFD43-741E-44AF-9671-6B5D27C3A6A5}" srcOrd="1" destOrd="0" presId="urn:microsoft.com/office/officeart/2005/8/layout/cycle1"/>
    <dgm:cxn modelId="{C526890C-085B-4C10-9E60-7D17CABD7BDD}" type="presParOf" srcId="{F0208ED4-6190-48E8-B3A6-B64CC2E0E822}" destId="{233FE480-45B9-46DC-98E7-D24F20EC61AC}" srcOrd="2" destOrd="0" presId="urn:microsoft.com/office/officeart/2005/8/layout/cycle1"/>
    <dgm:cxn modelId="{40AD2A57-C95E-4EBE-9552-7C95D418E03C}" type="presParOf" srcId="{F0208ED4-6190-48E8-B3A6-B64CC2E0E822}" destId="{10ACC9FB-E9F2-45B7-BD9F-9F79E2E39AA9}" srcOrd="3" destOrd="0" presId="urn:microsoft.com/office/officeart/2005/8/layout/cycle1"/>
    <dgm:cxn modelId="{88C3D815-E8BE-4CE6-9C8F-D3A8D3726BF4}" type="presParOf" srcId="{F0208ED4-6190-48E8-B3A6-B64CC2E0E822}" destId="{C258C18D-DF74-4091-84CE-A65E71EC5CFE}" srcOrd="4" destOrd="0" presId="urn:microsoft.com/office/officeart/2005/8/layout/cycle1"/>
    <dgm:cxn modelId="{F079212E-5E21-44D6-933E-4875BABF365C}" type="presParOf" srcId="{F0208ED4-6190-48E8-B3A6-B64CC2E0E822}" destId="{D580A279-2E64-4D80-9D2B-D29E74F2BBFC}" srcOrd="5" destOrd="0" presId="urn:microsoft.com/office/officeart/2005/8/layout/cycle1"/>
    <dgm:cxn modelId="{9A369580-413D-48AA-89A4-5E5189AF26CA}" type="presParOf" srcId="{F0208ED4-6190-48E8-B3A6-B64CC2E0E822}" destId="{83D38DAC-574F-4E73-BA1D-CFABCF54F543}" srcOrd="6" destOrd="0" presId="urn:microsoft.com/office/officeart/2005/8/layout/cycle1"/>
    <dgm:cxn modelId="{5CE7DB64-7553-46E1-A0E4-BB8DA8FE2FCB}" type="presParOf" srcId="{F0208ED4-6190-48E8-B3A6-B64CC2E0E822}" destId="{08034F58-6FF1-4B9B-BAF6-B8AAF16908DD}" srcOrd="7" destOrd="0" presId="urn:microsoft.com/office/officeart/2005/8/layout/cycle1"/>
    <dgm:cxn modelId="{C12F89FB-235A-4C26-BE2E-F50EF439AC48}" type="presParOf" srcId="{F0208ED4-6190-48E8-B3A6-B64CC2E0E822}" destId="{6F18CF0E-62F1-45B4-AA65-A28C64A447D0}" srcOrd="8" destOrd="0" presId="urn:microsoft.com/office/officeart/2005/8/layout/cycle1"/>
    <dgm:cxn modelId="{D09724B7-1BE3-4B0E-A1F8-F9160FD088D0}" type="presParOf" srcId="{F0208ED4-6190-48E8-B3A6-B64CC2E0E822}" destId="{325BDE77-0EA0-4AAD-8F99-DF44D71A711A}" srcOrd="9" destOrd="0" presId="urn:microsoft.com/office/officeart/2005/8/layout/cycle1"/>
    <dgm:cxn modelId="{CC82E40A-39F6-49CD-949D-C95069E08490}" type="presParOf" srcId="{F0208ED4-6190-48E8-B3A6-B64CC2E0E822}" destId="{587673B5-3AE0-458D-AAE4-AEF4E02F4AFF}" srcOrd="10" destOrd="0" presId="urn:microsoft.com/office/officeart/2005/8/layout/cycle1"/>
    <dgm:cxn modelId="{3381DE7A-09F4-4AD4-A7F0-ABA2485EC668}" type="presParOf" srcId="{F0208ED4-6190-48E8-B3A6-B64CC2E0E822}" destId="{11AF206D-EA43-427A-BA73-5C1B39776B0E}" srcOrd="11" destOrd="0" presId="urn:microsoft.com/office/officeart/2005/8/layout/cycle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4E733F-AB1A-4150-9747-7EF689A87048}" type="doc">
      <dgm:prSet loTypeId="urn:microsoft.com/office/officeart/2005/8/layout/cycle1" loCatId="cycle" qsTypeId="urn:microsoft.com/office/officeart/2005/8/quickstyle/simple1" qsCatId="simple" csTypeId="urn:microsoft.com/office/officeart/2005/8/colors/colorful1#5" csCatId="colorful" phldr="1"/>
      <dgm:spPr/>
      <dgm:t>
        <a:bodyPr/>
        <a:lstStyle/>
        <a:p>
          <a:endParaRPr lang="en-US"/>
        </a:p>
      </dgm:t>
    </dgm:pt>
    <dgm:pt modelId="{F5B0E530-B7EF-4A85-B6FB-F529DF144142}">
      <dgm:prSet phldrT="[Text]" custT="1"/>
      <dgm:spPr/>
      <dgm:t>
        <a:bodyPr/>
        <a:lstStyle/>
        <a:p>
          <a:r>
            <a:rPr lang="en-US" sz="1800" dirty="0" smtClean="0">
              <a:latin typeface="Calibri Light" panose="020F0302020204030204" pitchFamily="34" charset="0"/>
            </a:rPr>
            <a:t>Measure fitness using gold and refined example set</a:t>
          </a:r>
          <a:endParaRPr lang="en-US" sz="1800" dirty="0">
            <a:latin typeface="Calibri Light" panose="020F0302020204030204" pitchFamily="34" charset="0"/>
          </a:endParaRPr>
        </a:p>
      </dgm:t>
    </dgm:pt>
    <dgm:pt modelId="{FCB00B51-BD1B-42CA-BBFB-F021F8D55EAF}" type="parTrans" cxnId="{7F27B39B-B00D-4760-8AE2-ABF8B830FE35}">
      <dgm:prSet/>
      <dgm:spPr/>
      <dgm:t>
        <a:bodyPr/>
        <a:lstStyle/>
        <a:p>
          <a:endParaRPr lang="en-US" sz="1200">
            <a:latin typeface="Calibri Light" panose="020F0302020204030204" pitchFamily="34" charset="0"/>
          </a:endParaRPr>
        </a:p>
      </dgm:t>
    </dgm:pt>
    <dgm:pt modelId="{EE393D46-0E66-486B-96A0-B01DE76D555C}" type="sibTrans" cxnId="{7F27B39B-B00D-4760-8AE2-ABF8B830FE35}">
      <dgm:prSet/>
      <dgm:spPr/>
      <dgm:t>
        <a:bodyPr/>
        <a:lstStyle/>
        <a:p>
          <a:endParaRPr lang="en-US" sz="1200">
            <a:latin typeface="Calibri Light" panose="020F0302020204030204" pitchFamily="34" charset="0"/>
          </a:endParaRPr>
        </a:p>
      </dgm:t>
    </dgm:pt>
    <dgm:pt modelId="{0057705C-F5EA-491F-B42C-6460C9856C04}">
      <dgm:prSet phldrT="[Text]" custT="1"/>
      <dgm:spPr/>
      <dgm:t>
        <a:bodyPr/>
        <a:lstStyle/>
        <a:p>
          <a:r>
            <a:rPr lang="en-US" sz="1800" dirty="0" smtClean="0">
              <a:latin typeface="Calibri Light" panose="020F0302020204030204" pitchFamily="34" charset="0"/>
            </a:rPr>
            <a:t>Generate examples using edit distance for state coverage</a:t>
          </a:r>
          <a:endParaRPr lang="en-US" sz="1800" dirty="0">
            <a:latin typeface="Calibri Light" panose="020F0302020204030204" pitchFamily="34" charset="0"/>
          </a:endParaRPr>
        </a:p>
      </dgm:t>
    </dgm:pt>
    <dgm:pt modelId="{7EC32687-7C62-4F96-8E99-80E965D26E3B}" type="parTrans" cxnId="{1F0C9CE6-990F-4B20-BF7D-81D348CD9996}">
      <dgm:prSet/>
      <dgm:spPr/>
      <dgm:t>
        <a:bodyPr/>
        <a:lstStyle/>
        <a:p>
          <a:endParaRPr lang="en-US" sz="1400"/>
        </a:p>
      </dgm:t>
    </dgm:pt>
    <dgm:pt modelId="{862CDC19-1B83-4DA6-A2E8-F9F873849C96}" type="sibTrans" cxnId="{1F0C9CE6-990F-4B20-BF7D-81D348CD9996}">
      <dgm:prSet/>
      <dgm:spPr/>
      <dgm:t>
        <a:bodyPr/>
        <a:lstStyle/>
        <a:p>
          <a:endParaRPr lang="en-US" sz="1400"/>
        </a:p>
      </dgm:t>
    </dgm:pt>
    <dgm:pt modelId="{7670CBA7-C636-4F80-921A-BF32B3D7A094}">
      <dgm:prSet phldrT="[Text]" custT="1"/>
      <dgm:spPr/>
      <dgm:t>
        <a:bodyPr/>
        <a:lstStyle/>
        <a:p>
          <a:r>
            <a:rPr lang="en-US" sz="1800" dirty="0" smtClean="0">
              <a:latin typeface="Calibri Light" panose="020F0302020204030204" pitchFamily="34" charset="0"/>
            </a:rPr>
            <a:t>Classify new examples using </a:t>
          </a:r>
          <a:r>
            <a:rPr lang="en-US" sz="1800" dirty="0" err="1" smtClean="0">
              <a:latin typeface="Calibri Light" panose="020F0302020204030204" pitchFamily="34" charset="0"/>
            </a:rPr>
            <a:t>Mturk</a:t>
          </a:r>
          <a:endParaRPr lang="en-US" sz="1800" dirty="0">
            <a:latin typeface="Calibri Light" panose="020F0302020204030204" pitchFamily="34" charset="0"/>
          </a:endParaRPr>
        </a:p>
      </dgm:t>
    </dgm:pt>
    <dgm:pt modelId="{1A25B0A0-0CF7-4E0A-A8E4-CBA39D99CD8E}" type="parTrans" cxnId="{8CA06D4E-758E-433A-85EE-E02CD0E02692}">
      <dgm:prSet/>
      <dgm:spPr/>
      <dgm:t>
        <a:bodyPr/>
        <a:lstStyle/>
        <a:p>
          <a:endParaRPr lang="en-US" sz="1600"/>
        </a:p>
      </dgm:t>
    </dgm:pt>
    <dgm:pt modelId="{2528E419-A668-45F1-98AF-EB9BC5B3FF8F}" type="sibTrans" cxnId="{8CA06D4E-758E-433A-85EE-E02CD0E02692}">
      <dgm:prSet/>
      <dgm:spPr/>
      <dgm:t>
        <a:bodyPr/>
        <a:lstStyle/>
        <a:p>
          <a:endParaRPr lang="en-US" sz="1600"/>
        </a:p>
      </dgm:t>
    </dgm:pt>
    <dgm:pt modelId="{7F74274E-D55E-4AE5-B7BE-537E3EF15DEF}">
      <dgm:prSet phldrT="[Text]" custT="1"/>
      <dgm:spPr/>
      <dgm:t>
        <a:bodyPr/>
        <a:lstStyle/>
        <a:p>
          <a:r>
            <a:rPr lang="en-US" sz="1800" dirty="0" smtClean="0">
              <a:latin typeface="Calibri Light" panose="020F0302020204030204" pitchFamily="34" charset="0"/>
            </a:rPr>
            <a:t>Select successful candidates</a:t>
          </a:r>
          <a:endParaRPr lang="en-US" sz="1800" dirty="0">
            <a:latin typeface="Calibri Light" panose="020F0302020204030204" pitchFamily="34" charset="0"/>
          </a:endParaRPr>
        </a:p>
      </dgm:t>
    </dgm:pt>
    <dgm:pt modelId="{4DAEBA6F-9ABF-4921-923E-139CAA2B8B22}" type="parTrans" cxnId="{4B559E08-BEF3-4881-A83A-63C9DE8F061B}">
      <dgm:prSet/>
      <dgm:spPr/>
      <dgm:t>
        <a:bodyPr/>
        <a:lstStyle/>
        <a:p>
          <a:endParaRPr lang="en-US"/>
        </a:p>
      </dgm:t>
    </dgm:pt>
    <dgm:pt modelId="{26AF7A74-06D7-41F1-B616-7D13D4ADCCCD}" type="sibTrans" cxnId="{4B559E08-BEF3-4881-A83A-63C9DE8F061B}">
      <dgm:prSet/>
      <dgm:spPr/>
      <dgm:t>
        <a:bodyPr/>
        <a:lstStyle/>
        <a:p>
          <a:endParaRPr lang="en-US"/>
        </a:p>
      </dgm:t>
    </dgm:pt>
    <dgm:pt modelId="{9D22266C-72A3-44FA-B3C5-70814508CA4F}">
      <dgm:prSet phldrT="[Text]" custT="1"/>
      <dgm:spPr/>
      <dgm:t>
        <a:bodyPr/>
        <a:lstStyle/>
        <a:p>
          <a:r>
            <a:rPr lang="en-US" sz="1800" dirty="0" smtClean="0">
              <a:latin typeface="Calibri Light" panose="020F0302020204030204" pitchFamily="34" charset="0"/>
            </a:rPr>
            <a:t>SFA Shuffle / SFA Mutate</a:t>
          </a:r>
          <a:endParaRPr lang="en-US" dirty="0"/>
        </a:p>
      </dgm:t>
    </dgm:pt>
    <dgm:pt modelId="{0985EB26-431E-4634-AC3E-F8023B6E5FCF}" type="sibTrans" cxnId="{36D84040-39A1-48C7-89EB-49E35A520D5B}">
      <dgm:prSet/>
      <dgm:spPr/>
      <dgm:t>
        <a:bodyPr/>
        <a:lstStyle/>
        <a:p>
          <a:endParaRPr lang="en-US"/>
        </a:p>
      </dgm:t>
    </dgm:pt>
    <dgm:pt modelId="{D0B2690F-8459-48DF-819F-0DEDFAA43551}" type="parTrans" cxnId="{36D84040-39A1-48C7-89EB-49E35A520D5B}">
      <dgm:prSet/>
      <dgm:spPr/>
      <dgm:t>
        <a:bodyPr/>
        <a:lstStyle/>
        <a:p>
          <a:endParaRPr lang="en-US"/>
        </a:p>
      </dgm:t>
    </dgm:pt>
    <dgm:pt modelId="{F0208ED4-6190-48E8-B3A6-B64CC2E0E822}" type="pres">
      <dgm:prSet presAssocID="{774E733F-AB1A-4150-9747-7EF689A87048}" presName="cycle" presStyleCnt="0">
        <dgm:presLayoutVars>
          <dgm:dir/>
          <dgm:resizeHandles val="exact"/>
        </dgm:presLayoutVars>
      </dgm:prSet>
      <dgm:spPr/>
      <dgm:t>
        <a:bodyPr/>
        <a:lstStyle/>
        <a:p>
          <a:endParaRPr lang="en-US"/>
        </a:p>
      </dgm:t>
    </dgm:pt>
    <dgm:pt modelId="{0C70EC5A-281F-46D2-B946-D1649127E24B}" type="pres">
      <dgm:prSet presAssocID="{9D22266C-72A3-44FA-B3C5-70814508CA4F}" presName="dummy" presStyleCnt="0"/>
      <dgm:spPr/>
    </dgm:pt>
    <dgm:pt modelId="{C41A7DBC-94CE-4353-BC5C-D8D83978F4B3}" type="pres">
      <dgm:prSet presAssocID="{9D22266C-72A3-44FA-B3C5-70814508CA4F}" presName="node" presStyleLbl="revTx" presStyleIdx="0" presStyleCnt="5">
        <dgm:presLayoutVars>
          <dgm:bulletEnabled val="1"/>
        </dgm:presLayoutVars>
      </dgm:prSet>
      <dgm:spPr/>
      <dgm:t>
        <a:bodyPr/>
        <a:lstStyle/>
        <a:p>
          <a:endParaRPr lang="en-US"/>
        </a:p>
      </dgm:t>
    </dgm:pt>
    <dgm:pt modelId="{85F86D11-87DF-4F07-A1A9-A0ABBA3A924C}" type="pres">
      <dgm:prSet presAssocID="{0985EB26-431E-4634-AC3E-F8023B6E5FCF}" presName="sibTrans" presStyleLbl="node1" presStyleIdx="0" presStyleCnt="5"/>
      <dgm:spPr/>
      <dgm:t>
        <a:bodyPr/>
        <a:lstStyle/>
        <a:p>
          <a:endParaRPr lang="en-US"/>
        </a:p>
      </dgm:t>
    </dgm:pt>
    <dgm:pt modelId="{82D59687-8D0A-4175-A2CF-C75EA01180B3}" type="pres">
      <dgm:prSet presAssocID="{0057705C-F5EA-491F-B42C-6460C9856C04}" presName="dummy" presStyleCnt="0"/>
      <dgm:spPr/>
    </dgm:pt>
    <dgm:pt modelId="{BDBD8E00-BBBE-40F3-9CAF-FAFB0E454266}" type="pres">
      <dgm:prSet presAssocID="{0057705C-F5EA-491F-B42C-6460C9856C04}" presName="node" presStyleLbl="revTx" presStyleIdx="1" presStyleCnt="5" custScaleX="144635">
        <dgm:presLayoutVars>
          <dgm:bulletEnabled val="1"/>
        </dgm:presLayoutVars>
      </dgm:prSet>
      <dgm:spPr/>
      <dgm:t>
        <a:bodyPr/>
        <a:lstStyle/>
        <a:p>
          <a:endParaRPr lang="en-US"/>
        </a:p>
      </dgm:t>
    </dgm:pt>
    <dgm:pt modelId="{E9F85D42-A5BA-4CD2-ABF3-CF148AE09227}" type="pres">
      <dgm:prSet presAssocID="{862CDC19-1B83-4DA6-A2E8-F9F873849C96}" presName="sibTrans" presStyleLbl="node1" presStyleIdx="1" presStyleCnt="5"/>
      <dgm:spPr/>
      <dgm:t>
        <a:bodyPr/>
        <a:lstStyle/>
        <a:p>
          <a:endParaRPr lang="en-US"/>
        </a:p>
      </dgm:t>
    </dgm:pt>
    <dgm:pt modelId="{8EBD66A3-16D8-48D9-9D20-91F5D898EB38}" type="pres">
      <dgm:prSet presAssocID="{7670CBA7-C636-4F80-921A-BF32B3D7A094}" presName="dummy" presStyleCnt="0"/>
      <dgm:spPr/>
    </dgm:pt>
    <dgm:pt modelId="{11C9C418-017E-43FB-8C7C-C96AA359C348}" type="pres">
      <dgm:prSet presAssocID="{7670CBA7-C636-4F80-921A-BF32B3D7A094}" presName="node" presStyleLbl="revTx" presStyleIdx="2" presStyleCnt="5">
        <dgm:presLayoutVars>
          <dgm:bulletEnabled val="1"/>
        </dgm:presLayoutVars>
      </dgm:prSet>
      <dgm:spPr/>
      <dgm:t>
        <a:bodyPr/>
        <a:lstStyle/>
        <a:p>
          <a:endParaRPr lang="en-US"/>
        </a:p>
      </dgm:t>
    </dgm:pt>
    <dgm:pt modelId="{29E7F69F-AA0E-46AB-A962-7165C2B8E0F7}" type="pres">
      <dgm:prSet presAssocID="{2528E419-A668-45F1-98AF-EB9BC5B3FF8F}" presName="sibTrans" presStyleLbl="node1" presStyleIdx="2" presStyleCnt="5"/>
      <dgm:spPr/>
      <dgm:t>
        <a:bodyPr/>
        <a:lstStyle/>
        <a:p>
          <a:endParaRPr lang="en-US"/>
        </a:p>
      </dgm:t>
    </dgm:pt>
    <dgm:pt modelId="{83D38DAC-574F-4E73-BA1D-CFABCF54F543}" type="pres">
      <dgm:prSet presAssocID="{F5B0E530-B7EF-4A85-B6FB-F529DF144142}" presName="dummy" presStyleCnt="0"/>
      <dgm:spPr/>
    </dgm:pt>
    <dgm:pt modelId="{08034F58-6FF1-4B9B-BAF6-B8AAF16908DD}" type="pres">
      <dgm:prSet presAssocID="{F5B0E530-B7EF-4A85-B6FB-F529DF144142}" presName="node" presStyleLbl="revTx" presStyleIdx="3" presStyleCnt="5" custScaleX="167602">
        <dgm:presLayoutVars>
          <dgm:bulletEnabled val="1"/>
        </dgm:presLayoutVars>
      </dgm:prSet>
      <dgm:spPr/>
      <dgm:t>
        <a:bodyPr/>
        <a:lstStyle/>
        <a:p>
          <a:endParaRPr lang="en-US"/>
        </a:p>
      </dgm:t>
    </dgm:pt>
    <dgm:pt modelId="{6F18CF0E-62F1-45B4-AA65-A28C64A447D0}" type="pres">
      <dgm:prSet presAssocID="{EE393D46-0E66-486B-96A0-B01DE76D555C}" presName="sibTrans" presStyleLbl="node1" presStyleIdx="3" presStyleCnt="5"/>
      <dgm:spPr/>
      <dgm:t>
        <a:bodyPr/>
        <a:lstStyle/>
        <a:p>
          <a:endParaRPr lang="en-US"/>
        </a:p>
      </dgm:t>
    </dgm:pt>
    <dgm:pt modelId="{7EF6E2D3-B0DA-4342-9D02-33A09FE30334}" type="pres">
      <dgm:prSet presAssocID="{7F74274E-D55E-4AE5-B7BE-537E3EF15DEF}" presName="dummy" presStyleCnt="0"/>
      <dgm:spPr/>
    </dgm:pt>
    <dgm:pt modelId="{8F18E3D2-8258-465D-A2AB-CF9EC3173539}" type="pres">
      <dgm:prSet presAssocID="{7F74274E-D55E-4AE5-B7BE-537E3EF15DEF}" presName="node" presStyleLbl="revTx" presStyleIdx="4" presStyleCnt="5">
        <dgm:presLayoutVars>
          <dgm:bulletEnabled val="1"/>
        </dgm:presLayoutVars>
      </dgm:prSet>
      <dgm:spPr/>
      <dgm:t>
        <a:bodyPr/>
        <a:lstStyle/>
        <a:p>
          <a:endParaRPr lang="en-US"/>
        </a:p>
      </dgm:t>
    </dgm:pt>
    <dgm:pt modelId="{6BF0A5FD-4545-4EE3-AB33-A25F042EBCDF}" type="pres">
      <dgm:prSet presAssocID="{26AF7A74-06D7-41F1-B616-7D13D4ADCCCD}" presName="sibTrans" presStyleLbl="node1" presStyleIdx="4" presStyleCnt="5"/>
      <dgm:spPr/>
      <dgm:t>
        <a:bodyPr/>
        <a:lstStyle/>
        <a:p>
          <a:endParaRPr lang="en-US"/>
        </a:p>
      </dgm:t>
    </dgm:pt>
  </dgm:ptLst>
  <dgm:cxnLst>
    <dgm:cxn modelId="{AE6F47EA-6A67-43EB-9B8D-357D47515E1D}" type="presOf" srcId="{9D22266C-72A3-44FA-B3C5-70814508CA4F}" destId="{C41A7DBC-94CE-4353-BC5C-D8D83978F4B3}" srcOrd="0" destOrd="0" presId="urn:microsoft.com/office/officeart/2005/8/layout/cycle1"/>
    <dgm:cxn modelId="{1DB97F35-3783-4F7E-B347-40A9431C718A}" type="presOf" srcId="{862CDC19-1B83-4DA6-A2E8-F9F873849C96}" destId="{E9F85D42-A5BA-4CD2-ABF3-CF148AE09227}" srcOrd="0" destOrd="0" presId="urn:microsoft.com/office/officeart/2005/8/layout/cycle1"/>
    <dgm:cxn modelId="{34DC6FC5-5DB7-4CB1-B890-06EECA0E25CC}" type="presOf" srcId="{7670CBA7-C636-4F80-921A-BF32B3D7A094}" destId="{11C9C418-017E-43FB-8C7C-C96AA359C348}" srcOrd="0" destOrd="0" presId="urn:microsoft.com/office/officeart/2005/8/layout/cycle1"/>
    <dgm:cxn modelId="{B28FE621-7F01-4BC3-ADFB-916B12E1EAA3}" type="presOf" srcId="{F5B0E530-B7EF-4A85-B6FB-F529DF144142}" destId="{08034F58-6FF1-4B9B-BAF6-B8AAF16908DD}" srcOrd="0" destOrd="0" presId="urn:microsoft.com/office/officeart/2005/8/layout/cycle1"/>
    <dgm:cxn modelId="{AC71A10B-9422-4A3D-848A-81F6BFC28F8E}" type="presOf" srcId="{774E733F-AB1A-4150-9747-7EF689A87048}" destId="{F0208ED4-6190-48E8-B3A6-B64CC2E0E822}" srcOrd="0" destOrd="0" presId="urn:microsoft.com/office/officeart/2005/8/layout/cycle1"/>
    <dgm:cxn modelId="{7F27B39B-B00D-4760-8AE2-ABF8B830FE35}" srcId="{774E733F-AB1A-4150-9747-7EF689A87048}" destId="{F5B0E530-B7EF-4A85-B6FB-F529DF144142}" srcOrd="3" destOrd="0" parTransId="{FCB00B51-BD1B-42CA-BBFB-F021F8D55EAF}" sibTransId="{EE393D46-0E66-486B-96A0-B01DE76D555C}"/>
    <dgm:cxn modelId="{46B091F9-735D-42C9-8D0D-D2E7924BF01D}" type="presOf" srcId="{26AF7A74-06D7-41F1-B616-7D13D4ADCCCD}" destId="{6BF0A5FD-4545-4EE3-AB33-A25F042EBCDF}" srcOrd="0" destOrd="0" presId="urn:microsoft.com/office/officeart/2005/8/layout/cycle1"/>
    <dgm:cxn modelId="{F111A50F-F90A-45F9-958B-EA406F198BCD}" type="presOf" srcId="{7F74274E-D55E-4AE5-B7BE-537E3EF15DEF}" destId="{8F18E3D2-8258-465D-A2AB-CF9EC3173539}" srcOrd="0" destOrd="0" presId="urn:microsoft.com/office/officeart/2005/8/layout/cycle1"/>
    <dgm:cxn modelId="{32408F13-5D90-4592-9388-F8801ED4D10D}" type="presOf" srcId="{2528E419-A668-45F1-98AF-EB9BC5B3FF8F}" destId="{29E7F69F-AA0E-46AB-A962-7165C2B8E0F7}" srcOrd="0" destOrd="0" presId="urn:microsoft.com/office/officeart/2005/8/layout/cycle1"/>
    <dgm:cxn modelId="{1F0C9CE6-990F-4B20-BF7D-81D348CD9996}" srcId="{774E733F-AB1A-4150-9747-7EF689A87048}" destId="{0057705C-F5EA-491F-B42C-6460C9856C04}" srcOrd="1" destOrd="0" parTransId="{7EC32687-7C62-4F96-8E99-80E965D26E3B}" sibTransId="{862CDC19-1B83-4DA6-A2E8-F9F873849C96}"/>
    <dgm:cxn modelId="{3F5D10B9-C11C-4E18-92AA-19D2DEC3A4A5}" type="presOf" srcId="{0985EB26-431E-4634-AC3E-F8023B6E5FCF}" destId="{85F86D11-87DF-4F07-A1A9-A0ABBA3A924C}" srcOrd="0" destOrd="0" presId="urn:microsoft.com/office/officeart/2005/8/layout/cycle1"/>
    <dgm:cxn modelId="{36D84040-39A1-48C7-89EB-49E35A520D5B}" srcId="{774E733F-AB1A-4150-9747-7EF689A87048}" destId="{9D22266C-72A3-44FA-B3C5-70814508CA4F}" srcOrd="0" destOrd="0" parTransId="{D0B2690F-8459-48DF-819F-0DEDFAA43551}" sibTransId="{0985EB26-431E-4634-AC3E-F8023B6E5FCF}"/>
    <dgm:cxn modelId="{8CA06D4E-758E-433A-85EE-E02CD0E02692}" srcId="{774E733F-AB1A-4150-9747-7EF689A87048}" destId="{7670CBA7-C636-4F80-921A-BF32B3D7A094}" srcOrd="2" destOrd="0" parTransId="{1A25B0A0-0CF7-4E0A-A8E4-CBA39D99CD8E}" sibTransId="{2528E419-A668-45F1-98AF-EB9BC5B3FF8F}"/>
    <dgm:cxn modelId="{1D53AEE7-E313-443D-9278-6B64506AC68B}" type="presOf" srcId="{EE393D46-0E66-486B-96A0-B01DE76D555C}" destId="{6F18CF0E-62F1-45B4-AA65-A28C64A447D0}" srcOrd="0" destOrd="0" presId="urn:microsoft.com/office/officeart/2005/8/layout/cycle1"/>
    <dgm:cxn modelId="{662F7299-C2F8-4B82-861F-0F25CBB9329F}" type="presOf" srcId="{0057705C-F5EA-491F-B42C-6460C9856C04}" destId="{BDBD8E00-BBBE-40F3-9CAF-FAFB0E454266}" srcOrd="0" destOrd="0" presId="urn:microsoft.com/office/officeart/2005/8/layout/cycle1"/>
    <dgm:cxn modelId="{4B559E08-BEF3-4881-A83A-63C9DE8F061B}" srcId="{774E733F-AB1A-4150-9747-7EF689A87048}" destId="{7F74274E-D55E-4AE5-B7BE-537E3EF15DEF}" srcOrd="4" destOrd="0" parTransId="{4DAEBA6F-9ABF-4921-923E-139CAA2B8B22}" sibTransId="{26AF7A74-06D7-41F1-B616-7D13D4ADCCCD}"/>
    <dgm:cxn modelId="{911AE922-638C-40F0-81DB-078446E543A0}" type="presParOf" srcId="{F0208ED4-6190-48E8-B3A6-B64CC2E0E822}" destId="{0C70EC5A-281F-46D2-B946-D1649127E24B}" srcOrd="0" destOrd="0" presId="urn:microsoft.com/office/officeart/2005/8/layout/cycle1"/>
    <dgm:cxn modelId="{6C59BADA-0FF1-45EF-8856-AC8B6A7C86CC}" type="presParOf" srcId="{F0208ED4-6190-48E8-B3A6-B64CC2E0E822}" destId="{C41A7DBC-94CE-4353-BC5C-D8D83978F4B3}" srcOrd="1" destOrd="0" presId="urn:microsoft.com/office/officeart/2005/8/layout/cycle1"/>
    <dgm:cxn modelId="{B8B1B7C1-AE28-4118-AF34-56CDFE4B3BC5}" type="presParOf" srcId="{F0208ED4-6190-48E8-B3A6-B64CC2E0E822}" destId="{85F86D11-87DF-4F07-A1A9-A0ABBA3A924C}" srcOrd="2" destOrd="0" presId="urn:microsoft.com/office/officeart/2005/8/layout/cycle1"/>
    <dgm:cxn modelId="{BE6EA342-49BF-47D2-A073-DFDF607D27AF}" type="presParOf" srcId="{F0208ED4-6190-48E8-B3A6-B64CC2E0E822}" destId="{82D59687-8D0A-4175-A2CF-C75EA01180B3}" srcOrd="3" destOrd="0" presId="urn:microsoft.com/office/officeart/2005/8/layout/cycle1"/>
    <dgm:cxn modelId="{B7B57A69-89D0-411C-989D-29E739B32F4F}" type="presParOf" srcId="{F0208ED4-6190-48E8-B3A6-B64CC2E0E822}" destId="{BDBD8E00-BBBE-40F3-9CAF-FAFB0E454266}" srcOrd="4" destOrd="0" presId="urn:microsoft.com/office/officeart/2005/8/layout/cycle1"/>
    <dgm:cxn modelId="{33EBF18A-3E27-429A-A3FC-58DC36A27578}" type="presParOf" srcId="{F0208ED4-6190-48E8-B3A6-B64CC2E0E822}" destId="{E9F85D42-A5BA-4CD2-ABF3-CF148AE09227}" srcOrd="5" destOrd="0" presId="urn:microsoft.com/office/officeart/2005/8/layout/cycle1"/>
    <dgm:cxn modelId="{79467DB8-85B0-491F-9F88-82343A72BC77}" type="presParOf" srcId="{F0208ED4-6190-48E8-B3A6-B64CC2E0E822}" destId="{8EBD66A3-16D8-48D9-9D20-91F5D898EB38}" srcOrd="6" destOrd="0" presId="urn:microsoft.com/office/officeart/2005/8/layout/cycle1"/>
    <dgm:cxn modelId="{E9B3931E-E39C-4DC0-9171-566C5353564F}" type="presParOf" srcId="{F0208ED4-6190-48E8-B3A6-B64CC2E0E822}" destId="{11C9C418-017E-43FB-8C7C-C96AA359C348}" srcOrd="7" destOrd="0" presId="urn:microsoft.com/office/officeart/2005/8/layout/cycle1"/>
    <dgm:cxn modelId="{1B68D781-D4F9-4E5C-908E-50A415A1E5C0}" type="presParOf" srcId="{F0208ED4-6190-48E8-B3A6-B64CC2E0E822}" destId="{29E7F69F-AA0E-46AB-A962-7165C2B8E0F7}" srcOrd="8" destOrd="0" presId="urn:microsoft.com/office/officeart/2005/8/layout/cycle1"/>
    <dgm:cxn modelId="{3880A538-AB8C-46CA-9FF5-EB46FE19F397}" type="presParOf" srcId="{F0208ED4-6190-48E8-B3A6-B64CC2E0E822}" destId="{83D38DAC-574F-4E73-BA1D-CFABCF54F543}" srcOrd="9" destOrd="0" presId="urn:microsoft.com/office/officeart/2005/8/layout/cycle1"/>
    <dgm:cxn modelId="{21E01B50-B00C-471E-A78F-7369558632E3}" type="presParOf" srcId="{F0208ED4-6190-48E8-B3A6-B64CC2E0E822}" destId="{08034F58-6FF1-4B9B-BAF6-B8AAF16908DD}" srcOrd="10" destOrd="0" presId="urn:microsoft.com/office/officeart/2005/8/layout/cycle1"/>
    <dgm:cxn modelId="{AAB7638B-45EB-4171-83D2-5AAF79E2A064}" type="presParOf" srcId="{F0208ED4-6190-48E8-B3A6-B64CC2E0E822}" destId="{6F18CF0E-62F1-45B4-AA65-A28C64A447D0}" srcOrd="11" destOrd="0" presId="urn:microsoft.com/office/officeart/2005/8/layout/cycle1"/>
    <dgm:cxn modelId="{017F0ACB-49A5-4F9E-904B-125AC61FA572}" type="presParOf" srcId="{F0208ED4-6190-48E8-B3A6-B64CC2E0E822}" destId="{7EF6E2D3-B0DA-4342-9D02-33A09FE30334}" srcOrd="12" destOrd="0" presId="urn:microsoft.com/office/officeart/2005/8/layout/cycle1"/>
    <dgm:cxn modelId="{25010DAB-74D7-46F7-9485-858C74E7296D}" type="presParOf" srcId="{F0208ED4-6190-48E8-B3A6-B64CC2E0E822}" destId="{8F18E3D2-8258-465D-A2AB-CF9EC3173539}" srcOrd="13" destOrd="0" presId="urn:microsoft.com/office/officeart/2005/8/layout/cycle1"/>
    <dgm:cxn modelId="{174EED7D-B00A-4E39-87A6-ABA0E8583134}" type="presParOf" srcId="{F0208ED4-6190-48E8-B3A6-B64CC2E0E822}" destId="{6BF0A5FD-4545-4EE3-AB33-A25F042EBCDF}" srcOrd="14" destOrd="0" presId="urn:microsoft.com/office/officeart/2005/8/layout/cycle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74F2-7C0B-4BDB-AEE3-6B44DBF4F1A1}">
      <dsp:nvSpPr>
        <dsp:cNvPr id="0" name=""/>
        <dsp:cNvSpPr/>
      </dsp:nvSpPr>
      <dsp:spPr>
        <a:xfrm>
          <a:off x="0" y="92037"/>
          <a:ext cx="5384800" cy="719549"/>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Specification</a:t>
          </a:r>
          <a:endParaRPr lang="en-US" sz="3000" kern="1200" dirty="0"/>
        </a:p>
      </dsp:txBody>
      <dsp:txXfrm>
        <a:off x="35125" y="127162"/>
        <a:ext cx="5314550" cy="649299"/>
      </dsp:txXfrm>
    </dsp:sp>
    <dsp:sp modelId="{CDF54A9C-0FB4-485C-BB0B-21D0FFAF6FD1}">
      <dsp:nvSpPr>
        <dsp:cNvPr id="0" name=""/>
        <dsp:cNvSpPr/>
      </dsp:nvSpPr>
      <dsp:spPr>
        <a:xfrm>
          <a:off x="0" y="811587"/>
          <a:ext cx="5384800"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Textual description</a:t>
          </a:r>
          <a:endParaRPr lang="en-US" sz="2300" kern="1200" dirty="0"/>
        </a:p>
        <a:p>
          <a:pPr marL="228600" lvl="1" indent="-228600" algn="l" defTabSz="1022350">
            <a:lnSpc>
              <a:spcPct val="90000"/>
            </a:lnSpc>
            <a:spcBef>
              <a:spcPct val="0"/>
            </a:spcBef>
            <a:spcAft>
              <a:spcPct val="20000"/>
            </a:spcAft>
            <a:buChar char="••"/>
          </a:pPr>
          <a:r>
            <a:rPr lang="en-US" sz="2300" kern="1200" dirty="0" smtClean="0"/>
            <a:t>Open to interpretation</a:t>
          </a:r>
          <a:endParaRPr lang="en-US" sz="2300" kern="1200" dirty="0"/>
        </a:p>
      </dsp:txBody>
      <dsp:txXfrm>
        <a:off x="0" y="811587"/>
        <a:ext cx="5384800" cy="791774"/>
      </dsp:txXfrm>
    </dsp:sp>
    <dsp:sp modelId="{E49337A5-E80C-46E2-AC11-0B4114311716}">
      <dsp:nvSpPr>
        <dsp:cNvPr id="0" name=""/>
        <dsp:cNvSpPr/>
      </dsp:nvSpPr>
      <dsp:spPr>
        <a:xfrm>
          <a:off x="0" y="1603362"/>
          <a:ext cx="5384800" cy="719549"/>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Training set</a:t>
          </a:r>
          <a:endParaRPr lang="en-US" sz="3000" kern="1200" dirty="0"/>
        </a:p>
      </dsp:txBody>
      <dsp:txXfrm>
        <a:off x="35125" y="1638487"/>
        <a:ext cx="5314550" cy="649299"/>
      </dsp:txXfrm>
    </dsp:sp>
    <dsp:sp modelId="{83FCAA4A-A68E-4885-947B-DA29380B65BC}">
      <dsp:nvSpPr>
        <dsp:cNvPr id="0" name=""/>
        <dsp:cNvSpPr/>
      </dsp:nvSpPr>
      <dsp:spPr>
        <a:xfrm>
          <a:off x="0" y="2322912"/>
          <a:ext cx="5384800"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Provided by whoever defines the task</a:t>
          </a:r>
          <a:endParaRPr lang="en-US" sz="2300" kern="1200" dirty="0"/>
        </a:p>
        <a:p>
          <a:pPr marL="228600" lvl="1" indent="-228600" algn="l" defTabSz="1022350">
            <a:lnSpc>
              <a:spcPct val="90000"/>
            </a:lnSpc>
            <a:spcBef>
              <a:spcPct val="0"/>
            </a:spcBef>
            <a:spcAft>
              <a:spcPct val="20000"/>
            </a:spcAft>
            <a:buChar char="••"/>
          </a:pPr>
          <a:r>
            <a:rPr lang="en-US" sz="2300" kern="1200" dirty="0" smtClean="0"/>
            <a:t>Positive and negative examples</a:t>
          </a:r>
          <a:endParaRPr lang="en-US" sz="2300" kern="1200" dirty="0"/>
        </a:p>
      </dsp:txBody>
      <dsp:txXfrm>
        <a:off x="0" y="2322912"/>
        <a:ext cx="5384800" cy="791774"/>
      </dsp:txXfrm>
    </dsp:sp>
    <dsp:sp modelId="{C9D15268-2541-41B9-9CD4-D96B2846B3F6}">
      <dsp:nvSpPr>
        <dsp:cNvPr id="0" name=""/>
        <dsp:cNvSpPr/>
      </dsp:nvSpPr>
      <dsp:spPr>
        <a:xfrm>
          <a:off x="0" y="3123452"/>
          <a:ext cx="5384800" cy="719549"/>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Initial programs</a:t>
          </a:r>
          <a:endParaRPr lang="en-US" sz="3000" kern="1200" dirty="0"/>
        </a:p>
      </dsp:txBody>
      <dsp:txXfrm>
        <a:off x="35125" y="3158577"/>
        <a:ext cx="5314550" cy="649299"/>
      </dsp:txXfrm>
    </dsp:sp>
    <dsp:sp modelId="{01ED53B7-8D08-405A-B594-F14CDA720F06}">
      <dsp:nvSpPr>
        <dsp:cNvPr id="0" name=""/>
        <dsp:cNvSpPr/>
      </dsp:nvSpPr>
      <dsp:spPr>
        <a:xfrm>
          <a:off x="0" y="3834237"/>
          <a:ext cx="5384800"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Get something right</a:t>
          </a:r>
          <a:endParaRPr lang="en-US" sz="2300" kern="1200" dirty="0"/>
        </a:p>
        <a:p>
          <a:pPr marL="228600" lvl="1" indent="-228600" algn="l" defTabSz="1022350">
            <a:lnSpc>
              <a:spcPct val="90000"/>
            </a:lnSpc>
            <a:spcBef>
              <a:spcPct val="0"/>
            </a:spcBef>
            <a:spcAft>
              <a:spcPct val="20000"/>
            </a:spcAft>
            <a:buChar char="••"/>
          </a:pPr>
          <a:r>
            <a:rPr lang="en-US" sz="2300" kern="1200" dirty="0" smtClean="0"/>
            <a:t>But usually get something wrong</a:t>
          </a:r>
          <a:endParaRPr lang="en-US" sz="2300" kern="1200" dirty="0"/>
        </a:p>
      </dsp:txBody>
      <dsp:txXfrm>
        <a:off x="0" y="3834237"/>
        <a:ext cx="5384800" cy="791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74F2-7C0B-4BDB-AEE3-6B44DBF4F1A1}">
      <dsp:nvSpPr>
        <dsp:cNvPr id="0" name=""/>
        <dsp:cNvSpPr/>
      </dsp:nvSpPr>
      <dsp:spPr>
        <a:xfrm>
          <a:off x="0" y="29869"/>
          <a:ext cx="5384800" cy="863460"/>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Specification</a:t>
          </a:r>
          <a:endParaRPr lang="en-US" sz="3600" kern="1200" dirty="0"/>
        </a:p>
      </dsp:txBody>
      <dsp:txXfrm>
        <a:off x="42151" y="72020"/>
        <a:ext cx="5300498" cy="779158"/>
      </dsp:txXfrm>
    </dsp:sp>
    <dsp:sp modelId="{CDF54A9C-0FB4-485C-BB0B-21D0FFAF6FD1}">
      <dsp:nvSpPr>
        <dsp:cNvPr id="0" name=""/>
        <dsp:cNvSpPr/>
      </dsp:nvSpPr>
      <dsp:spPr>
        <a:xfrm>
          <a:off x="0" y="893329"/>
          <a:ext cx="5384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“Write an HTML sanitizer”</a:t>
          </a:r>
          <a:endParaRPr lang="en-US" sz="2800" kern="1200" dirty="0"/>
        </a:p>
      </dsp:txBody>
      <dsp:txXfrm>
        <a:off x="0" y="893329"/>
        <a:ext cx="5384800" cy="596160"/>
      </dsp:txXfrm>
    </dsp:sp>
    <dsp:sp modelId="{E49337A5-E80C-46E2-AC11-0B4114311716}">
      <dsp:nvSpPr>
        <dsp:cNvPr id="0" name=""/>
        <dsp:cNvSpPr/>
      </dsp:nvSpPr>
      <dsp:spPr>
        <a:xfrm>
          <a:off x="0" y="1489489"/>
          <a:ext cx="5384800" cy="863460"/>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Training set</a:t>
          </a:r>
          <a:endParaRPr lang="en-US" sz="3600" kern="1200" dirty="0"/>
        </a:p>
      </dsp:txBody>
      <dsp:txXfrm>
        <a:off x="42151" y="1531640"/>
        <a:ext cx="5300498" cy="779158"/>
      </dsp:txXfrm>
    </dsp:sp>
    <dsp:sp modelId="{83FCAA4A-A68E-4885-947B-DA29380B65BC}">
      <dsp:nvSpPr>
        <dsp:cNvPr id="0" name=""/>
        <dsp:cNvSpPr/>
      </dsp:nvSpPr>
      <dsp:spPr>
        <a:xfrm>
          <a:off x="0" y="2352950"/>
          <a:ext cx="5384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Input/output pairs</a:t>
          </a:r>
          <a:endParaRPr lang="en-US" sz="2800" kern="1200" dirty="0"/>
        </a:p>
      </dsp:txBody>
      <dsp:txXfrm>
        <a:off x="0" y="2352950"/>
        <a:ext cx="5384800" cy="596160"/>
      </dsp:txXfrm>
    </dsp:sp>
    <dsp:sp modelId="{C9D15268-2541-41B9-9CD4-D96B2846B3F6}">
      <dsp:nvSpPr>
        <dsp:cNvPr id="0" name=""/>
        <dsp:cNvSpPr/>
      </dsp:nvSpPr>
      <dsp:spPr>
        <a:xfrm>
          <a:off x="0" y="2958803"/>
          <a:ext cx="5384800" cy="863460"/>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Initial programs</a:t>
          </a:r>
          <a:endParaRPr lang="en-US" sz="3600" kern="1200" dirty="0"/>
        </a:p>
      </dsp:txBody>
      <dsp:txXfrm>
        <a:off x="42151" y="3000954"/>
        <a:ext cx="5300498" cy="779158"/>
      </dsp:txXfrm>
    </dsp:sp>
    <dsp:sp modelId="{01ED53B7-8D08-405A-B594-F14CDA720F06}">
      <dsp:nvSpPr>
        <dsp:cNvPr id="0" name=""/>
        <dsp:cNvSpPr/>
      </dsp:nvSpPr>
      <dsp:spPr>
        <a:xfrm>
          <a:off x="0" y="3812570"/>
          <a:ext cx="5384800"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Sanitizers produced by developers</a:t>
          </a:r>
          <a:endParaRPr lang="en-US" sz="2800" kern="1200" dirty="0"/>
        </a:p>
      </dsp:txBody>
      <dsp:txXfrm>
        <a:off x="0" y="3812570"/>
        <a:ext cx="5384800" cy="875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BFD43-741E-44AF-9671-6B5D27C3A6A5}">
      <dsp:nvSpPr>
        <dsp:cNvPr id="0" name=""/>
        <dsp:cNvSpPr/>
      </dsp:nvSpPr>
      <dsp:spPr>
        <a:xfrm>
          <a:off x="3275782" y="103409"/>
          <a:ext cx="1672232" cy="167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Light" panose="020F0302020204030204" pitchFamily="34" charset="0"/>
            </a:rPr>
            <a:t>Shuffle / Mutate</a:t>
          </a:r>
        </a:p>
      </dsp:txBody>
      <dsp:txXfrm>
        <a:off x="3275782" y="103409"/>
        <a:ext cx="1672232" cy="1672232"/>
      </dsp:txXfrm>
    </dsp:sp>
    <dsp:sp modelId="{233FE480-45B9-46DC-98E7-D24F20EC61AC}">
      <dsp:nvSpPr>
        <dsp:cNvPr id="0" name=""/>
        <dsp:cNvSpPr/>
      </dsp:nvSpPr>
      <dsp:spPr>
        <a:xfrm>
          <a:off x="331666" y="-1708"/>
          <a:ext cx="4721466" cy="4721466"/>
        </a:xfrm>
        <a:prstGeom prst="circularArrow">
          <a:avLst>
            <a:gd name="adj1" fmla="val 6906"/>
            <a:gd name="adj2" fmla="val 465700"/>
            <a:gd name="adj3" fmla="val 547951"/>
            <a:gd name="adj4" fmla="val 20586349"/>
            <a:gd name="adj5" fmla="val 8058"/>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8C18D-DF74-4091-84CE-A65E71EC5CFE}">
      <dsp:nvSpPr>
        <dsp:cNvPr id="0" name=""/>
        <dsp:cNvSpPr/>
      </dsp:nvSpPr>
      <dsp:spPr>
        <a:xfrm>
          <a:off x="3275782" y="2942407"/>
          <a:ext cx="1672232" cy="167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Light" panose="020F0302020204030204" pitchFamily="34" charset="0"/>
            </a:rPr>
            <a:t>Refine training set</a:t>
          </a:r>
          <a:endParaRPr lang="en-US" sz="2400" kern="1200" dirty="0">
            <a:latin typeface="Calibri Light" panose="020F0302020204030204" pitchFamily="34" charset="0"/>
          </a:endParaRPr>
        </a:p>
      </dsp:txBody>
      <dsp:txXfrm>
        <a:off x="3275782" y="2942407"/>
        <a:ext cx="1672232" cy="1672232"/>
      </dsp:txXfrm>
    </dsp:sp>
    <dsp:sp modelId="{D580A279-2E64-4D80-9D2B-D29E74F2BBFC}">
      <dsp:nvSpPr>
        <dsp:cNvPr id="0" name=""/>
        <dsp:cNvSpPr/>
      </dsp:nvSpPr>
      <dsp:spPr>
        <a:xfrm>
          <a:off x="331666" y="-1708"/>
          <a:ext cx="4721466" cy="4721466"/>
        </a:xfrm>
        <a:prstGeom prst="circularArrow">
          <a:avLst>
            <a:gd name="adj1" fmla="val 6906"/>
            <a:gd name="adj2" fmla="val 465700"/>
            <a:gd name="adj3" fmla="val 5947951"/>
            <a:gd name="adj4" fmla="val 4386349"/>
            <a:gd name="adj5" fmla="val 8058"/>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34F58-6FF1-4B9B-BAF6-B8AAF16908DD}">
      <dsp:nvSpPr>
        <dsp:cNvPr id="0" name=""/>
        <dsp:cNvSpPr/>
      </dsp:nvSpPr>
      <dsp:spPr>
        <a:xfrm>
          <a:off x="436784" y="2942407"/>
          <a:ext cx="1672232" cy="167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Light" panose="020F0302020204030204" pitchFamily="34" charset="0"/>
            </a:rPr>
            <a:t>Assess fitness</a:t>
          </a:r>
          <a:endParaRPr lang="en-US" sz="2400" kern="1200" dirty="0">
            <a:latin typeface="Calibri Light" panose="020F0302020204030204" pitchFamily="34" charset="0"/>
          </a:endParaRPr>
        </a:p>
      </dsp:txBody>
      <dsp:txXfrm>
        <a:off x="436784" y="2942407"/>
        <a:ext cx="1672232" cy="1672232"/>
      </dsp:txXfrm>
    </dsp:sp>
    <dsp:sp modelId="{6F18CF0E-62F1-45B4-AA65-A28C64A447D0}">
      <dsp:nvSpPr>
        <dsp:cNvPr id="0" name=""/>
        <dsp:cNvSpPr/>
      </dsp:nvSpPr>
      <dsp:spPr>
        <a:xfrm>
          <a:off x="331666" y="-1708"/>
          <a:ext cx="4721466" cy="4721466"/>
        </a:xfrm>
        <a:prstGeom prst="circularArrow">
          <a:avLst>
            <a:gd name="adj1" fmla="val 6906"/>
            <a:gd name="adj2" fmla="val 465700"/>
            <a:gd name="adj3" fmla="val 11347951"/>
            <a:gd name="adj4" fmla="val 9786349"/>
            <a:gd name="adj5" fmla="val 8058"/>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673B5-3AE0-458D-AAE4-AEF4E02F4AFF}">
      <dsp:nvSpPr>
        <dsp:cNvPr id="0" name=""/>
        <dsp:cNvSpPr/>
      </dsp:nvSpPr>
      <dsp:spPr>
        <a:xfrm>
          <a:off x="436784" y="103409"/>
          <a:ext cx="1672232" cy="167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Light" panose="020F0302020204030204" pitchFamily="34" charset="0"/>
            </a:rPr>
            <a:t>Select successful candidates</a:t>
          </a:r>
          <a:endParaRPr lang="en-US" sz="2400" kern="1200" dirty="0">
            <a:latin typeface="Calibri Light" panose="020F0302020204030204" pitchFamily="34" charset="0"/>
          </a:endParaRPr>
        </a:p>
      </dsp:txBody>
      <dsp:txXfrm>
        <a:off x="436784" y="103409"/>
        <a:ext cx="1672232" cy="1672232"/>
      </dsp:txXfrm>
    </dsp:sp>
    <dsp:sp modelId="{11AF206D-EA43-427A-BA73-5C1B39776B0E}">
      <dsp:nvSpPr>
        <dsp:cNvPr id="0" name=""/>
        <dsp:cNvSpPr/>
      </dsp:nvSpPr>
      <dsp:spPr>
        <a:xfrm>
          <a:off x="331666" y="-1708"/>
          <a:ext cx="4721466" cy="4721466"/>
        </a:xfrm>
        <a:prstGeom prst="circularArrow">
          <a:avLst>
            <a:gd name="adj1" fmla="val 6906"/>
            <a:gd name="adj2" fmla="val 465700"/>
            <a:gd name="adj3" fmla="val 16747951"/>
            <a:gd name="adj4" fmla="val 15186349"/>
            <a:gd name="adj5" fmla="val 8058"/>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A7DBC-94CE-4353-BC5C-D8D83978F4B3}">
      <dsp:nvSpPr>
        <dsp:cNvPr id="0" name=""/>
        <dsp:cNvSpPr/>
      </dsp:nvSpPr>
      <dsp:spPr>
        <a:xfrm>
          <a:off x="3317952" y="33906"/>
          <a:ext cx="1167407" cy="11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Light" panose="020F0302020204030204" pitchFamily="34" charset="0"/>
            </a:rPr>
            <a:t>SFA Shuffle / SFA Mutate</a:t>
          </a:r>
          <a:endParaRPr lang="en-US" kern="1200" dirty="0"/>
        </a:p>
      </dsp:txBody>
      <dsp:txXfrm>
        <a:off x="3317952" y="33906"/>
        <a:ext cx="1167407" cy="1167407"/>
      </dsp:txXfrm>
    </dsp:sp>
    <dsp:sp modelId="{85F86D11-87DF-4F07-A1A9-A0ABBA3A924C}">
      <dsp:nvSpPr>
        <dsp:cNvPr id="0" name=""/>
        <dsp:cNvSpPr/>
      </dsp:nvSpPr>
      <dsp:spPr>
        <a:xfrm>
          <a:off x="569542" y="-136"/>
          <a:ext cx="4379774" cy="4379774"/>
        </a:xfrm>
        <a:prstGeom prst="circularArrow">
          <a:avLst>
            <a:gd name="adj1" fmla="val 5198"/>
            <a:gd name="adj2" fmla="val 335729"/>
            <a:gd name="adj3" fmla="val 21293992"/>
            <a:gd name="adj4" fmla="val 19765582"/>
            <a:gd name="adj5" fmla="val 6064"/>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D8E00-BBBE-40F3-9CAF-FAFB0E454266}">
      <dsp:nvSpPr>
        <dsp:cNvPr id="0" name=""/>
        <dsp:cNvSpPr/>
      </dsp:nvSpPr>
      <dsp:spPr>
        <a:xfrm>
          <a:off x="3763351" y="2206551"/>
          <a:ext cx="1688480" cy="11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Light" panose="020F0302020204030204" pitchFamily="34" charset="0"/>
            </a:rPr>
            <a:t>Generate examples using edit distance for state coverage</a:t>
          </a:r>
          <a:endParaRPr lang="en-US" sz="1800" kern="1200" dirty="0">
            <a:latin typeface="Calibri Light" panose="020F0302020204030204" pitchFamily="34" charset="0"/>
          </a:endParaRPr>
        </a:p>
      </dsp:txBody>
      <dsp:txXfrm>
        <a:off x="3763351" y="2206551"/>
        <a:ext cx="1688480" cy="1167407"/>
      </dsp:txXfrm>
    </dsp:sp>
    <dsp:sp modelId="{E9F85D42-A5BA-4CD2-ABF3-CF148AE09227}">
      <dsp:nvSpPr>
        <dsp:cNvPr id="0" name=""/>
        <dsp:cNvSpPr/>
      </dsp:nvSpPr>
      <dsp:spPr>
        <a:xfrm>
          <a:off x="569542" y="-136"/>
          <a:ext cx="4379774" cy="4379774"/>
        </a:xfrm>
        <a:prstGeom prst="circularArrow">
          <a:avLst>
            <a:gd name="adj1" fmla="val 5198"/>
            <a:gd name="adj2" fmla="val 335729"/>
            <a:gd name="adj3" fmla="val 4015476"/>
            <a:gd name="adj4" fmla="val 2252719"/>
            <a:gd name="adj5" fmla="val 6064"/>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9C418-017E-43FB-8C7C-C96AA359C348}">
      <dsp:nvSpPr>
        <dsp:cNvPr id="0" name=""/>
        <dsp:cNvSpPr/>
      </dsp:nvSpPr>
      <dsp:spPr>
        <a:xfrm>
          <a:off x="2175725" y="3549319"/>
          <a:ext cx="1167407" cy="11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Light" panose="020F0302020204030204" pitchFamily="34" charset="0"/>
            </a:rPr>
            <a:t>Classify new examples using </a:t>
          </a:r>
          <a:r>
            <a:rPr lang="en-US" sz="1800" kern="1200" dirty="0" err="1" smtClean="0">
              <a:latin typeface="Calibri Light" panose="020F0302020204030204" pitchFamily="34" charset="0"/>
            </a:rPr>
            <a:t>Mturk</a:t>
          </a:r>
          <a:endParaRPr lang="en-US" sz="1800" kern="1200" dirty="0">
            <a:latin typeface="Calibri Light" panose="020F0302020204030204" pitchFamily="34" charset="0"/>
          </a:endParaRPr>
        </a:p>
      </dsp:txBody>
      <dsp:txXfrm>
        <a:off x="2175725" y="3549319"/>
        <a:ext cx="1167407" cy="1167407"/>
      </dsp:txXfrm>
    </dsp:sp>
    <dsp:sp modelId="{29E7F69F-AA0E-46AB-A962-7165C2B8E0F7}">
      <dsp:nvSpPr>
        <dsp:cNvPr id="0" name=""/>
        <dsp:cNvSpPr/>
      </dsp:nvSpPr>
      <dsp:spPr>
        <a:xfrm>
          <a:off x="569542" y="-136"/>
          <a:ext cx="4379774" cy="4379774"/>
        </a:xfrm>
        <a:prstGeom prst="circularArrow">
          <a:avLst>
            <a:gd name="adj1" fmla="val 5198"/>
            <a:gd name="adj2" fmla="val 335729"/>
            <a:gd name="adj3" fmla="val 8211553"/>
            <a:gd name="adj4" fmla="val 6448796"/>
            <a:gd name="adj5" fmla="val 6064"/>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34F58-6FF1-4B9B-BAF6-B8AAF16908DD}">
      <dsp:nvSpPr>
        <dsp:cNvPr id="0" name=""/>
        <dsp:cNvSpPr/>
      </dsp:nvSpPr>
      <dsp:spPr>
        <a:xfrm>
          <a:off x="-67031" y="2206551"/>
          <a:ext cx="1956598" cy="11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Light" panose="020F0302020204030204" pitchFamily="34" charset="0"/>
            </a:rPr>
            <a:t>Measure fitness using gold and refined example set</a:t>
          </a:r>
          <a:endParaRPr lang="en-US" sz="1800" kern="1200" dirty="0">
            <a:latin typeface="Calibri Light" panose="020F0302020204030204" pitchFamily="34" charset="0"/>
          </a:endParaRPr>
        </a:p>
      </dsp:txBody>
      <dsp:txXfrm>
        <a:off x="-67031" y="2206551"/>
        <a:ext cx="1956598" cy="1167407"/>
      </dsp:txXfrm>
    </dsp:sp>
    <dsp:sp modelId="{6F18CF0E-62F1-45B4-AA65-A28C64A447D0}">
      <dsp:nvSpPr>
        <dsp:cNvPr id="0" name=""/>
        <dsp:cNvSpPr/>
      </dsp:nvSpPr>
      <dsp:spPr>
        <a:xfrm>
          <a:off x="569542" y="-136"/>
          <a:ext cx="4379774" cy="4379774"/>
        </a:xfrm>
        <a:prstGeom prst="circularArrow">
          <a:avLst>
            <a:gd name="adj1" fmla="val 5198"/>
            <a:gd name="adj2" fmla="val 335729"/>
            <a:gd name="adj3" fmla="val 12298690"/>
            <a:gd name="adj4" fmla="val 10770279"/>
            <a:gd name="adj5" fmla="val 6064"/>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8E3D2-8258-465D-A2AB-CF9EC3173539}">
      <dsp:nvSpPr>
        <dsp:cNvPr id="0" name=""/>
        <dsp:cNvSpPr/>
      </dsp:nvSpPr>
      <dsp:spPr>
        <a:xfrm>
          <a:off x="1033498" y="33906"/>
          <a:ext cx="1167407" cy="11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Light" panose="020F0302020204030204" pitchFamily="34" charset="0"/>
            </a:rPr>
            <a:t>Select successful candidates</a:t>
          </a:r>
          <a:endParaRPr lang="en-US" sz="1800" kern="1200" dirty="0">
            <a:latin typeface="Calibri Light" panose="020F0302020204030204" pitchFamily="34" charset="0"/>
          </a:endParaRPr>
        </a:p>
      </dsp:txBody>
      <dsp:txXfrm>
        <a:off x="1033498" y="33906"/>
        <a:ext cx="1167407" cy="1167407"/>
      </dsp:txXfrm>
    </dsp:sp>
    <dsp:sp modelId="{6BF0A5FD-4545-4EE3-AB33-A25F042EBCDF}">
      <dsp:nvSpPr>
        <dsp:cNvPr id="0" name=""/>
        <dsp:cNvSpPr/>
      </dsp:nvSpPr>
      <dsp:spPr>
        <a:xfrm>
          <a:off x="569542" y="-136"/>
          <a:ext cx="4379774" cy="4379774"/>
        </a:xfrm>
        <a:prstGeom prst="circularArrow">
          <a:avLst>
            <a:gd name="adj1" fmla="val 5198"/>
            <a:gd name="adj2" fmla="val 335729"/>
            <a:gd name="adj3" fmla="val 16866462"/>
            <a:gd name="adj4" fmla="val 15197809"/>
            <a:gd name="adj5" fmla="val 6064"/>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FE0EF-DD21-4D3E-9171-50D0A6786E1F}" type="datetimeFigureOut">
              <a:rPr lang="en-US" smtClean="0"/>
              <a:pPr/>
              <a:t>6/2/2016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3AD00-74D1-4E09-9E67-57A21632F789}" type="slidenum">
              <a:rPr lang="en-US" smtClean="0"/>
              <a:pPr/>
              <a:t>‹#›</a:t>
            </a:fld>
            <a:endParaRPr lang="en-US"/>
          </a:p>
        </p:txBody>
      </p:sp>
    </p:spTree>
    <p:extLst>
      <p:ext uri="{BB962C8B-B14F-4D97-AF65-F5344CB8AC3E}">
        <p14:creationId xmlns:p14="http://schemas.microsoft.com/office/powerpoint/2010/main" val="355387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30s</a:t>
            </a:r>
            <a:r>
              <a:rPr lang="en-US" baseline="0" dirty="0" smtClean="0"/>
              <a:t> intro</a:t>
            </a:r>
          </a:p>
          <a:p>
            <a:r>
              <a:rPr lang="en-US" baseline="0" dirty="0" smtClean="0"/>
              <a:t>Overall experience</a:t>
            </a:r>
          </a:p>
          <a:p>
            <a:r>
              <a:rPr lang="en-US" baseline="0" dirty="0" smtClean="0"/>
              <a:t>Background</a:t>
            </a:r>
          </a:p>
          <a:p>
            <a:r>
              <a:rPr lang="en-US" baseline="0" dirty="0" smtClean="0"/>
              <a:t>Worked on areas w/o prior experience</a:t>
            </a:r>
          </a:p>
        </p:txBody>
      </p:sp>
      <p:sp>
        <p:nvSpPr>
          <p:cNvPr id="4" name="Slide Number Placeholder 3"/>
          <p:cNvSpPr>
            <a:spLocks noGrp="1"/>
          </p:cNvSpPr>
          <p:nvPr>
            <p:ph type="sldNum" sz="quarter" idx="10"/>
          </p:nvPr>
        </p:nvSpPr>
        <p:spPr/>
        <p:txBody>
          <a:bodyPr/>
          <a:lstStyle/>
          <a:p>
            <a:fld id="{DE03AD00-74D1-4E09-9E67-57A21632F789}" type="slidenum">
              <a:rPr lang="en-US" smtClean="0"/>
              <a:pPr/>
              <a:t>25</a:t>
            </a:fld>
            <a:endParaRPr lang="en-US"/>
          </a:p>
        </p:txBody>
      </p:sp>
    </p:spTree>
    <p:extLst>
      <p:ext uri="{BB962C8B-B14F-4D97-AF65-F5344CB8AC3E}">
        <p14:creationId xmlns:p14="http://schemas.microsoft.com/office/powerpoint/2010/main" val="91741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Skilled</a:t>
            </a:r>
            <a:r>
              <a:rPr lang="en-US" baseline="0" dirty="0" smtClean="0"/>
              <a:t> </a:t>
            </a:r>
            <a:r>
              <a:rPr lang="en-US" dirty="0" smtClean="0"/>
              <a:t>Task: Implements a program that fit’s their interpretation of a given spec.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LowSkilled</a:t>
            </a:r>
            <a:r>
              <a:rPr lang="en-US" dirty="0" smtClean="0"/>
              <a:t> Task: Given a spec, can tell if it matches the spec, i.e. </a:t>
            </a:r>
            <a:r>
              <a:rPr lang="en-US" i="1" dirty="0" smtClean="0"/>
              <a:t>is this a valid email address?</a:t>
            </a:r>
          </a:p>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37</a:t>
            </a:fld>
            <a:endParaRPr lang="en-US"/>
          </a:p>
        </p:txBody>
      </p:sp>
    </p:spTree>
    <p:extLst>
      <p:ext uri="{BB962C8B-B14F-4D97-AF65-F5344CB8AC3E}">
        <p14:creationId xmlns:p14="http://schemas.microsoft.com/office/powerpoint/2010/main" val="402289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38</a:t>
            </a:fld>
            <a:endParaRPr lang="en-US"/>
          </a:p>
        </p:txBody>
      </p:sp>
    </p:spTree>
    <p:extLst>
      <p:ext uri="{BB962C8B-B14F-4D97-AF65-F5344CB8AC3E}">
        <p14:creationId xmlns:p14="http://schemas.microsoft.com/office/powerpoint/2010/main" val="182932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39</a:t>
            </a:fld>
            <a:endParaRPr lang="en-US"/>
          </a:p>
        </p:txBody>
      </p:sp>
    </p:spTree>
    <p:extLst>
      <p:ext uri="{BB962C8B-B14F-4D97-AF65-F5344CB8AC3E}">
        <p14:creationId xmlns:p14="http://schemas.microsoft.com/office/powerpoint/2010/main" val="33994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40</a:t>
            </a:fld>
            <a:endParaRPr lang="en-US"/>
          </a:p>
        </p:txBody>
      </p:sp>
    </p:spTree>
    <p:extLst>
      <p:ext uri="{BB962C8B-B14F-4D97-AF65-F5344CB8AC3E}">
        <p14:creationId xmlns:p14="http://schemas.microsoft.com/office/powerpoint/2010/main" val="28683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Callout to Loris</a:t>
            </a:r>
            <a:r>
              <a:rPr lang="en-US" baseline="0" dirty="0" smtClean="0"/>
              <a:t> and Margus</a:t>
            </a:r>
          </a:p>
          <a:p>
            <a:endParaRPr lang="en-US" baseline="0" dirty="0" smtClean="0"/>
          </a:p>
          <a:p>
            <a:r>
              <a:rPr lang="en-US" baseline="0" dirty="0" smtClean="0"/>
              <a:t>Will now describe Shuffles, Mutations and Training Set refinements in the domain of SFAs</a:t>
            </a:r>
          </a:p>
          <a:p>
            <a:endParaRPr lang="en-US" baseline="0" dirty="0" smtClean="0"/>
          </a:p>
          <a:p>
            <a:r>
              <a:rPr lang="en-US" baseline="0" dirty="0" smtClean="0"/>
              <a:t>I’m going to give a high level description, </a:t>
            </a:r>
          </a:p>
          <a:p>
            <a:r>
              <a:rPr lang="en-US" baseline="0" dirty="0" smtClean="0"/>
              <a:t>these algorithms were developed by </a:t>
            </a:r>
            <a:r>
              <a:rPr lang="en-US" baseline="0" dirty="0" err="1" smtClean="0"/>
              <a:t>loris</a:t>
            </a:r>
            <a:r>
              <a:rPr lang="en-US" baseline="0" dirty="0" smtClean="0"/>
              <a:t> and </a:t>
            </a:r>
            <a:r>
              <a:rPr lang="en-US" baseline="0" dirty="0" err="1" smtClean="0"/>
              <a:t>margus</a:t>
            </a:r>
            <a:r>
              <a:rPr lang="en-US" baseline="0" dirty="0" smtClean="0"/>
              <a:t> and not trivial, </a:t>
            </a:r>
          </a:p>
          <a:p>
            <a:r>
              <a:rPr lang="en-US" baseline="0" dirty="0" smtClean="0"/>
              <a:t>if you want more details please take a look the draft of our paper. </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41</a:t>
            </a:fld>
            <a:endParaRPr lang="en-US"/>
          </a:p>
        </p:txBody>
      </p:sp>
    </p:spTree>
    <p:extLst>
      <p:ext uri="{BB962C8B-B14F-4D97-AF65-F5344CB8AC3E}">
        <p14:creationId xmlns:p14="http://schemas.microsoft.com/office/powerpoint/2010/main" val="74911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42</a:t>
            </a:fld>
            <a:endParaRPr lang="en-US"/>
          </a:p>
        </p:txBody>
      </p:sp>
    </p:spTree>
    <p:extLst>
      <p:ext uri="{BB962C8B-B14F-4D97-AF65-F5344CB8AC3E}">
        <p14:creationId xmlns:p14="http://schemas.microsoft.com/office/powerpoint/2010/main" val="101426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44</a:t>
            </a:fld>
            <a:endParaRPr lang="en-US"/>
          </a:p>
        </p:txBody>
      </p:sp>
    </p:spTree>
    <p:extLst>
      <p:ext uri="{BB962C8B-B14F-4D97-AF65-F5344CB8AC3E}">
        <p14:creationId xmlns:p14="http://schemas.microsoft.com/office/powerpoint/2010/main" val="2537082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not a full description of the algorithm </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45</a:t>
            </a:fld>
            <a:endParaRPr lang="en-US"/>
          </a:p>
        </p:txBody>
      </p:sp>
    </p:spTree>
    <p:extLst>
      <p:ext uri="{BB962C8B-B14F-4D97-AF65-F5344CB8AC3E}">
        <p14:creationId xmlns:p14="http://schemas.microsoft.com/office/powerpoint/2010/main" val="331879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48</a:t>
            </a:fld>
            <a:endParaRPr lang="en-US"/>
          </a:p>
        </p:txBody>
      </p:sp>
    </p:spTree>
    <p:extLst>
      <p:ext uri="{BB962C8B-B14F-4D97-AF65-F5344CB8AC3E}">
        <p14:creationId xmlns:p14="http://schemas.microsoft.com/office/powerpoint/2010/main" val="33994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 order of complexity</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49</a:t>
            </a:fld>
            <a:endParaRPr lang="en-US"/>
          </a:p>
        </p:txBody>
      </p:sp>
    </p:spTree>
    <p:extLst>
      <p:ext uri="{BB962C8B-B14F-4D97-AF65-F5344CB8AC3E}">
        <p14:creationId xmlns:p14="http://schemas.microsoft.com/office/powerpoint/2010/main" val="34240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a:t>
            </a:r>
            <a:r>
              <a:rPr lang="en-US" baseline="0" dirty="0" smtClean="0"/>
              <a:t> Perfect Regex</a:t>
            </a:r>
          </a:p>
          <a:p>
            <a:r>
              <a:rPr lang="en-US" baseline="0" dirty="0" smtClean="0"/>
              <a:t>Approach: advertise task on twitter</a:t>
            </a:r>
          </a:p>
          <a:p>
            <a:r>
              <a:rPr lang="en-US" baseline="0" dirty="0" smtClean="0"/>
              <a:t>Judge: using positive and negative examples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26</a:t>
            </a:fld>
            <a:endParaRPr lang="en-US"/>
          </a:p>
        </p:txBody>
      </p:sp>
    </p:spTree>
    <p:extLst>
      <p:ext uri="{BB962C8B-B14F-4D97-AF65-F5344CB8AC3E}">
        <p14:creationId xmlns:p14="http://schemas.microsoft.com/office/powerpoint/2010/main" val="3116124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Simplified</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51</a:t>
            </a:fld>
            <a:endParaRPr lang="en-US"/>
          </a:p>
        </p:txBody>
      </p:sp>
    </p:spTree>
    <p:extLst>
      <p:ext uri="{BB962C8B-B14F-4D97-AF65-F5344CB8AC3E}">
        <p14:creationId xmlns:p14="http://schemas.microsoft.com/office/powerpoint/2010/main" val="3502331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54</a:t>
            </a:fld>
            <a:endParaRPr lang="en-US"/>
          </a:p>
        </p:txBody>
      </p:sp>
    </p:spTree>
    <p:extLst>
      <p:ext uri="{BB962C8B-B14F-4D97-AF65-F5344CB8AC3E}">
        <p14:creationId xmlns:p14="http://schemas.microsoft.com/office/powerpoint/2010/main" val="33994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55</a:t>
            </a:fld>
            <a:endParaRPr lang="en-US"/>
          </a:p>
        </p:txBody>
      </p:sp>
    </p:spTree>
    <p:extLst>
      <p:ext uri="{BB962C8B-B14F-4D97-AF65-F5344CB8AC3E}">
        <p14:creationId xmlns:p14="http://schemas.microsoft.com/office/powerpoint/2010/main" val="1294360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fitness values varied across</a:t>
            </a:r>
            <a:r>
              <a:rPr lang="en-US" baseline="0" dirty="0" smtClean="0"/>
              <a:t> the board, our hope is that we can see improvements, even if the initial fitness is high.</a:t>
            </a:r>
          </a:p>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56</a:t>
            </a:fld>
            <a:endParaRPr lang="en-US"/>
          </a:p>
        </p:txBody>
      </p:sp>
    </p:spTree>
    <p:extLst>
      <p:ext uri="{BB962C8B-B14F-4D97-AF65-F5344CB8AC3E}">
        <p14:creationId xmlns:p14="http://schemas.microsoft.com/office/powerpoint/2010/main" val="427816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57</a:t>
            </a:fld>
            <a:endParaRPr lang="en-US"/>
          </a:p>
        </p:txBody>
      </p:sp>
    </p:spTree>
    <p:extLst>
      <p:ext uri="{BB962C8B-B14F-4D97-AF65-F5344CB8AC3E}">
        <p14:creationId xmlns:p14="http://schemas.microsoft.com/office/powerpoint/2010/main" val="314846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a:t>
            </a:r>
            <a:r>
              <a:rPr lang="en-US" baseline="0" dirty="0" smtClean="0"/>
              <a:t> overall boosting results</a:t>
            </a:r>
          </a:p>
          <a:p>
            <a:endParaRPr lang="en-US" baseline="0" dirty="0" smtClean="0"/>
          </a:p>
          <a:p>
            <a:r>
              <a:rPr lang="en-US" baseline="0" dirty="0" smtClean="0"/>
              <a:t>We start by just looking at the results for the date specification…</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58</a:t>
            </a:fld>
            <a:endParaRPr lang="en-US"/>
          </a:p>
        </p:txBody>
      </p:sp>
    </p:spTree>
    <p:extLst>
      <p:ext uri="{BB962C8B-B14F-4D97-AF65-F5344CB8AC3E}">
        <p14:creationId xmlns:p14="http://schemas.microsoft.com/office/powerpoint/2010/main" val="2410882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mturk</a:t>
            </a:r>
            <a:r>
              <a:rPr lang="en-US" dirty="0" smtClean="0"/>
              <a:t> is fully</a:t>
            </a:r>
            <a:r>
              <a:rPr lang="en-US" baseline="0" dirty="0" smtClean="0"/>
              <a:t> automated</a:t>
            </a:r>
          </a:p>
          <a:p>
            <a:endParaRPr lang="en-US" baseline="0" dirty="0" smtClean="0"/>
          </a:p>
          <a:p>
            <a:r>
              <a:rPr lang="en-US" baseline="0" dirty="0" smtClean="0"/>
              <a:t>larger batches require more time</a:t>
            </a:r>
          </a:p>
          <a:p>
            <a:endParaRPr lang="en-US" dirty="0" smtClean="0"/>
          </a:p>
          <a:p>
            <a:r>
              <a:rPr lang="en-US" dirty="0" smtClean="0"/>
              <a:t>These results sho</a:t>
            </a:r>
            <a:r>
              <a:rPr lang="en-US" baseline="0" dirty="0" smtClean="0"/>
              <a:t>w the overall time spent waiting for results from mechanical </a:t>
            </a:r>
            <a:r>
              <a:rPr lang="en-US" baseline="0" dirty="0" err="1" smtClean="0"/>
              <a:t>turk</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59</a:t>
            </a:fld>
            <a:endParaRPr lang="en-US"/>
          </a:p>
        </p:txBody>
      </p:sp>
    </p:spTree>
    <p:extLst>
      <p:ext uri="{BB962C8B-B14F-4D97-AF65-F5344CB8AC3E}">
        <p14:creationId xmlns:p14="http://schemas.microsoft.com/office/powerpoint/2010/main" val="49381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a:t>
            </a:r>
            <a:r>
              <a:rPr lang="en-US" baseline="0" dirty="0" smtClean="0"/>
              <a:t> description 1 or 2 behind</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60</a:t>
            </a:fld>
            <a:endParaRPr lang="en-US"/>
          </a:p>
        </p:txBody>
      </p:sp>
    </p:spTree>
    <p:extLst>
      <p:ext uri="{BB962C8B-B14F-4D97-AF65-F5344CB8AC3E}">
        <p14:creationId xmlns:p14="http://schemas.microsoft.com/office/powerpoint/2010/main" val="638338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 including</a:t>
            </a:r>
            <a:r>
              <a:rPr lang="en-US" baseline="0" dirty="0" smtClean="0"/>
              <a:t> shuffles</a:t>
            </a:r>
          </a:p>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61</a:t>
            </a:fld>
            <a:endParaRPr lang="en-US"/>
          </a:p>
        </p:txBody>
      </p:sp>
    </p:spTree>
    <p:extLst>
      <p:ext uri="{BB962C8B-B14F-4D97-AF65-F5344CB8AC3E}">
        <p14:creationId xmlns:p14="http://schemas.microsoft.com/office/powerpoint/2010/main" val="344884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chose starting examples based on Mathias + Manually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28</a:t>
            </a:fld>
            <a:endParaRPr lang="en-US"/>
          </a:p>
        </p:txBody>
      </p:sp>
    </p:spTree>
    <p:extLst>
      <p:ext uri="{BB962C8B-B14F-4D97-AF65-F5344CB8AC3E}">
        <p14:creationId xmlns:p14="http://schemas.microsoft.com/office/powerpoint/2010/main" val="87788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going to give you specific details, here but I want to highlight how this approach could be applied</a:t>
            </a:r>
            <a:r>
              <a:rPr lang="en-US" baseline="0" dirty="0" smtClean="0"/>
              <a:t> in different domains</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30</a:t>
            </a:fld>
            <a:endParaRPr lang="en-US"/>
          </a:p>
        </p:txBody>
      </p:sp>
    </p:spTree>
    <p:extLst>
      <p:ext uri="{BB962C8B-B14F-4D97-AF65-F5344CB8AC3E}">
        <p14:creationId xmlns:p14="http://schemas.microsoft.com/office/powerpoint/2010/main" val="292169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same property holds here, developers get them right for the obvious cases, but miss on corner cases, but different ones, this is the hope of program boosting, that better results could come from blending</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31</a:t>
            </a:fld>
            <a:endParaRPr lang="en-US"/>
          </a:p>
        </p:txBody>
      </p:sp>
    </p:spTree>
    <p:extLst>
      <p:ext uri="{BB962C8B-B14F-4D97-AF65-F5344CB8AC3E}">
        <p14:creationId xmlns:p14="http://schemas.microsoft.com/office/powerpoint/2010/main" val="65919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same property holds here, developers get them right for the obvious cases, but miss on corner cases, but different ones, this is the hope of program boosting, that better results could come from blending</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32</a:t>
            </a:fld>
            <a:endParaRPr lang="en-US"/>
          </a:p>
        </p:txBody>
      </p:sp>
    </p:spTree>
    <p:extLst>
      <p:ext uri="{BB962C8B-B14F-4D97-AF65-F5344CB8AC3E}">
        <p14:creationId xmlns:p14="http://schemas.microsoft.com/office/powerpoint/2010/main" val="232097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33</a:t>
            </a:fld>
            <a:endParaRPr lang="en-US"/>
          </a:p>
        </p:txBody>
      </p:sp>
    </p:spTree>
    <p:extLst>
      <p:ext uri="{BB962C8B-B14F-4D97-AF65-F5344CB8AC3E}">
        <p14:creationId xmlns:p14="http://schemas.microsoft.com/office/powerpoint/2010/main" val="3399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notion of fitness</a:t>
            </a:r>
            <a:r>
              <a:rPr lang="en-US" baseline="0" dirty="0" smtClean="0"/>
              <a:t>, which is simply how well we perform on the example set</a:t>
            </a:r>
            <a:endParaRPr lang="en-US" dirty="0" smtClean="0"/>
          </a:p>
          <a:p>
            <a:endParaRPr lang="en-US" dirty="0" smtClean="0"/>
          </a:p>
          <a:p>
            <a:r>
              <a:rPr lang="en-US" dirty="0" smtClean="0"/>
              <a:t>One undesirable</a:t>
            </a:r>
            <a:r>
              <a:rPr lang="en-US" baseline="0" dirty="0" smtClean="0"/>
              <a:t> result however is that we may have a problem with over fitting to the training set.</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35</a:t>
            </a:fld>
            <a:endParaRPr lang="en-US"/>
          </a:p>
        </p:txBody>
      </p:sp>
    </p:spTree>
    <p:extLst>
      <p:ext uri="{BB962C8B-B14F-4D97-AF65-F5344CB8AC3E}">
        <p14:creationId xmlns:p14="http://schemas.microsoft.com/office/powerpoint/2010/main" val="57635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formulas to consider sizes</a:t>
            </a:r>
            <a:endParaRPr lang="en-US" dirty="0"/>
          </a:p>
        </p:txBody>
      </p:sp>
      <p:sp>
        <p:nvSpPr>
          <p:cNvPr id="4" name="Slide Number Placeholder 3"/>
          <p:cNvSpPr>
            <a:spLocks noGrp="1"/>
          </p:cNvSpPr>
          <p:nvPr>
            <p:ph type="sldNum" sz="quarter" idx="10"/>
          </p:nvPr>
        </p:nvSpPr>
        <p:spPr/>
        <p:txBody>
          <a:bodyPr/>
          <a:lstStyle/>
          <a:p>
            <a:fld id="{DE03AD00-74D1-4E09-9E67-57A21632F789}" type="slidenum">
              <a:rPr lang="en-US" smtClean="0"/>
              <a:pPr/>
              <a:t>36</a:t>
            </a:fld>
            <a:endParaRPr lang="en-US"/>
          </a:p>
        </p:txBody>
      </p:sp>
    </p:spTree>
    <p:extLst>
      <p:ext uri="{BB962C8B-B14F-4D97-AF65-F5344CB8AC3E}">
        <p14:creationId xmlns:p14="http://schemas.microsoft.com/office/powerpoint/2010/main" val="284780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DEA3F6-F20B-4312-9A09-FE84ECE70951}"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4713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F30F35-C293-4413-A0A0-2FF2CD8B769F}"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sp>
        <p:nvSpPr>
          <p:cNvPr id="8" name="Content Placeholder 2"/>
          <p:cNvSpPr>
            <a:spLocks noGrp="1"/>
          </p:cNvSpPr>
          <p:nvPr>
            <p:ph idx="13" hasCustomPrompt="1"/>
          </p:nvPr>
        </p:nvSpPr>
        <p:spPr>
          <a:xfrm>
            <a:off x="203200" y="-1752600"/>
            <a:ext cx="5994400" cy="7315200"/>
          </a:xfrm>
        </p:spPr>
        <p:txBody>
          <a:bodyPr>
            <a:noAutofit/>
          </a:bodyPr>
          <a:lstStyle>
            <a:lvl1pPr marL="0" indent="0">
              <a:buNone/>
              <a:defRPr sz="71400" b="1">
                <a:solidFill>
                  <a:schemeClr val="bg1">
                    <a:lumMod val="75000"/>
                  </a:schemeClr>
                </a:solidFill>
                <a:latin typeface="Bodoni MT" pitchFamily="18" charset="0"/>
                <a:ea typeface="Segoe UI" pitchFamily="34" charset="0"/>
                <a:cs typeface="Segoe UI" pitchFamily="34" charset="0"/>
              </a:defRPr>
            </a:lvl1pPr>
          </a:lstStyle>
          <a:p>
            <a:pPr lvl="0"/>
            <a:r>
              <a:rPr lang="en-US" dirty="0" smtClean="0"/>
              <a:t>1</a:t>
            </a:r>
            <a:endParaRPr lang="en-US" dirty="0"/>
          </a:p>
        </p:txBody>
      </p:sp>
      <p:sp>
        <p:nvSpPr>
          <p:cNvPr id="7" name="Content Placeholder 3"/>
          <p:cNvSpPr>
            <a:spLocks noGrp="1"/>
          </p:cNvSpPr>
          <p:nvPr>
            <p:ph sz="half" idx="2"/>
          </p:nvPr>
        </p:nvSpPr>
        <p:spPr>
          <a:xfrm>
            <a:off x="6197600" y="152400"/>
            <a:ext cx="5384800" cy="6239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43558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atin typeface="Rockwell"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2B89D-0739-4EA9-83D0-C9E0CE0D2848}"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912141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6000" b="1" cap="all">
                <a:latin typeface="Andy" pitchFamily="66"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78A67-0D34-47BF-A61F-92B1B8BC8342}"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8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03415D-9BB0-406D-BB9E-EE9912489E7D}"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r">
              <a:defRPr>
                <a:latin typeface="Baskerville Old Face" panose="02020602080505020303" pitchFamily="18" charset="0"/>
              </a:defRPr>
            </a:lvl1pPr>
          </a:lstStyle>
          <a:p>
            <a:fld id="{D57F1E4F-1CFF-5643-939E-02111984F565}" type="slidenum">
              <a:rPr lang="en-US" smtClean="0"/>
              <a:pPr/>
              <a:t>‹#›</a:t>
            </a:fld>
            <a:endParaRPr lang="en-US" dirty="0"/>
          </a:p>
        </p:txBody>
      </p:sp>
      <p:cxnSp>
        <p:nvCxnSpPr>
          <p:cNvPr id="9" name="Straight Connector 8"/>
          <p:cNvCxnSpPr/>
          <p:nvPr/>
        </p:nvCxnSpPr>
        <p:spPr>
          <a:xfrm>
            <a:off x="6096000" y="1673352"/>
            <a:ext cx="0" cy="47183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252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23A9F-EEEB-4E91-9B8D-59D89594AD8A}" type="datetime1">
              <a:rPr lang="en-US" smtClean="0"/>
              <a:pPr/>
              <a:t>6/2/2016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6655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9A0223-5CC6-4971-8096-F4238B973240}" type="datetime1">
              <a:rPr lang="en-US" smtClean="0"/>
              <a:pPr/>
              <a:t>6/2/2016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840763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F8A19-7F76-4BC0-8C71-75422E4797BA}" type="datetime1">
              <a:rPr lang="en-US" smtClean="0"/>
              <a:pPr/>
              <a:t>6/2/2016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9708034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08D89-EB30-46CF-8CA3-CFDD279118E9}"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529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9CDBB-A32F-45A9-A99B-FDE9C646F57A}"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r">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835383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323338E2-04F8-4B3F-9B23-C0B22454248F}" type="datetime1">
              <a:rPr lang="en-US" smtClean="0"/>
              <a:pPr/>
              <a:t>6/2/2016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1280425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iming>
    <p:tnLst>
      <p:par>
        <p:cTn id="1" dur="indefinite" restart="never" nodeType="tmRoot"/>
      </p:par>
    </p:tnLst>
  </p:timing>
  <p:hf hdr="0" ftr="0" dt="0"/>
  <p:txStyles>
    <p:titleStyle>
      <a:lvl1pPr algn="l" defTabSz="914400" rtl="0" eaLnBrk="1" latinLnBrk="0" hangingPunct="1">
        <a:spcBef>
          <a:spcPct val="0"/>
        </a:spcBef>
        <a:buNone/>
        <a:defRPr sz="4400" b="1" kern="1200" spc="-100" baseline="0">
          <a:solidFill>
            <a:schemeClr val="tx2"/>
          </a:solidFill>
          <a:latin typeface="Rockwell" pitchFamily="18"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Light" panose="020F03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Light" panose="020F03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Light" panose="020F03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Light" panose="020F03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Light" panose="020F03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equester.mturk.com/mturk/help?helpPage=requester" TargetMode="External"/><Relationship Id="rId2" Type="http://schemas.openxmlformats.org/officeDocument/2006/relationships/hyperlink" Target="https://requester.mturk.com/mturk/prepaidter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eedbackarmy.com/" TargetMode="External"/><Relationship Id="rId2" Type="http://schemas.openxmlformats.org/officeDocument/2006/relationships/hyperlink" Target="http://www.usertesting.com/"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fashionstake.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vk.com/topdonerspb" TargetMode="External"/><Relationship Id="rId2" Type="http://schemas.openxmlformats.org/officeDocument/2006/relationships/hyperlink" Target="http://the-crowd.ru/blog/public/" TargetMode="Externa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chart" Target="../charts/chart2.xml"/><Relationship Id="rId4" Type="http://schemas.openxmlformats.org/officeDocument/2006/relationships/image" Target="../media/image33.emf"/></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35.jpeg"/><Relationship Id="rId4" Type="http://schemas.openxmlformats.org/officeDocument/2006/relationships/image" Target="../media/image37.png"/><Relationship Id="rId9" Type="http://schemas.openxmlformats.org/officeDocument/2006/relationships/image" Target="../media/image42.png"/></Relationships>
</file>

<file path=ppt/slides/_rels/slide38.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45.jpeg"/><Relationship Id="rId18" Type="http://schemas.openxmlformats.org/officeDocument/2006/relationships/image" Target="../media/image38.png"/><Relationship Id="rId3" Type="http://schemas.openxmlformats.org/officeDocument/2006/relationships/image" Target="../media/image33.emf"/><Relationship Id="rId21" Type="http://schemas.openxmlformats.org/officeDocument/2006/relationships/image" Target="../media/image41.png"/><Relationship Id="rId7" Type="http://schemas.openxmlformats.org/officeDocument/2006/relationships/diagramColors" Target="../diagrams/colors3.xml"/><Relationship Id="rId12" Type="http://schemas.openxmlformats.org/officeDocument/2006/relationships/image" Target="../media/image360.png"/><Relationship Id="rId17" Type="http://schemas.openxmlformats.org/officeDocument/2006/relationships/image" Target="../media/image37.png"/><Relationship Id="rId2" Type="http://schemas.openxmlformats.org/officeDocument/2006/relationships/notesSlide" Target="../notesSlides/notesSlide11.xml"/><Relationship Id="rId16" Type="http://schemas.openxmlformats.org/officeDocument/2006/relationships/image" Target="../media/image42.png"/><Relationship Id="rId20"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diagramQuickStyle" Target="../diagrams/quickStyle3.xml"/><Relationship Id="rId11" Type="http://schemas.openxmlformats.org/officeDocument/2006/relationships/image" Target="../media/image35.jpeg"/><Relationship Id="rId5" Type="http://schemas.openxmlformats.org/officeDocument/2006/relationships/diagramLayout" Target="../diagrams/layout3.xml"/><Relationship Id="rId15" Type="http://schemas.openxmlformats.org/officeDocument/2006/relationships/image" Target="../media/image32.jpeg"/><Relationship Id="rId10" Type="http://schemas.openxmlformats.org/officeDocument/2006/relationships/image" Target="../media/image44.png"/><Relationship Id="rId19" Type="http://schemas.openxmlformats.org/officeDocument/2006/relationships/image" Target="../media/image39.png"/><Relationship Id="rId4" Type="http://schemas.openxmlformats.org/officeDocument/2006/relationships/diagramData" Target="../diagrams/data3.xml"/><Relationship Id="rId9" Type="http://schemas.openxmlformats.org/officeDocument/2006/relationships/image" Target="../media/image43.jpeg"/><Relationship Id="rId1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4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37.png"/><Relationship Id="rId3" Type="http://schemas.openxmlformats.org/officeDocument/2006/relationships/image" Target="../media/image33.emf"/><Relationship Id="rId7" Type="http://schemas.openxmlformats.org/officeDocument/2006/relationships/diagramColors" Target="../diagrams/colors4.xml"/><Relationship Id="rId12" Type="http://schemas.openxmlformats.org/officeDocument/2006/relationships/image" Target="../media/image32.jpeg"/><Relationship Id="rId17" Type="http://schemas.openxmlformats.org/officeDocument/2006/relationships/image" Target="../media/image46.emf"/><Relationship Id="rId2" Type="http://schemas.openxmlformats.org/officeDocument/2006/relationships/notesSlide" Target="../notesSlides/notesSlide22.xml"/><Relationship Id="rId16" Type="http://schemas.openxmlformats.org/officeDocument/2006/relationships/image" Target="../media/image53.emf"/><Relationship Id="rId1" Type="http://schemas.openxmlformats.org/officeDocument/2006/relationships/slideLayout" Target="../slideLayouts/slideLayout6.xml"/><Relationship Id="rId6" Type="http://schemas.openxmlformats.org/officeDocument/2006/relationships/diagramQuickStyle" Target="../diagrams/quickStyle4.xml"/><Relationship Id="rId11" Type="http://schemas.openxmlformats.org/officeDocument/2006/relationships/image" Target="../media/image31.jpeg"/><Relationship Id="rId5" Type="http://schemas.openxmlformats.org/officeDocument/2006/relationships/diagramLayout" Target="../diagrams/layout4.xml"/><Relationship Id="rId15" Type="http://schemas.openxmlformats.org/officeDocument/2006/relationships/image" Target="../media/image71.jpeg"/><Relationship Id="rId10" Type="http://schemas.openxmlformats.org/officeDocument/2006/relationships/image" Target="../media/image69.jpeg"/><Relationship Id="rId4" Type="http://schemas.openxmlformats.org/officeDocument/2006/relationships/diagramData" Target="../diagrams/data4.xml"/><Relationship Id="rId9" Type="http://schemas.openxmlformats.org/officeDocument/2006/relationships/image" Target="../media/image35.jpeg"/><Relationship Id="rId1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4.emf"/></Relationships>
</file>

<file path=ppt/slides/_rels/slide5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78.e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000" dirty="0" smtClean="0"/>
              <a:t>Introduction to crowdsourcing…</a:t>
            </a:r>
            <a:endParaRPr lang="en-US" sz="6000" dirty="0"/>
          </a:p>
        </p:txBody>
      </p:sp>
      <p:sp>
        <p:nvSpPr>
          <p:cNvPr id="4" name="Subtitle 3"/>
          <p:cNvSpPr>
            <a:spLocks noGrp="1"/>
          </p:cNvSpPr>
          <p:nvPr>
            <p:ph type="subTitle" idx="1"/>
          </p:nvPr>
        </p:nvSpPr>
        <p:spPr>
          <a:xfrm>
            <a:off x="914400" y="3505200"/>
            <a:ext cx="10464800" cy="1752600"/>
          </a:xfrm>
        </p:spPr>
        <p:txBody>
          <a:bodyPr>
            <a:normAutofit/>
          </a:bodyPr>
          <a:lstStyle/>
          <a:p>
            <a:pPr algn="r"/>
            <a:r>
              <a:rPr lang="en-US" sz="3200" dirty="0" smtClean="0"/>
              <a:t>Ben Livshits</a:t>
            </a:r>
            <a:endParaRPr lang="ru-RU" sz="3200" dirty="0" smtClean="0"/>
          </a:p>
          <a:p>
            <a:pPr algn="r"/>
            <a:r>
              <a:rPr lang="en-US" sz="3200" dirty="0" smtClean="0"/>
              <a:t>Microsoft Research</a:t>
            </a:r>
            <a:endParaRPr lang="en-US" sz="3200" dirty="0"/>
          </a:p>
        </p:txBody>
      </p:sp>
    </p:spTree>
    <p:extLst>
      <p:ext uri="{BB962C8B-B14F-4D97-AF65-F5344CB8AC3E}">
        <p14:creationId xmlns:p14="http://schemas.microsoft.com/office/powerpoint/2010/main" val="408595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a:t>
            </a:fld>
            <a:endParaRPr lang="en-US" dirty="0"/>
          </a:p>
        </p:txBody>
      </p:sp>
      <p:pic>
        <p:nvPicPr>
          <p:cNvPr id="9218" name="Picture 2" descr="http://2.bp.blogspot.com/-LccRhJNivwU/VSLSojpqwUI/AAAAAAADQcE/3cYvxD3DYZU/s1600/gend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3073" y="2509624"/>
            <a:ext cx="7725853" cy="305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83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Level</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a:t>
            </a:fld>
            <a:endParaRPr lang="en-US" dirty="0"/>
          </a:p>
        </p:txBody>
      </p:sp>
      <p:pic>
        <p:nvPicPr>
          <p:cNvPr id="10242" name="Picture 2" descr="http://2.bp.blogspot.com/-oHtEYvTo2yg/VSLSom0-ceI/AAAAAAADQcM/CWV-eGqvLhw/s1600/hh-incom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8731" y="2595361"/>
            <a:ext cx="8154538" cy="288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55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Template for Image Tagging</a:t>
            </a:r>
            <a:endParaRPr lang="en-US" dirty="0"/>
          </a:p>
        </p:txBody>
      </p:sp>
      <p:sp>
        <p:nvSpPr>
          <p:cNvPr id="2" name="Slide Number Placeholder 1"/>
          <p:cNvSpPr>
            <a:spLocks noGrp="1"/>
          </p:cNvSpPr>
          <p:nvPr>
            <p:ph type="sldNum" sz="quarter" idx="12"/>
          </p:nvPr>
        </p:nvSpPr>
        <p:spPr/>
        <p:txBody>
          <a:bodyPr/>
          <a:lstStyle/>
          <a:p>
            <a:fld id="{D57F1E4F-1CFF-5643-939E-02111984F565}" type="slidenum">
              <a:rPr lang="en-US" smtClean="0"/>
              <a:pPr/>
              <a:t>12</a:t>
            </a:fld>
            <a:endParaRPr lang="en-US" dirty="0"/>
          </a:p>
        </p:txBody>
      </p:sp>
      <p:pic>
        <p:nvPicPr>
          <p:cNvPr id="5" name="Picture 2" descr="http://docs.aws.amazon.com/AWSMechTurk/latest/RequesterUI/images/AWS-Mturk-Create-Tab-Tag-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3258" y="1600200"/>
            <a:ext cx="6285483"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712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for Audio Transcription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pic>
        <p:nvPicPr>
          <p:cNvPr id="2050" name="Picture 2" descr="http://waxy.org/random/images/weblog/mturktranscription_design-20080922-16055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4744" y="1600200"/>
            <a:ext cx="628251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10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6278"/>
            <a:ext cx="10972800" cy="990600"/>
          </a:xfrm>
        </p:spPr>
        <p:txBody>
          <a:bodyPr/>
          <a:lstStyle/>
          <a:p>
            <a:r>
              <a:rPr lang="en-US" dirty="0" smtClean="0"/>
              <a:t>Terminology</a:t>
            </a:r>
            <a:endParaRPr lang="en-US" dirty="0"/>
          </a:p>
        </p:txBody>
      </p:sp>
      <p:sp>
        <p:nvSpPr>
          <p:cNvPr id="5" name="Content Placeholder 4"/>
          <p:cNvSpPr>
            <a:spLocks noGrp="1"/>
          </p:cNvSpPr>
          <p:nvPr>
            <p:ph idx="1"/>
          </p:nvPr>
        </p:nvSpPr>
        <p:spPr/>
        <p:txBody>
          <a:bodyPr>
            <a:normAutofit lnSpcReduction="10000"/>
          </a:bodyPr>
          <a:lstStyle/>
          <a:p>
            <a:r>
              <a:rPr lang="en-US" dirty="0" smtClean="0"/>
              <a:t>Requester</a:t>
            </a:r>
          </a:p>
          <a:p>
            <a:r>
              <a:rPr lang="en-US" dirty="0" smtClean="0"/>
              <a:t>Worker</a:t>
            </a:r>
          </a:p>
          <a:p>
            <a:r>
              <a:rPr lang="en-US" dirty="0" smtClean="0"/>
              <a:t>HIT (human interest task)</a:t>
            </a:r>
          </a:p>
          <a:p>
            <a:endParaRPr lang="en-US" dirty="0"/>
          </a:p>
          <a:p>
            <a:r>
              <a:rPr lang="en-US" dirty="0" smtClean="0"/>
              <a:t>Issues:</a:t>
            </a:r>
          </a:p>
          <a:p>
            <a:pPr lvl="1"/>
            <a:r>
              <a:rPr lang="en-US" dirty="0" smtClean="0"/>
              <a:t>Quality of responses</a:t>
            </a:r>
          </a:p>
          <a:p>
            <a:pPr lvl="1"/>
            <a:r>
              <a:rPr lang="en-US" dirty="0" smtClean="0"/>
              <a:t>Attracting workers to your HIT</a:t>
            </a:r>
          </a:p>
          <a:p>
            <a:pPr lvl="1"/>
            <a:r>
              <a:rPr lang="en-US" dirty="0" smtClean="0"/>
              <a:t>Figuring out how much to pay workers</a:t>
            </a:r>
          </a:p>
          <a:p>
            <a:pPr lvl="1"/>
            <a:r>
              <a:rPr lang="en-US" altLang="en-US" dirty="0"/>
              <a:t>Intellectual property leakage</a:t>
            </a:r>
          </a:p>
          <a:p>
            <a:pPr lvl="1"/>
            <a:r>
              <a:rPr lang="en-US" altLang="en-US" dirty="0"/>
              <a:t>No time constraint</a:t>
            </a:r>
          </a:p>
          <a:p>
            <a:pPr lvl="1"/>
            <a:r>
              <a:rPr lang="en-US" altLang="en-US" dirty="0"/>
              <a:t>Not much control over development or ultimate product</a:t>
            </a:r>
          </a:p>
          <a:p>
            <a:pPr lvl="1"/>
            <a:r>
              <a:rPr lang="en-US" altLang="en-US" dirty="0"/>
              <a:t>Ill-will with own employees</a:t>
            </a:r>
          </a:p>
          <a:p>
            <a:pPr lvl="1"/>
            <a:r>
              <a:rPr lang="en-US" altLang="en-US" dirty="0"/>
              <a:t>Choosing what to crowdsource &amp; what to keep </a:t>
            </a:r>
            <a:r>
              <a:rPr lang="en-US" altLang="en-US" dirty="0" smtClean="0"/>
              <a:t>in-house</a:t>
            </a: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val="3491326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Turk Payments</a:t>
            </a:r>
            <a:endParaRPr lang="en-US" dirty="0"/>
          </a:p>
        </p:txBody>
      </p:sp>
      <p:sp>
        <p:nvSpPr>
          <p:cNvPr id="3" name="Content Placeholder 2"/>
          <p:cNvSpPr>
            <a:spLocks noGrp="1"/>
          </p:cNvSpPr>
          <p:nvPr>
            <p:ph idx="1"/>
          </p:nvPr>
        </p:nvSpPr>
        <p:spPr/>
        <p:txBody>
          <a:bodyPr>
            <a:normAutofit fontScale="92500" lnSpcReduction="10000"/>
          </a:bodyPr>
          <a:lstStyle/>
          <a:p>
            <a:pPr marL="225425" indent="-225425"/>
            <a:r>
              <a:rPr lang="en-US" sz="2500" b="1" dirty="0"/>
              <a:t>HITs must be prepaid to a Mechanical Turk account</a:t>
            </a:r>
          </a:p>
          <a:p>
            <a:pPr marL="682625" lvl="1" indent="-225425"/>
            <a:r>
              <a:rPr lang="en-US" sz="2500" dirty="0"/>
              <a:t>Amazon collects 10% on top of what you pay to Workers</a:t>
            </a:r>
          </a:p>
          <a:p>
            <a:pPr marL="682625" lvl="1" indent="-225425"/>
            <a:r>
              <a:rPr lang="en-US" sz="2500" dirty="0"/>
              <a:t>Amazon collects 10% of any bonuses you grant</a:t>
            </a:r>
          </a:p>
          <a:p>
            <a:pPr marL="682625" lvl="1" indent="-225425"/>
            <a:r>
              <a:rPr lang="en-US" sz="2500" dirty="0"/>
              <a:t>Payment to Workers can be in money or Amazon credit</a:t>
            </a:r>
          </a:p>
          <a:p>
            <a:pPr marL="225425" indent="-225425"/>
            <a:endParaRPr lang="en-US" sz="2500" b="1" dirty="0"/>
          </a:p>
          <a:p>
            <a:r>
              <a:rPr lang="en-US" sz="2500" b="1" dirty="0"/>
              <a:t>You’re ultimately only charged for approved HITs, but you’re liable for the amount equal to whatever 100% approved HITs would cost.</a:t>
            </a:r>
          </a:p>
          <a:p>
            <a:endParaRPr lang="en-US" sz="2500" b="1" dirty="0"/>
          </a:p>
          <a:p>
            <a:r>
              <a:rPr lang="en-US" sz="2500" b="1" dirty="0"/>
              <a:t>You’ll have to deal with tax stuff if Workers do enough work for you to meet the IRS threshold for taxable income.</a:t>
            </a:r>
          </a:p>
          <a:p>
            <a:endParaRPr lang="en-US" sz="2500" b="1" dirty="0"/>
          </a:p>
          <a:p>
            <a:r>
              <a:rPr lang="en-US" sz="2500" b="1" dirty="0"/>
              <a:t>Click for </a:t>
            </a:r>
            <a:r>
              <a:rPr lang="en-US" sz="2500" b="1" dirty="0">
                <a:hlinkClick r:id="rId2"/>
              </a:rPr>
              <a:t>prepaid terms </a:t>
            </a:r>
            <a:r>
              <a:rPr lang="en-US" sz="2500" b="1" dirty="0"/>
              <a:t>and </a:t>
            </a:r>
            <a:r>
              <a:rPr lang="en-US" sz="2500" b="1" dirty="0">
                <a:hlinkClick r:id="rId3"/>
              </a:rPr>
              <a:t>tax information</a:t>
            </a:r>
            <a:r>
              <a:rPr lang="en-US" sz="2500" b="1" dirty="0" smtClean="0"/>
              <a:t>.</a:t>
            </a:r>
            <a:endParaRPr lang="en-US" sz="25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val="553703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Does a Worker Make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Anecdotally:</a:t>
            </a:r>
          </a:p>
          <a:p>
            <a:pPr marL="0" indent="0">
              <a:buNone/>
            </a:pPr>
            <a:endParaRPr lang="en-US" dirty="0" smtClean="0"/>
          </a:p>
          <a:p>
            <a:r>
              <a:rPr lang="en-US" dirty="0" smtClean="0"/>
              <a:t>My </a:t>
            </a:r>
            <a:r>
              <a:rPr lang="en-US" dirty="0"/>
              <a:t>Personal MTurk Earnings Ledger – How I earned $26.80 in 2 hours:</a:t>
            </a:r>
          </a:p>
          <a:p>
            <a:r>
              <a:rPr lang="en-US" dirty="0"/>
              <a:t>HIT: Write 250 word article reviewing outdoor wedding venue (9 minutes, $2.50)</a:t>
            </a:r>
          </a:p>
          <a:p>
            <a:r>
              <a:rPr lang="en-US" dirty="0"/>
              <a:t>HIT: Write 250 word article reviewing wedding venue in Atlanta, GA (9 minutes, $2.55)</a:t>
            </a:r>
          </a:p>
          <a:p>
            <a:r>
              <a:rPr lang="en-US" dirty="0"/>
              <a:t>HIT: Survey on my consumer electronics buying habits (15 minutes, $2.00)</a:t>
            </a:r>
          </a:p>
          <a:p>
            <a:r>
              <a:rPr lang="en-US" dirty="0"/>
              <a:t>HIT: Write 250 word article reviewing rented meeting space in Manhattan (8 minutes, $2.55)</a:t>
            </a:r>
          </a:p>
          <a:p>
            <a:r>
              <a:rPr lang="en-US" dirty="0"/>
              <a:t>HIT: Write 250 word article reviewing conference center in Los Angeles, CA (8 minutes, $2.55)</a:t>
            </a:r>
          </a:p>
          <a:p>
            <a:r>
              <a:rPr lang="en-US" dirty="0"/>
              <a:t>HIT: Survey for people who have been employed as paralegals (12 minutes, $1.50)</a:t>
            </a:r>
          </a:p>
          <a:p>
            <a:r>
              <a:rPr lang="en-US" dirty="0"/>
              <a:t>HIT: Survey for people who have been employed as attorneys (10 minutes, $1.50)</a:t>
            </a:r>
          </a:p>
          <a:p>
            <a:r>
              <a:rPr lang="en-US" dirty="0"/>
              <a:t>HIT: Survey about education history for lawyers (12 minutes, $1.00)</a:t>
            </a:r>
          </a:p>
          <a:p>
            <a:r>
              <a:rPr lang="en-US" dirty="0"/>
              <a:t>HIT: Write a 300 word article on grandfather clocks (16 minutes, $2.90 + $1.75 bonus)</a:t>
            </a:r>
          </a:p>
          <a:p>
            <a:r>
              <a:rPr lang="en-US" dirty="0"/>
              <a:t>HIT: Write an 80 word unique product description (11 minutes, $3.00 + $2.00 bonus)</a:t>
            </a:r>
          </a:p>
          <a:p>
            <a:r>
              <a:rPr lang="en-US" dirty="0"/>
              <a:t>HIT: Survey about personal political opinions (7 minutes, $1.00)</a:t>
            </a:r>
          </a:p>
          <a:p>
            <a:r>
              <a:rPr lang="en-US" dirty="0"/>
              <a:t>TOTAL EARNINGS: $26.80 (including bonuses)/2 hours</a:t>
            </a:r>
          </a:p>
          <a:p>
            <a:r>
              <a:rPr lang="en-US" dirty="0"/>
              <a:t>DERIVATIVE HOURLY RATE: $</a:t>
            </a:r>
            <a:r>
              <a:rPr lang="en-US" dirty="0" smtClean="0"/>
              <a:t>13.40/hour</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val="655081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959" y="3086017"/>
            <a:ext cx="5784081" cy="1905165"/>
          </a:xfrm>
        </p:spPr>
      </p:pic>
      <p:sp>
        <p:nvSpPr>
          <p:cNvPr id="4" name="Slide Number Placeholder 3"/>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val="21873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Maps and Traffic </a:t>
            </a:r>
            <a:r>
              <a:rPr lang="en-US" dirty="0" smtClean="0"/>
              <a:t>Information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18</a:t>
            </a:fld>
            <a:endParaRPr lang="en-US" dirty="0"/>
          </a:p>
        </p:txBody>
      </p:sp>
      <p:pic>
        <p:nvPicPr>
          <p:cNvPr id="6146" name="Picture 2" descr="http://i.amz.mshcdn.com/GS-1N1VvxzlrtWVkCsIlock21ig=/fit-in/1200x9600/http%3A%2F%2Fmashable.com%2Fwp-content%2Fuploads%2F2010%2F05%2Fwaze-e12748038014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5625" y="1871662"/>
            <a:ext cx="600075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20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08656"/>
          </a:xfrm>
        </p:spPr>
        <p:txBody>
          <a:bodyPr>
            <a:normAutofit fontScale="90000"/>
          </a:bodyPr>
          <a:lstStyle/>
          <a:p>
            <a:r>
              <a:rPr lang="en-US" dirty="0" smtClean="0"/>
              <a:t>Web</a:t>
            </a:r>
            <a:r>
              <a:rPr lang="en-US" dirty="0"/>
              <a:t> Usability </a:t>
            </a:r>
            <a:r>
              <a:rPr lang="en-US" dirty="0" smtClean="0"/>
              <a:t>Testing:</a:t>
            </a:r>
            <a:r>
              <a:rPr lang="en-US" dirty="0"/>
              <a:t> </a:t>
            </a:r>
            <a:r>
              <a:rPr lang="en-US" dirty="0" smtClean="0"/>
              <a:t/>
            </a:r>
            <a:br>
              <a:rPr lang="en-US" dirty="0" smtClean="0"/>
            </a:br>
            <a:r>
              <a:rPr lang="en-US" dirty="0" smtClean="0">
                <a:hlinkClick r:id="rId2"/>
              </a:rPr>
              <a:t>UserTesting.com</a:t>
            </a:r>
            <a:r>
              <a:rPr lang="en-US" dirty="0"/>
              <a:t> </a:t>
            </a:r>
            <a:r>
              <a:rPr lang="en-US" dirty="0" smtClean="0"/>
              <a:t>&amp; </a:t>
            </a:r>
            <a:r>
              <a:rPr lang="en-US" dirty="0" smtClean="0">
                <a:hlinkClick r:id="rId3"/>
              </a:rPr>
              <a:t>Feedback Army</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19</a:t>
            </a:fld>
            <a:endParaRPr lang="en-US" dirty="0"/>
          </a:p>
        </p:txBody>
      </p:sp>
      <p:pic>
        <p:nvPicPr>
          <p:cNvPr id="5122" name="Picture 2" descr="http://i.amz.mshcdn.com/VUuMZm-JMnpgrSnvj7nOLEpZez4=/fit-in/1200x9600/http%3A%2F%2Fmashable.com%2Fwp-content%2Fuploads%2F2010%2F05%2Fusertesting-e1274803883275.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95625" y="2000250"/>
            <a:ext cx="600075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12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963084" y="4968150"/>
            <a:ext cx="10363200" cy="1500187"/>
          </a:xfrm>
        </p:spPr>
        <p:txBody>
          <a:bodyPr>
            <a:noAutofit/>
          </a:bodyPr>
          <a:lstStyle/>
          <a:p>
            <a:r>
              <a:rPr lang="en-US" sz="2800" b="0" dirty="0" smtClean="0"/>
              <a:t>CrowdBoost:</a:t>
            </a:r>
          </a:p>
          <a:p>
            <a:r>
              <a:rPr lang="en-US" sz="2800" b="0" dirty="0" smtClean="0"/>
              <a:t>Applications of the ideas of crowdsourcing to creating programs automatically </a:t>
            </a:r>
            <a:endParaRPr lang="en-US" sz="2800" b="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
        <p:nvSpPr>
          <p:cNvPr id="7" name="Text Placeholder 5"/>
          <p:cNvSpPr txBox="1">
            <a:spLocks/>
          </p:cNvSpPr>
          <p:nvPr/>
        </p:nvSpPr>
        <p:spPr>
          <a:xfrm>
            <a:off x="963084" y="3126678"/>
            <a:ext cx="10363200" cy="1500187"/>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SzPct val="85000"/>
              <a:buFont typeface="Arial" pitchFamily="34" charset="0"/>
              <a:buNone/>
              <a:defRPr sz="2400" b="1" kern="1200">
                <a:solidFill>
                  <a:schemeClr val="tx2"/>
                </a:solidFill>
                <a:latin typeface="Calibri Light" panose="020F0302020204030204" pitchFamily="34" charset="0"/>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1800" kern="1200">
                <a:solidFill>
                  <a:schemeClr val="tx1">
                    <a:tint val="75000"/>
                  </a:schemeClr>
                </a:solidFill>
                <a:latin typeface="Calibri Light" panose="020F0302020204030204" pitchFamily="34" charset="0"/>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600" kern="1200">
                <a:solidFill>
                  <a:schemeClr val="tx1">
                    <a:tint val="75000"/>
                  </a:schemeClr>
                </a:solidFill>
                <a:latin typeface="Calibri Light" panose="020F0302020204030204" pitchFamily="34" charset="0"/>
                <a:ea typeface="+mn-ea"/>
                <a:cs typeface="+mn-cs"/>
              </a:defRPr>
            </a:lvl3pPr>
            <a:lvl4pPr marL="1371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Calibri Light" panose="020F0302020204030204" pitchFamily="34" charset="0"/>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Calibri Light" panose="020F0302020204030204" pitchFamily="34" charset="0"/>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r>
              <a:rPr lang="en-US" sz="3200" b="0" dirty="0" smtClean="0"/>
              <a:t>Introduction to Crowdsourcing</a:t>
            </a:r>
            <a:endParaRPr lang="en-US" sz="3200" b="0" dirty="0"/>
          </a:p>
        </p:txBody>
      </p:sp>
    </p:spTree>
    <p:extLst>
      <p:ext uri="{BB962C8B-B14F-4D97-AF65-F5344CB8AC3E}">
        <p14:creationId xmlns:p14="http://schemas.microsoft.com/office/powerpoint/2010/main" val="4211500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Fashion</a:t>
            </a:r>
            <a:r>
              <a:rPr lang="en-US" dirty="0"/>
              <a:t> Design - </a:t>
            </a:r>
            <a:r>
              <a:rPr lang="en-US" dirty="0">
                <a:hlinkClick r:id="rId2"/>
              </a:rPr>
              <a:t>Fashion </a:t>
            </a:r>
            <a:r>
              <a:rPr lang="en-US" dirty="0" smtClean="0">
                <a:hlinkClick r:id="rId2"/>
              </a:rPr>
              <a:t>Stake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20</a:t>
            </a:fld>
            <a:endParaRPr lang="en-US" dirty="0"/>
          </a:p>
        </p:txBody>
      </p:sp>
      <p:pic>
        <p:nvPicPr>
          <p:cNvPr id="7170" name="Picture 2" descr="http://i.amz.mshcdn.com/D8-01gr7JPVUS2hPq4--inDfOO0=/fit-in/1200x9600/http%3A%2F%2Fmashable.com%2Fwp-content%2Fuploads%2F2010%2F05%2Ffashionstake-e127480401522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95625" y="2090737"/>
            <a:ext cx="60007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152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ru-RU" sz="3600" dirty="0"/>
              <a:t>В Санкт-Петербурге организовали </a:t>
            </a:r>
            <a:r>
              <a:rPr lang="ru-RU" sz="3600" dirty="0" err="1"/>
              <a:t>краудсорсинг</a:t>
            </a:r>
            <a:r>
              <a:rPr lang="ru-RU" sz="3600" dirty="0"/>
              <a:t>-проект по поиску лучшей </a:t>
            </a:r>
            <a:r>
              <a:rPr lang="ru-RU" sz="3600" dirty="0" err="1" smtClean="0"/>
              <a:t>шавермы</a:t>
            </a:r>
            <a:endParaRPr lang="en-US" sz="3600" dirty="0"/>
          </a:p>
        </p:txBody>
      </p:sp>
      <p:sp>
        <p:nvSpPr>
          <p:cNvPr id="3" name="Content Placeholder 2"/>
          <p:cNvSpPr>
            <a:spLocks noGrp="1"/>
          </p:cNvSpPr>
          <p:nvPr>
            <p:ph sz="half" idx="1"/>
          </p:nvPr>
        </p:nvSpPr>
        <p:spPr/>
        <p:txBody>
          <a:bodyPr>
            <a:noAutofit/>
          </a:bodyPr>
          <a:lstStyle/>
          <a:p>
            <a:endParaRPr lang="ru-RU" sz="1400" dirty="0" smtClean="0"/>
          </a:p>
          <a:p>
            <a:pPr marL="0" indent="0">
              <a:buNone/>
            </a:pPr>
            <a:r>
              <a:rPr lang="ru-RU" sz="1400" dirty="0" smtClean="0">
                <a:hlinkClick r:id="rId2"/>
              </a:rPr>
              <a:t>ОБЩЕСТВО</a:t>
            </a:r>
            <a:r>
              <a:rPr lang="ru-RU" sz="1400" dirty="0" smtClean="0"/>
              <a:t> 6 июня 2015, 02:01. </a:t>
            </a:r>
          </a:p>
          <a:p>
            <a:endParaRPr lang="ru-RU" sz="1400" dirty="0" smtClean="0"/>
          </a:p>
          <a:p>
            <a:pPr marL="0" indent="0">
              <a:buNone/>
            </a:pPr>
            <a:r>
              <a:rPr lang="ru-RU" sz="1400" dirty="0" smtClean="0"/>
              <a:t>В середине мая в социальной сети «В Контакте» появился интересный проект — группа «</a:t>
            </a:r>
            <a:r>
              <a:rPr lang="ru-RU" sz="1400" dirty="0" smtClean="0">
                <a:hlinkClick r:id="rId3"/>
              </a:rPr>
              <a:t>Обзоры </a:t>
            </a:r>
            <a:r>
              <a:rPr lang="ru-RU" sz="1400" dirty="0" err="1" smtClean="0">
                <a:hlinkClick r:id="rId3"/>
              </a:rPr>
              <a:t>шавермы</a:t>
            </a:r>
            <a:r>
              <a:rPr lang="ru-RU" sz="1400" dirty="0" smtClean="0">
                <a:hlinkClick r:id="rId3"/>
              </a:rPr>
              <a:t> в Питере и области</a:t>
            </a:r>
            <a:r>
              <a:rPr lang="ru-RU" sz="1400" dirty="0" smtClean="0"/>
              <a:t>». </a:t>
            </a:r>
            <a:r>
              <a:rPr lang="ru-RU" sz="1400" dirty="0" err="1" smtClean="0"/>
              <a:t>Шавермой</a:t>
            </a:r>
            <a:r>
              <a:rPr lang="ru-RU" sz="1400" dirty="0" smtClean="0"/>
              <a:t> в северной столице принято называть то, что в остальных городах и весях нашей необъятной родины зовут </a:t>
            </a:r>
            <a:r>
              <a:rPr lang="ru-RU" sz="1400" dirty="0" err="1" smtClean="0"/>
              <a:t>шаурмой</a:t>
            </a:r>
            <a:r>
              <a:rPr lang="ru-RU" sz="1400" dirty="0" smtClean="0"/>
              <a:t>.</a:t>
            </a:r>
          </a:p>
          <a:p>
            <a:pPr marL="0" indent="0">
              <a:buNone/>
            </a:pPr>
            <a:r>
              <a:rPr lang="ru-RU" sz="1400" dirty="0" smtClean="0"/>
              <a:t/>
            </a:r>
            <a:br>
              <a:rPr lang="ru-RU" sz="1400" dirty="0" smtClean="0"/>
            </a:br>
            <a:r>
              <a:rPr lang="ru-RU" sz="1400" dirty="0" smtClean="0"/>
              <a:t>Пользователи сообщества активно делятся информацией о популярном </a:t>
            </a:r>
            <a:r>
              <a:rPr lang="ru-RU" sz="1400" dirty="0" err="1" smtClean="0"/>
              <a:t>фастфуде</a:t>
            </a:r>
            <a:r>
              <a:rPr lang="ru-RU" sz="1400" dirty="0" smtClean="0"/>
              <a:t>. А другой питерский проект «Бумага» создал на основе этих отзывов интерактивную карту Петербурга, с помощью которой местные жители и гости города смогут быстро сориентироваться, где лучше всего перекусить, а куда заходить не стоит.</a:t>
            </a:r>
          </a:p>
          <a:p>
            <a:pPr marL="0" indent="0">
              <a:buNone/>
            </a:pPr>
            <a:r>
              <a:rPr lang="ru-RU" sz="1400" dirty="0" smtClean="0"/>
              <a:t/>
            </a:r>
            <a:br>
              <a:rPr lang="ru-RU" sz="1400" dirty="0" smtClean="0"/>
            </a:br>
            <a:r>
              <a:rPr lang="ru-RU" sz="1400" dirty="0" smtClean="0"/>
              <a:t>Создатели интерактивной карты получили после </a:t>
            </a:r>
            <a:r>
              <a:rPr lang="ru-RU" sz="1400" dirty="0" err="1" smtClean="0"/>
              <a:t>ее</a:t>
            </a:r>
            <a:r>
              <a:rPr lang="ru-RU" sz="1400" dirty="0" smtClean="0"/>
              <a:t> публикации массу замечаний, в которых регулярно сообщалось о массе интересных мест, не </a:t>
            </a:r>
            <a:r>
              <a:rPr lang="ru-RU" sz="1400" dirty="0" err="1" smtClean="0"/>
              <a:t>учтенных</a:t>
            </a:r>
            <a:r>
              <a:rPr lang="ru-RU" sz="1400" dirty="0" smtClean="0"/>
              <a:t> создателями проекта. В результате проект решено сделать </a:t>
            </a:r>
            <a:r>
              <a:rPr lang="ru-RU" sz="1400" dirty="0" err="1" smtClean="0"/>
              <a:t>краудсорсинговым</a:t>
            </a:r>
            <a:r>
              <a:rPr lang="ru-RU" sz="1400" dirty="0" smtClean="0"/>
              <a:t> и подвергнуть кардинальной переработке с целью публикации наиболее полной, актуальной и полезной информации.</a:t>
            </a:r>
          </a:p>
        </p:txBody>
      </p:sp>
      <p:sp>
        <p:nvSpPr>
          <p:cNvPr id="4" name="Slide Number Placeholder 3"/>
          <p:cNvSpPr>
            <a:spLocks noGrp="1"/>
          </p:cNvSpPr>
          <p:nvPr>
            <p:ph type="sldNum" sz="quarter" idx="12"/>
          </p:nvPr>
        </p:nvSpPr>
        <p:spPr/>
        <p:txBody>
          <a:bodyPr/>
          <a:lstStyle/>
          <a:p>
            <a:fld id="{D57F1E4F-1CFF-5643-939E-02111984F565}" type="slidenum">
              <a:rPr lang="en-US" smtClean="0"/>
              <a:pPr/>
              <a:t>21</a:t>
            </a:fld>
            <a:endParaRPr lang="en-US" dirty="0"/>
          </a:p>
        </p:txBody>
      </p:sp>
      <p:pic>
        <p:nvPicPr>
          <p:cNvPr id="15364" name="Picture 4" descr="http://the-crowd.ru/uploads/topics/preview/00/00/01/90/88b784c48f_750crop.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97600" y="2237317"/>
            <a:ext cx="5384800" cy="358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436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Crowdsourcing Tasks</a:t>
            </a:r>
            <a:endParaRPr lang="en-US" dirty="0"/>
          </a:p>
        </p:txBody>
      </p:sp>
      <p:sp>
        <p:nvSpPr>
          <p:cNvPr id="3" name="Content Placeholder 2"/>
          <p:cNvSpPr>
            <a:spLocks noGrp="1"/>
          </p:cNvSpPr>
          <p:nvPr>
            <p:ph idx="1"/>
          </p:nvPr>
        </p:nvSpPr>
        <p:spPr/>
        <p:txBody>
          <a:bodyPr>
            <a:normAutofit/>
          </a:bodyPr>
          <a:lstStyle/>
          <a:p>
            <a:r>
              <a:rPr lang="en-US" sz="4000" dirty="0" smtClean="0"/>
              <a:t>Take a large problem and distribute it among workers</a:t>
            </a:r>
          </a:p>
          <a:p>
            <a:r>
              <a:rPr lang="en-US" sz="4000" dirty="0" smtClean="0"/>
              <a:t>Problems that require human insight</a:t>
            </a:r>
          </a:p>
          <a:p>
            <a:r>
              <a:rPr lang="en-US" sz="4000" dirty="0" smtClean="0"/>
              <a:t>Problems that require reaching a consensus</a:t>
            </a:r>
          </a:p>
          <a:p>
            <a:r>
              <a:rPr lang="en-US" sz="4000" dirty="0" smtClean="0"/>
              <a:t>Opinion polls</a:t>
            </a:r>
          </a:p>
          <a:p>
            <a:r>
              <a:rPr lang="en-US" sz="4000" dirty="0" smtClean="0"/>
              <a:t>Human-computer interaction</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val="18479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Exercise</a:t>
            </a:r>
            <a:endParaRPr lang="en-US" dirty="0"/>
          </a:p>
        </p:txBody>
      </p:sp>
      <p:sp>
        <p:nvSpPr>
          <p:cNvPr id="3" name="Content Placeholder 2"/>
          <p:cNvSpPr>
            <a:spLocks noGrp="1"/>
          </p:cNvSpPr>
          <p:nvPr>
            <p:ph idx="1"/>
          </p:nvPr>
        </p:nvSpPr>
        <p:spPr/>
        <p:txBody>
          <a:bodyPr>
            <a:normAutofit/>
          </a:bodyPr>
          <a:lstStyle/>
          <a:p>
            <a:r>
              <a:rPr lang="en-US" sz="3200" dirty="0" smtClean="0"/>
              <a:t>Groups of 3 (4?)</a:t>
            </a:r>
          </a:p>
          <a:p>
            <a:r>
              <a:rPr lang="en-US" sz="3200" dirty="0" smtClean="0"/>
              <a:t>Come up with a crowdsourcing idea</a:t>
            </a:r>
          </a:p>
          <a:p>
            <a:r>
              <a:rPr lang="en-US" sz="3200" dirty="0" smtClean="0"/>
              <a:t>Explain why it’s a good use of crowdsourcing</a:t>
            </a:r>
          </a:p>
          <a:p>
            <a:r>
              <a:rPr lang="en-US" sz="3200" dirty="0" smtClean="0"/>
              <a:t>Explain what can possible go wrong</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val="1041706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CrowdLab</a:t>
            </a:r>
            <a:r>
              <a:rPr lang="en-US" dirty="0" smtClean="0"/>
              <a:t> Today/Tomorrow</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2501" y="1600200"/>
            <a:ext cx="5286998" cy="4876800"/>
          </a:xfrm>
        </p:spPr>
      </p:pic>
      <p:sp>
        <p:nvSpPr>
          <p:cNvPr id="4" name="Slide Number Placeholder 3"/>
          <p:cNvSpPr>
            <a:spLocks noGrp="1"/>
          </p:cNvSpPr>
          <p:nvPr>
            <p:ph type="sldNum" sz="quarter" idx="12"/>
          </p:nvPr>
        </p:nvSpPr>
        <p:spPr/>
        <p:txBody>
          <a:bodyPr/>
          <a:lstStyle/>
          <a:p>
            <a:fld id="{D57F1E4F-1CFF-5643-939E-02111984F565}" type="slidenum">
              <a:rPr lang="en-US" smtClean="0"/>
              <a:pPr/>
              <a:t>24</a:t>
            </a:fld>
            <a:endParaRPr lang="en-US" dirty="0"/>
          </a:p>
        </p:txBody>
      </p:sp>
      <p:sp>
        <p:nvSpPr>
          <p:cNvPr id="6" name="Rectangle 5"/>
          <p:cNvSpPr/>
          <p:nvPr/>
        </p:nvSpPr>
        <p:spPr>
          <a:xfrm>
            <a:off x="510457" y="4145855"/>
            <a:ext cx="2247731" cy="369332"/>
          </a:xfrm>
          <a:prstGeom prst="rect">
            <a:avLst/>
          </a:prstGeom>
        </p:spPr>
        <p:txBody>
          <a:bodyPr wrap="none">
            <a:spAutoFit/>
          </a:bodyPr>
          <a:lstStyle/>
          <a:p>
            <a:r>
              <a:rPr lang="ru-RU" b="1" dirty="0">
                <a:solidFill>
                  <a:srgbClr val="787878"/>
                </a:solidFill>
                <a:latin typeface="Helvetica Neue"/>
              </a:rPr>
              <a:t>Аптекарский пр. 2</a:t>
            </a:r>
            <a:endParaRPr lang="en-US" b="1" dirty="0"/>
          </a:p>
        </p:txBody>
      </p:sp>
    </p:spTree>
    <p:extLst>
      <p:ext uri="{BB962C8B-B14F-4D97-AF65-F5344CB8AC3E}">
        <p14:creationId xmlns:p14="http://schemas.microsoft.com/office/powerpoint/2010/main" val="2858156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81099"/>
            <a:ext cx="10464800" cy="1946277"/>
          </a:xfrm>
        </p:spPr>
        <p:txBody>
          <a:bodyPr/>
          <a:lstStyle/>
          <a:p>
            <a:pPr algn="r"/>
            <a:r>
              <a:rPr lang="en-US" sz="4800" dirty="0"/>
              <a:t>Program Boosting: Program Synthesis via Crowd-Sourcing</a:t>
            </a:r>
            <a:endParaRPr lang="en-US" sz="4800" b="1" dirty="0">
              <a:solidFill>
                <a:schemeClr val="accent6"/>
              </a:solidFill>
            </a:endParaRPr>
          </a:p>
        </p:txBody>
      </p:sp>
      <p:sp>
        <p:nvSpPr>
          <p:cNvPr id="3" name="Subtitle 2"/>
          <p:cNvSpPr>
            <a:spLocks noGrp="1"/>
          </p:cNvSpPr>
          <p:nvPr>
            <p:ph type="subTitle" idx="1"/>
          </p:nvPr>
        </p:nvSpPr>
        <p:spPr>
          <a:xfrm>
            <a:off x="914400" y="3448050"/>
            <a:ext cx="8534400" cy="1752600"/>
          </a:xfrm>
        </p:spPr>
        <p:txBody>
          <a:bodyPr>
            <a:normAutofit/>
          </a:bodyPr>
          <a:lstStyle/>
          <a:p>
            <a:pPr algn="r"/>
            <a:r>
              <a:rPr lang="en-US" sz="3200" dirty="0" smtClean="0">
                <a:solidFill>
                  <a:schemeClr val="bg1"/>
                </a:solidFill>
              </a:rPr>
              <a:t>Robby Cochran</a:t>
            </a:r>
            <a:endParaRPr lang="en-US" sz="3200" dirty="0">
              <a:solidFill>
                <a:schemeClr val="bg1"/>
              </a:solidFill>
            </a:endParaRPr>
          </a:p>
        </p:txBody>
      </p:sp>
      <p:pic>
        <p:nvPicPr>
          <p:cNvPr id="1026" name="Picture 2" descr="http://www.ironpaper.com/webintel/wp-content/uploads/2013/05/crowdsourcing-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1127"/>
            <a:ext cx="2914650" cy="209877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4"/>
          <p:cNvSpPr txBox="1">
            <a:spLocks/>
          </p:cNvSpPr>
          <p:nvPr/>
        </p:nvSpPr>
        <p:spPr>
          <a:xfrm>
            <a:off x="3743387" y="4831596"/>
            <a:ext cx="1511176" cy="82343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50000"/>
              </a:spcBef>
              <a:spcAft>
                <a:spcPts val="0"/>
              </a:spcAft>
              <a:buClr>
                <a:schemeClr val="accent1"/>
              </a:buClr>
              <a:buSzPct val="85000"/>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rPr>
              <a:t>Loris </a:t>
            </a:r>
            <a:r>
              <a:rPr kumimoji="0" lang="en-US" sz="2400" b="0" i="0" u="none" strike="noStrike" kern="1200" cap="none" spc="0" normalizeH="0" baseline="0" noProof="0" dirty="0" err="1" smtClean="0">
                <a:ln>
                  <a:noFill/>
                </a:ln>
                <a:solidFill>
                  <a:schemeClr val="tx1"/>
                </a:solidFill>
                <a:effectLst/>
                <a:uLnTx/>
                <a:uFillTx/>
                <a:latin typeface="Rockwell" pitchFamily="18" charset="0"/>
              </a:rPr>
              <a:t>D’Antoni</a:t>
            </a:r>
            <a:endParaRPr kumimoji="0" lang="en-US" sz="2400" b="0" i="0" u="none" strike="noStrike" kern="1200" cap="none" spc="0" normalizeH="0" baseline="0" noProof="0" dirty="0" smtClean="0">
              <a:ln>
                <a:noFill/>
              </a:ln>
              <a:solidFill>
                <a:schemeClr val="tx1"/>
              </a:solidFill>
              <a:effectLst/>
              <a:uLnTx/>
              <a:uFillTx/>
              <a:latin typeface="Rockwell" pitchFamily="18" charset="0"/>
            </a:endParaRPr>
          </a:p>
        </p:txBody>
      </p:sp>
      <p:pic>
        <p:nvPicPr>
          <p:cNvPr id="7" name="Picture 2" descr="http://2013f.pennapps.com/assets/images/penn-logo.png"/>
          <p:cNvPicPr>
            <a:picLocks noChangeAspect="1" noChangeArrowheads="1"/>
          </p:cNvPicPr>
          <p:nvPr/>
        </p:nvPicPr>
        <p:blipFill>
          <a:blip r:embed="rId4" cstate="print"/>
          <a:srcRect/>
          <a:stretch>
            <a:fillRect/>
          </a:stretch>
        </p:blipFill>
        <p:spPr bwMode="auto">
          <a:xfrm>
            <a:off x="3570288" y="5806519"/>
            <a:ext cx="1897062" cy="790443"/>
          </a:xfrm>
          <a:prstGeom prst="rect">
            <a:avLst/>
          </a:prstGeom>
          <a:noFill/>
          <a:ln w="3175">
            <a:solidFill>
              <a:schemeClr val="bg1"/>
            </a:solidFill>
          </a:ln>
        </p:spPr>
      </p:pic>
      <p:pic>
        <p:nvPicPr>
          <p:cNvPr id="8" name="Picture 2" descr="Loris D'Antoni"/>
          <p:cNvPicPr>
            <a:picLocks noChangeAspect="1" noChangeArrowheads="1"/>
          </p:cNvPicPr>
          <p:nvPr/>
        </p:nvPicPr>
        <p:blipFill>
          <a:blip r:embed="rId5" cstate="print"/>
          <a:srcRect/>
          <a:stretch>
            <a:fillRect/>
          </a:stretch>
        </p:blipFill>
        <p:spPr bwMode="auto">
          <a:xfrm>
            <a:off x="3924909" y="3524250"/>
            <a:ext cx="1148133" cy="1210530"/>
          </a:xfrm>
          <a:prstGeom prst="rect">
            <a:avLst/>
          </a:prstGeom>
          <a:noFill/>
        </p:spPr>
      </p:pic>
      <p:pic>
        <p:nvPicPr>
          <p:cNvPr id="12" name="Picture 8" descr="http://d13pix9kaak6wt.cloudfront.net/avatar/ben.livshits_1292825946_64.jpg"/>
          <p:cNvPicPr>
            <a:picLocks noChangeAspect="1" noChangeArrowheads="1"/>
          </p:cNvPicPr>
          <p:nvPr/>
        </p:nvPicPr>
        <p:blipFill>
          <a:blip r:embed="rId6" cstate="print"/>
          <a:srcRect/>
          <a:stretch>
            <a:fillRect/>
          </a:stretch>
        </p:blipFill>
        <p:spPr bwMode="auto">
          <a:xfrm>
            <a:off x="6214893" y="3512373"/>
            <a:ext cx="1324190" cy="1246601"/>
          </a:xfrm>
          <a:prstGeom prst="rect">
            <a:avLst/>
          </a:prstGeom>
          <a:noFill/>
        </p:spPr>
      </p:pic>
      <p:pic>
        <p:nvPicPr>
          <p:cNvPr id="13" name="Picture 12" descr="http://research.microsoft.com/en-us/people/dmolnar/headshot.gif"/>
          <p:cNvPicPr>
            <a:picLocks noChangeAspect="1" noChangeArrowheads="1"/>
          </p:cNvPicPr>
          <p:nvPr/>
        </p:nvPicPr>
        <p:blipFill>
          <a:blip r:embed="rId7" cstate="print"/>
          <a:srcRect/>
          <a:stretch>
            <a:fillRect/>
          </a:stretch>
        </p:blipFill>
        <p:spPr bwMode="auto">
          <a:xfrm>
            <a:off x="8048545" y="3534249"/>
            <a:ext cx="1215550" cy="1215552"/>
          </a:xfrm>
          <a:prstGeom prst="rect">
            <a:avLst/>
          </a:prstGeom>
          <a:noFill/>
        </p:spPr>
      </p:pic>
      <p:sp>
        <p:nvSpPr>
          <p:cNvPr id="15" name="Subtitle 4"/>
          <p:cNvSpPr txBox="1">
            <a:spLocks/>
          </p:cNvSpPr>
          <p:nvPr/>
        </p:nvSpPr>
        <p:spPr>
          <a:xfrm>
            <a:off x="7946390" y="4781152"/>
            <a:ext cx="1419860" cy="92432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sz="2400" i="0" u="none" strike="noStrike" kern="1200" cap="none" spc="0" normalizeH="0" baseline="0" noProof="0" dirty="0" smtClean="0">
                <a:ln>
                  <a:noFill/>
                </a:ln>
                <a:solidFill>
                  <a:schemeClr val="tx1"/>
                </a:solidFill>
                <a:effectLst/>
                <a:uLnTx/>
                <a:uFillTx/>
                <a:latin typeface="Rockwell" pitchFamily="18" charset="0"/>
              </a:rPr>
              <a:t>David Molnar</a:t>
            </a:r>
          </a:p>
        </p:txBody>
      </p:sp>
      <p:pic>
        <p:nvPicPr>
          <p:cNvPr id="16" name="Picture 6" descr="http://upload.wikimedia.org/wikipedia/en/archive/b/b3/20110309193628!Microsoft_Research_logo.jpg"/>
          <p:cNvPicPr>
            <a:picLocks noChangeAspect="1" noChangeArrowheads="1"/>
          </p:cNvPicPr>
          <p:nvPr/>
        </p:nvPicPr>
        <p:blipFill>
          <a:blip r:embed="rId8" cstate="print"/>
          <a:srcRect/>
          <a:stretch>
            <a:fillRect/>
          </a:stretch>
        </p:blipFill>
        <p:spPr bwMode="auto">
          <a:xfrm>
            <a:off x="7546398" y="5933528"/>
            <a:ext cx="2092902" cy="583896"/>
          </a:xfrm>
          <a:prstGeom prst="rect">
            <a:avLst/>
          </a:prstGeom>
          <a:noFill/>
        </p:spPr>
      </p:pic>
      <p:pic>
        <p:nvPicPr>
          <p:cNvPr id="78850" name="Picture 2" descr="http://www.cs.unc.edu/~rac/images/me200.jpg"/>
          <p:cNvPicPr>
            <a:picLocks noChangeAspect="1" noChangeArrowheads="1"/>
          </p:cNvPicPr>
          <p:nvPr/>
        </p:nvPicPr>
        <p:blipFill>
          <a:blip r:embed="rId9"/>
          <a:srcRect/>
          <a:stretch>
            <a:fillRect/>
          </a:stretch>
        </p:blipFill>
        <p:spPr bwMode="auto">
          <a:xfrm>
            <a:off x="1426262" y="3524249"/>
            <a:ext cx="1290487" cy="1211724"/>
          </a:xfrm>
          <a:prstGeom prst="rect">
            <a:avLst/>
          </a:prstGeom>
          <a:noFill/>
        </p:spPr>
      </p:pic>
      <p:sp>
        <p:nvSpPr>
          <p:cNvPr id="20" name="Subtitle 4"/>
          <p:cNvSpPr txBox="1">
            <a:spLocks/>
          </p:cNvSpPr>
          <p:nvPr/>
        </p:nvSpPr>
        <p:spPr>
          <a:xfrm>
            <a:off x="6121400" y="4771271"/>
            <a:ext cx="1511176" cy="94408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50000"/>
              </a:spcBef>
              <a:spcAft>
                <a:spcPts val="0"/>
              </a:spcAft>
              <a:buClr>
                <a:schemeClr val="accent1"/>
              </a:buClr>
              <a:buSzPct val="85000"/>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rPr>
              <a:t>Benjamin </a:t>
            </a:r>
            <a:r>
              <a:rPr kumimoji="0" lang="en-US" sz="2400" b="0" i="0" u="none" strike="noStrike" kern="1200" cap="none" spc="0" normalizeH="0" baseline="0" noProof="0" dirty="0" err="1" smtClean="0">
                <a:ln>
                  <a:noFill/>
                </a:ln>
                <a:solidFill>
                  <a:schemeClr val="tx1"/>
                </a:solidFill>
                <a:effectLst/>
                <a:uLnTx/>
                <a:uFillTx/>
                <a:latin typeface="Rockwell" pitchFamily="18" charset="0"/>
              </a:rPr>
              <a:t>Livshits</a:t>
            </a:r>
            <a:endParaRPr kumimoji="0" lang="en-US" sz="2400" b="0" i="0" u="none" strike="noStrike" kern="1200" cap="none" spc="0" normalizeH="0" baseline="0" noProof="0" dirty="0" smtClean="0">
              <a:ln>
                <a:noFill/>
              </a:ln>
              <a:solidFill>
                <a:schemeClr val="tx1"/>
              </a:solidFill>
              <a:effectLst/>
              <a:uLnTx/>
              <a:uFillTx/>
              <a:latin typeface="Rockwell" pitchFamily="18" charset="0"/>
            </a:endParaRPr>
          </a:p>
        </p:txBody>
      </p:sp>
      <p:pic>
        <p:nvPicPr>
          <p:cNvPr id="21" name="Picture 4" descr="Margus Veanes"/>
          <p:cNvPicPr>
            <a:picLocks noChangeAspect="1" noChangeArrowheads="1"/>
          </p:cNvPicPr>
          <p:nvPr/>
        </p:nvPicPr>
        <p:blipFill>
          <a:blip r:embed="rId10" cstate="print"/>
          <a:srcRect/>
          <a:stretch>
            <a:fillRect/>
          </a:stretch>
        </p:blipFill>
        <p:spPr bwMode="auto">
          <a:xfrm>
            <a:off x="9748835" y="3536948"/>
            <a:ext cx="1210531" cy="1210531"/>
          </a:xfrm>
          <a:prstGeom prst="rect">
            <a:avLst/>
          </a:prstGeom>
          <a:noFill/>
        </p:spPr>
      </p:pic>
      <p:sp>
        <p:nvSpPr>
          <p:cNvPr id="22" name="Subtitle 4"/>
          <p:cNvSpPr txBox="1">
            <a:spLocks/>
          </p:cNvSpPr>
          <p:nvPr/>
        </p:nvSpPr>
        <p:spPr>
          <a:xfrm>
            <a:off x="9645650" y="4774446"/>
            <a:ext cx="1511176" cy="93773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0"/>
              </a:spcAft>
              <a:buClr>
                <a:schemeClr val="accent1"/>
              </a:buClr>
              <a:buSzPct val="85000"/>
              <a:buFont typeface="Arial" pitchFamily="34" charset="0"/>
              <a:buNone/>
              <a:tabLst/>
              <a:defRPr/>
            </a:pPr>
            <a:r>
              <a:rPr kumimoji="0" lang="en-US" sz="2400" b="0" i="0" u="none" strike="noStrike" kern="1200" cap="none" spc="0" normalizeH="0" baseline="0" noProof="0" dirty="0" err="1" smtClean="0">
                <a:ln>
                  <a:noFill/>
                </a:ln>
                <a:solidFill>
                  <a:schemeClr val="tx1"/>
                </a:solidFill>
                <a:effectLst/>
                <a:uLnTx/>
                <a:uFillTx/>
                <a:latin typeface="Rockwell" pitchFamily="18" charset="0"/>
              </a:rPr>
              <a:t>Margus</a:t>
            </a:r>
            <a:r>
              <a:rPr kumimoji="0" lang="en-US" sz="2400" b="0" i="0" u="none" strike="noStrike" kern="1200" cap="none" spc="0" normalizeH="0" baseline="0" noProof="0" dirty="0" smtClean="0">
                <a:ln>
                  <a:noFill/>
                </a:ln>
                <a:solidFill>
                  <a:schemeClr val="tx1"/>
                </a:solidFill>
                <a:effectLst/>
                <a:uLnTx/>
                <a:uFillTx/>
                <a:latin typeface="Rockwell" pitchFamily="18" charset="0"/>
              </a:rPr>
              <a:t> </a:t>
            </a:r>
            <a:r>
              <a:rPr kumimoji="0" lang="en-US" sz="2400" b="0" i="0" u="none" strike="noStrike" kern="1200" cap="none" spc="0" normalizeH="0" baseline="0" noProof="0" dirty="0" err="1" smtClean="0">
                <a:ln>
                  <a:noFill/>
                </a:ln>
                <a:solidFill>
                  <a:schemeClr val="tx1"/>
                </a:solidFill>
                <a:effectLst/>
                <a:uLnTx/>
                <a:uFillTx/>
                <a:latin typeface="Rockwell" pitchFamily="18" charset="0"/>
              </a:rPr>
              <a:t>Veanes</a:t>
            </a:r>
            <a:endParaRPr kumimoji="0" lang="en-US" sz="2400" b="0" i="0" u="none" strike="noStrike" kern="1200" cap="none" spc="0" normalizeH="0" baseline="0" noProof="0" dirty="0" smtClean="0">
              <a:ln>
                <a:noFill/>
              </a:ln>
              <a:solidFill>
                <a:schemeClr val="tx1"/>
              </a:solidFill>
              <a:effectLst/>
              <a:uLnTx/>
              <a:uFillTx/>
              <a:latin typeface="Rockwell" pitchFamily="18" charset="0"/>
            </a:endParaRPr>
          </a:p>
        </p:txBody>
      </p:sp>
      <p:sp>
        <p:nvSpPr>
          <p:cNvPr id="23" name="Subtitle 4"/>
          <p:cNvSpPr txBox="1">
            <a:spLocks/>
          </p:cNvSpPr>
          <p:nvPr/>
        </p:nvSpPr>
        <p:spPr>
          <a:xfrm>
            <a:off x="1315917" y="4828421"/>
            <a:ext cx="1511176" cy="82978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0"/>
              </a:spcAft>
              <a:buClr>
                <a:schemeClr val="accent1"/>
              </a:buClr>
              <a:buSzPct val="85000"/>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rPr>
              <a:t>Robert Cochran</a:t>
            </a:r>
          </a:p>
        </p:txBody>
      </p:sp>
      <p:pic>
        <p:nvPicPr>
          <p:cNvPr id="78852" name="Picture 4" descr="https://pharmacy.unc.edu/faculty/faculty-resources/creating-posters-for-the-hp-designjet-800/unc_logo_542.jpg"/>
          <p:cNvPicPr>
            <a:picLocks noChangeAspect="1" noChangeArrowheads="1"/>
          </p:cNvPicPr>
          <p:nvPr/>
        </p:nvPicPr>
        <p:blipFill>
          <a:blip r:embed="rId11"/>
          <a:srcRect/>
          <a:stretch>
            <a:fillRect/>
          </a:stretch>
        </p:blipFill>
        <p:spPr bwMode="auto">
          <a:xfrm>
            <a:off x="777142" y="5835650"/>
            <a:ext cx="2404208" cy="679450"/>
          </a:xfrm>
          <a:prstGeom prst="rect">
            <a:avLst/>
          </a:prstGeom>
          <a:noFill/>
        </p:spPr>
      </p:pic>
      <p:sp>
        <p:nvSpPr>
          <p:cNvPr id="26" name="Right Brace 25"/>
          <p:cNvSpPr/>
          <p:nvPr/>
        </p:nvSpPr>
        <p:spPr>
          <a:xfrm rot="5400000">
            <a:off x="8420100" y="3276600"/>
            <a:ext cx="304800" cy="49149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319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1000"/>
                                        <p:tgtEl>
                                          <p:spTgt spid="78850"/>
                                        </p:tgtEl>
                                      </p:cBhvr>
                                    </p:animEffect>
                                    <p:anim calcmode="lin" valueType="num">
                                      <p:cBhvr>
                                        <p:cTn id="8" dur="1000" fill="hold"/>
                                        <p:tgtEl>
                                          <p:spTgt spid="78850"/>
                                        </p:tgtEl>
                                        <p:attrNameLst>
                                          <p:attrName>ppt_x</p:attrName>
                                        </p:attrNameLst>
                                      </p:cBhvr>
                                      <p:tavLst>
                                        <p:tav tm="0">
                                          <p:val>
                                            <p:strVal val="#ppt_x"/>
                                          </p:val>
                                        </p:tav>
                                        <p:tav tm="100000">
                                          <p:val>
                                            <p:strVal val="#ppt_x"/>
                                          </p:val>
                                        </p:tav>
                                      </p:tavLst>
                                    </p:anim>
                                    <p:anim calcmode="lin" valueType="num">
                                      <p:cBhvr>
                                        <p:cTn id="9" dur="1000" fill="hold"/>
                                        <p:tgtEl>
                                          <p:spTgt spid="788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2" grpId="0"/>
      <p:bldP spid="23" grpId="0"/>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342973" y="1311404"/>
            <a:ext cx="3439896" cy="369332"/>
          </a:xfrm>
          <a:prstGeom prst="rect">
            <a:avLst/>
          </a:prstGeom>
          <a:noFill/>
        </p:spPr>
        <p:txBody>
          <a:bodyPr wrap="square" rtlCol="0">
            <a:spAutoFit/>
          </a:bodyPr>
          <a:lstStyle/>
          <a:p>
            <a:pPr algn="ctr"/>
            <a:r>
              <a:rPr lang="en-US" dirty="0"/>
              <a:t>http://</a:t>
            </a:r>
            <a:r>
              <a:rPr lang="en-US" dirty="0" smtClean="0"/>
              <a:t>mathiasbynens.be/url-regex</a:t>
            </a:r>
            <a:endParaRPr lang="en-US" dirty="0"/>
          </a:p>
        </p:txBody>
      </p:sp>
      <p:sp>
        <p:nvSpPr>
          <p:cNvPr id="2" name="Title 1"/>
          <p:cNvSpPr>
            <a:spLocks noGrp="1"/>
          </p:cNvSpPr>
          <p:nvPr>
            <p:ph type="title"/>
          </p:nvPr>
        </p:nvSpPr>
        <p:spPr/>
        <p:txBody>
          <a:bodyPr>
            <a:normAutofit/>
          </a:bodyPr>
          <a:lstStyle/>
          <a:p>
            <a:r>
              <a:rPr lang="en-US" sz="3600" dirty="0"/>
              <a:t>In </a:t>
            </a:r>
            <a:r>
              <a:rPr lang="en-US" sz="3600" dirty="0" smtClean="0"/>
              <a:t>Search </a:t>
            </a:r>
            <a:r>
              <a:rPr lang="en-US" sz="3600" dirty="0"/>
              <a:t>of the </a:t>
            </a:r>
            <a:r>
              <a:rPr lang="en-US" sz="3600" dirty="0" smtClean="0"/>
              <a:t>Perfect </a:t>
            </a:r>
            <a:r>
              <a:rPr lang="en-US" sz="3600" dirty="0"/>
              <a:t>URL </a:t>
            </a:r>
            <a:r>
              <a:rPr lang="en-US" sz="3600" dirty="0" smtClean="0"/>
              <a:t>Validation Regex</a:t>
            </a:r>
            <a:endParaRPr lang="en-US" sz="3600"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26</a:t>
            </a:fld>
            <a:endParaRPr lang="en-US" dirty="0"/>
          </a:p>
        </p:txBody>
      </p:sp>
      <p:sp>
        <p:nvSpPr>
          <p:cNvPr id="28" name="Content Placeholder 3"/>
          <p:cNvSpPr txBox="1">
            <a:spLocks/>
          </p:cNvSpPr>
          <p:nvPr/>
        </p:nvSpPr>
        <p:spPr>
          <a:xfrm>
            <a:off x="7636424" y="2255923"/>
            <a:ext cx="4784610" cy="3141478"/>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Light" panose="020F03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Light" panose="020F03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Calibri Light" panose="020F03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Calibri Light" panose="020F03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Calibri Light" panose="020F03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None/>
            </a:pPr>
            <a:r>
              <a:rPr lang="en-US" b="1" dirty="0" smtClean="0"/>
              <a:t>Submissions:</a:t>
            </a:r>
          </a:p>
          <a:p>
            <a:pPr marL="514350" indent="-514350">
              <a:buFont typeface="+mj-lt"/>
              <a:buAutoNum type="arabicPeriod"/>
            </a:pPr>
            <a:r>
              <a:rPr lang="en-US" dirty="0" smtClean="0"/>
              <a:t>@</a:t>
            </a:r>
            <a:r>
              <a:rPr lang="en-US" dirty="0" err="1" smtClean="0"/>
              <a:t>krijnhoetmer</a:t>
            </a:r>
            <a:r>
              <a:rPr lang="en-US" dirty="0" smtClean="0"/>
              <a:t> </a:t>
            </a:r>
          </a:p>
          <a:p>
            <a:pPr marL="514350" indent="-514350">
              <a:buFont typeface="+mj-lt"/>
              <a:buAutoNum type="arabicPeriod"/>
            </a:pPr>
            <a:r>
              <a:rPr lang="en-US" dirty="0" smtClean="0"/>
              <a:t>@cowboy </a:t>
            </a:r>
          </a:p>
          <a:p>
            <a:pPr marL="514350" indent="-514350">
              <a:buFont typeface="+mj-lt"/>
              <a:buAutoNum type="arabicPeriod"/>
            </a:pPr>
            <a:r>
              <a:rPr lang="en-US" dirty="0" smtClean="0"/>
              <a:t>@</a:t>
            </a:r>
            <a:r>
              <a:rPr lang="en-US" dirty="0" err="1" smtClean="0"/>
              <a:t>mattfarina</a:t>
            </a:r>
            <a:r>
              <a:rPr lang="en-US" dirty="0" smtClean="0"/>
              <a:t> </a:t>
            </a:r>
          </a:p>
          <a:p>
            <a:pPr marL="514350" indent="-514350">
              <a:buFont typeface="+mj-lt"/>
              <a:buAutoNum type="arabicPeriod"/>
            </a:pPr>
            <a:r>
              <a:rPr lang="en-US" dirty="0" smtClean="0"/>
              <a:t>@</a:t>
            </a:r>
            <a:r>
              <a:rPr lang="en-US" dirty="0" err="1" smtClean="0"/>
              <a:t>stephenhay</a:t>
            </a:r>
            <a:r>
              <a:rPr lang="en-US" dirty="0" smtClean="0"/>
              <a:t> </a:t>
            </a:r>
          </a:p>
          <a:p>
            <a:pPr marL="514350" indent="-514350">
              <a:buFont typeface="+mj-lt"/>
              <a:buAutoNum type="arabicPeriod"/>
            </a:pPr>
            <a:r>
              <a:rPr lang="en-US" dirty="0" smtClean="0"/>
              <a:t>@</a:t>
            </a:r>
            <a:r>
              <a:rPr lang="en-US" dirty="0" err="1" smtClean="0"/>
              <a:t>scottgonzales</a:t>
            </a:r>
            <a:r>
              <a:rPr lang="en-US" dirty="0" smtClean="0"/>
              <a:t> </a:t>
            </a:r>
          </a:p>
          <a:p>
            <a:pPr marL="514350" indent="-514350">
              <a:buFont typeface="+mj-lt"/>
              <a:buAutoNum type="arabicPeriod"/>
            </a:pPr>
            <a:r>
              <a:rPr lang="en-US" dirty="0" smtClean="0"/>
              <a:t>@</a:t>
            </a:r>
            <a:r>
              <a:rPr lang="en-US" dirty="0" err="1" smtClean="0"/>
              <a:t>rodneyrehm</a:t>
            </a:r>
            <a:r>
              <a:rPr lang="en-US" dirty="0" smtClean="0"/>
              <a:t> </a:t>
            </a:r>
          </a:p>
          <a:p>
            <a:pPr marL="514350" indent="-514350">
              <a:buFont typeface="+mj-lt"/>
              <a:buAutoNum type="arabicPeriod"/>
            </a:pPr>
            <a:r>
              <a:rPr lang="en-US" dirty="0" smtClean="0"/>
              <a:t>@</a:t>
            </a:r>
            <a:r>
              <a:rPr lang="en-US" dirty="0" err="1" smtClean="0"/>
              <a:t>imme_emosol</a:t>
            </a:r>
            <a:r>
              <a:rPr lang="en-US" dirty="0" smtClean="0"/>
              <a:t> </a:t>
            </a:r>
          </a:p>
          <a:p>
            <a:pPr marL="514350" indent="-514350">
              <a:buFont typeface="+mj-lt"/>
              <a:buAutoNum type="arabicPeriod"/>
            </a:pPr>
            <a:r>
              <a:rPr lang="en-US" dirty="0" smtClean="0"/>
              <a:t>@</a:t>
            </a:r>
            <a:r>
              <a:rPr lang="en-US" dirty="0" err="1" smtClean="0"/>
              <a:t>diegoperini</a:t>
            </a:r>
            <a:endParaRPr lang="en-US" dirty="0" smtClean="0"/>
          </a:p>
          <a:p>
            <a:endParaRPr lang="en-US" dirty="0" smtClean="0"/>
          </a:p>
          <a:p>
            <a:endParaRPr lang="en-US" dirty="0" smtClean="0"/>
          </a:p>
          <a:p>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7" y="2090093"/>
            <a:ext cx="2397125" cy="2397125"/>
          </a:xfrm>
          <a:prstGeom prst="rect">
            <a:avLst/>
          </a:prstGeom>
        </p:spPr>
      </p:pic>
      <p:grpSp>
        <p:nvGrpSpPr>
          <p:cNvPr id="33" name="Group 32"/>
          <p:cNvGrpSpPr/>
          <p:nvPr/>
        </p:nvGrpSpPr>
        <p:grpSpPr>
          <a:xfrm>
            <a:off x="387350" y="3998754"/>
            <a:ext cx="5406390" cy="1920239"/>
            <a:chOff x="387350" y="4252168"/>
            <a:chExt cx="5406390" cy="1920239"/>
          </a:xfrm>
        </p:grpSpPr>
        <p:sp>
          <p:nvSpPr>
            <p:cNvPr id="30" name="Rectangle 29"/>
            <p:cNvSpPr/>
            <p:nvPr/>
          </p:nvSpPr>
          <p:spPr>
            <a:xfrm>
              <a:off x="387350" y="4252168"/>
              <a:ext cx="5406390" cy="1920239"/>
            </a:xfrm>
            <a:prstGeom prst="rect">
              <a:avLst/>
            </a:prstGeom>
            <a:solidFill>
              <a:schemeClr val="bg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marL="1828800"/>
              <a:r>
                <a:rPr lang="en-US" sz="2000" b="1" dirty="0">
                  <a:solidFill>
                    <a:schemeClr val="tx1"/>
                  </a:solidFill>
                </a:rPr>
                <a:t>“I’m looking for a decent regular expression to validate </a:t>
              </a:r>
              <a:r>
                <a:rPr lang="en-US" sz="2000" b="1" dirty="0" smtClean="0">
                  <a:solidFill>
                    <a:schemeClr val="tx1"/>
                  </a:solidFill>
                </a:rPr>
                <a:t>URLs.”</a:t>
              </a:r>
            </a:p>
            <a:p>
              <a:pPr marL="1828800"/>
              <a:r>
                <a:rPr lang="en-US" sz="2000" dirty="0" smtClean="0">
                  <a:solidFill>
                    <a:schemeClr val="tx1"/>
                  </a:solidFill>
                </a:rPr>
                <a:t>- @</a:t>
              </a:r>
              <a:r>
                <a:rPr lang="en-US" sz="2000" dirty="0" err="1">
                  <a:solidFill>
                    <a:schemeClr val="tx1"/>
                  </a:solidFill>
                </a:rPr>
                <a:t>mathias</a:t>
              </a:r>
              <a:endParaRPr lang="en-US" sz="2000" dirty="0">
                <a:solidFill>
                  <a:schemeClr val="tx1"/>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45301" y="4632050"/>
              <a:ext cx="1177290" cy="1005840"/>
            </a:xfrm>
            <a:prstGeom prst="rect">
              <a:avLst/>
            </a:prstGeom>
          </p:spPr>
        </p:pic>
      </p:grpSp>
      <p:sp>
        <p:nvSpPr>
          <p:cNvPr id="31" name="Content Placeholder 30"/>
          <p:cNvSpPr>
            <a:spLocks noGrp="1"/>
          </p:cNvSpPr>
          <p:nvPr>
            <p:ph sz="half" idx="1"/>
          </p:nvPr>
        </p:nvSpPr>
        <p:spPr>
          <a:xfrm>
            <a:off x="387350" y="1550670"/>
            <a:ext cx="5384800" cy="4501787"/>
          </a:xfrm>
        </p:spPr>
        <p:txBody>
          <a:bodyPr/>
          <a:lstStyle/>
          <a:p>
            <a:pPr marL="0" indent="0" algn="ctr">
              <a:buNone/>
            </a:pPr>
            <a:r>
              <a:rPr lang="en-US" dirty="0" smtClean="0"/>
              <a:t>Matias </a:t>
            </a:r>
            <a:r>
              <a:rPr lang="en-US" dirty="0" err="1" smtClean="0"/>
              <a:t>Bynens</a:t>
            </a:r>
            <a:endParaRPr lang="en-US" dirty="0"/>
          </a:p>
        </p:txBody>
      </p:sp>
      <p:pic>
        <p:nvPicPr>
          <p:cNvPr id="7" name="Content Placeholder 6" descr="Screen Clipping"/>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891448" y="1709928"/>
            <a:ext cx="4342947" cy="6025910"/>
          </a:xfrm>
          <a:ln>
            <a:solidFill>
              <a:schemeClr val="tx1"/>
            </a:solidFill>
          </a:ln>
          <a:effectLst>
            <a:outerShdw blurRad="50800" dist="38100" dir="2700000" algn="tl" rotWithShape="0">
              <a:prstClr val="black">
                <a:alpha val="40000"/>
              </a:prstClr>
            </a:outerShdw>
          </a:effectLst>
        </p:spPr>
      </p:pic>
      <p:grpSp>
        <p:nvGrpSpPr>
          <p:cNvPr id="19" name="Group 18"/>
          <p:cNvGrpSpPr/>
          <p:nvPr/>
        </p:nvGrpSpPr>
        <p:grpSpPr>
          <a:xfrm>
            <a:off x="519996" y="1497332"/>
            <a:ext cx="11152008" cy="2076661"/>
            <a:chOff x="1052029" y="2784101"/>
            <a:chExt cx="9354856" cy="1742006"/>
          </a:xfrm>
          <a:effectLst>
            <a:outerShdw blurRad="50800" dist="38100" dir="2700000" algn="tl" rotWithShape="0">
              <a:prstClr val="black">
                <a:alpha val="40000"/>
              </a:prstClr>
            </a:outerShdw>
          </a:effectLst>
        </p:grpSpPr>
        <p:pic>
          <p:nvPicPr>
            <p:cNvPr id="17" name="Picture 16" descr="Screen Clippin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52029" y="2784101"/>
              <a:ext cx="9354856" cy="830080"/>
            </a:xfrm>
            <a:prstGeom prst="rect">
              <a:avLst/>
            </a:prstGeom>
          </p:spPr>
        </p:pic>
        <p:pic>
          <p:nvPicPr>
            <p:cNvPr id="18" name="Picture 17" descr="Screen Clipping"/>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52029" y="3614181"/>
              <a:ext cx="9354856" cy="911926"/>
            </a:xfrm>
            <a:prstGeom prst="rect">
              <a:avLst/>
            </a:prstGeom>
          </p:spPr>
        </p:pic>
      </p:grpSp>
      <p:grpSp>
        <p:nvGrpSpPr>
          <p:cNvPr id="36" name="Group 35"/>
          <p:cNvGrpSpPr/>
          <p:nvPr/>
        </p:nvGrpSpPr>
        <p:grpSpPr>
          <a:xfrm>
            <a:off x="519996" y="3970778"/>
            <a:ext cx="11171808" cy="2023111"/>
            <a:chOff x="554250" y="3623309"/>
            <a:chExt cx="11171808" cy="2023111"/>
          </a:xfrm>
          <a:effectLst>
            <a:outerShdw blurRad="50800" dist="38100" dir="2700000" algn="tl" rotWithShape="0">
              <a:prstClr val="black">
                <a:alpha val="40000"/>
              </a:prstClr>
            </a:outerShdw>
          </a:effectLst>
        </p:grpSpPr>
        <p:pic>
          <p:nvPicPr>
            <p:cNvPr id="34" name="Picture 33" descr="Screen Clipping"/>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54250" y="3623309"/>
              <a:ext cx="11155055" cy="2023111"/>
            </a:xfrm>
            <a:prstGeom prst="rect">
              <a:avLst/>
            </a:prstGeom>
          </p:spPr>
        </p:pic>
        <p:pic>
          <p:nvPicPr>
            <p:cNvPr id="35" name="Picture 34"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414" y="4472830"/>
              <a:ext cx="11080644" cy="898738"/>
            </a:xfrm>
            <a:prstGeom prst="rect">
              <a:avLst/>
            </a:prstGeom>
          </p:spPr>
        </p:pic>
      </p:grpSp>
    </p:spTree>
    <p:extLst>
      <p:ext uri="{BB962C8B-B14F-4D97-AF65-F5344CB8AC3E}">
        <p14:creationId xmlns:p14="http://schemas.microsoft.com/office/powerpoint/2010/main" val="42616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Winning Regular Expression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27</a:t>
            </a:fld>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193" y="1400610"/>
            <a:ext cx="6846496" cy="7802005"/>
          </a:xfrm>
        </p:spPr>
      </p:pic>
    </p:spTree>
    <p:extLst>
      <p:ext uri="{BB962C8B-B14F-4D97-AF65-F5344CB8AC3E}">
        <p14:creationId xmlns:p14="http://schemas.microsoft.com/office/powerpoint/2010/main" val="32834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75E-6 3.33333E-6 L -3.75E-6 -0.25 " pathEditMode="relative" rAng="0" ptsTypes="AA">
                                      <p:cBhvr>
                                        <p:cTn id="6" dur="2000" fill="hold"/>
                                        <p:tgtEl>
                                          <p:spTgt spid="6"/>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Proposed Regexes</a:t>
            </a:r>
            <a:endParaRPr lang="en-US" dirty="0"/>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3648490428"/>
              </p:ext>
            </p:extLst>
          </p:nvPr>
        </p:nvGraphicFramePr>
        <p:xfrm>
          <a:off x="609600" y="1600200"/>
          <a:ext cx="10972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pPr/>
              <a:t>28</a:t>
            </a:fld>
            <a:endParaRPr lang="en-US" dirty="0"/>
          </a:p>
        </p:txBody>
      </p:sp>
    </p:spTree>
    <p:extLst>
      <p:ext uri="{BB962C8B-B14F-4D97-AF65-F5344CB8AC3E}">
        <p14:creationId xmlns:p14="http://schemas.microsoft.com/office/powerpoint/2010/main" val="1084627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Insight for Crowd-Sourcing of Programs</a:t>
            </a:r>
            <a:endParaRPr lang="en-US" dirty="0"/>
          </a:p>
        </p:txBody>
      </p:sp>
      <p:sp>
        <p:nvSpPr>
          <p:cNvPr id="6" name="Text Placeholder 5"/>
          <p:cNvSpPr>
            <a:spLocks noGrp="1"/>
          </p:cNvSpPr>
          <p:nvPr>
            <p:ph type="body" idx="1"/>
          </p:nvPr>
        </p:nvSpPr>
        <p:spPr/>
        <p:txBody>
          <a:bodyPr>
            <a:normAutofit/>
          </a:bodyPr>
          <a:lstStyle/>
          <a:p>
            <a:r>
              <a:rPr lang="en-US" sz="2800" b="1" dirty="0" smtClean="0"/>
              <a:t>Regular expressions</a:t>
            </a:r>
            <a:endParaRPr lang="en-US" sz="2800" b="1" dirty="0"/>
          </a:p>
        </p:txBody>
      </p:sp>
      <p:sp>
        <p:nvSpPr>
          <p:cNvPr id="3" name="Content Placeholder 2"/>
          <p:cNvSpPr>
            <a:spLocks noGrp="1"/>
          </p:cNvSpPr>
          <p:nvPr>
            <p:ph sz="half" idx="2"/>
          </p:nvPr>
        </p:nvSpPr>
        <p:spPr/>
        <p:txBody>
          <a:bodyPr>
            <a:normAutofit/>
          </a:bodyPr>
          <a:lstStyle/>
          <a:p>
            <a:r>
              <a:rPr lang="en-US" dirty="0"/>
              <a:t>Most people get </a:t>
            </a:r>
            <a:r>
              <a:rPr lang="en-US" b="1" dirty="0"/>
              <a:t>easy cases</a:t>
            </a:r>
            <a:r>
              <a:rPr lang="en-US" dirty="0"/>
              <a:t> right</a:t>
            </a:r>
          </a:p>
          <a:p>
            <a:r>
              <a:rPr lang="en-US" dirty="0" smtClean="0"/>
              <a:t>People</a:t>
            </a:r>
            <a:r>
              <a:rPr lang="ru-RU" dirty="0" smtClean="0"/>
              <a:t> </a:t>
            </a:r>
            <a:r>
              <a:rPr lang="en-US" dirty="0" smtClean="0"/>
              <a:t>produce solutions that work well for </a:t>
            </a:r>
            <a:r>
              <a:rPr lang="en-US" b="1" dirty="0" smtClean="0"/>
              <a:t>positive</a:t>
            </a:r>
            <a:r>
              <a:rPr lang="en-US" dirty="0" smtClean="0"/>
              <a:t> </a:t>
            </a:r>
            <a:r>
              <a:rPr lang="en-US" dirty="0" smtClean="0"/>
              <a:t>examples </a:t>
            </a:r>
          </a:p>
          <a:p>
            <a:r>
              <a:rPr lang="en-US" dirty="0" smtClean="0"/>
              <a:t>…but bad at rejecting </a:t>
            </a:r>
            <a:r>
              <a:rPr lang="en-US" b="1" dirty="0" smtClean="0"/>
              <a:t>negative</a:t>
            </a:r>
            <a:r>
              <a:rPr lang="en-US" dirty="0" smtClean="0"/>
              <a:t> examples – </a:t>
            </a:r>
            <a:r>
              <a:rPr lang="en-US" dirty="0"/>
              <a:t>more permissive than they should be</a:t>
            </a:r>
          </a:p>
          <a:p>
            <a:r>
              <a:rPr lang="en-US" dirty="0"/>
              <a:t>However, </a:t>
            </a:r>
            <a:r>
              <a:rPr lang="en-US" b="1" dirty="0"/>
              <a:t>piecing together </a:t>
            </a:r>
            <a:r>
              <a:rPr lang="en-US" dirty="0"/>
              <a:t>different solutions will produce a </a:t>
            </a:r>
            <a:r>
              <a:rPr lang="en-US" dirty="0" smtClean="0"/>
              <a:t>good score </a:t>
            </a:r>
            <a:r>
              <a:rPr lang="en-US" dirty="0"/>
              <a:t>on </a:t>
            </a:r>
            <a:r>
              <a:rPr lang="en-US" dirty="0" smtClean="0"/>
              <a:t>the examples </a:t>
            </a:r>
            <a:endParaRPr lang="en-US" dirty="0"/>
          </a:p>
          <a:p>
            <a:endParaRPr lang="en-US" dirty="0"/>
          </a:p>
        </p:txBody>
      </p:sp>
      <p:sp>
        <p:nvSpPr>
          <p:cNvPr id="7" name="Text Placeholder 6"/>
          <p:cNvSpPr>
            <a:spLocks noGrp="1"/>
          </p:cNvSpPr>
          <p:nvPr>
            <p:ph type="body" sz="quarter" idx="3"/>
          </p:nvPr>
        </p:nvSpPr>
        <p:spPr/>
        <p:txBody>
          <a:bodyPr>
            <a:normAutofit/>
          </a:bodyPr>
          <a:lstStyle/>
          <a:p>
            <a:r>
              <a:rPr lang="en-US" sz="2800" b="1" dirty="0" smtClean="0">
                <a:latin typeface="Calibri Light" panose="020F0302020204030204" pitchFamily="34" charset="0"/>
              </a:rPr>
              <a:t>CrowdBoost</a:t>
            </a:r>
            <a:endParaRPr lang="en-US" sz="2800" b="1" dirty="0">
              <a:latin typeface="Calibri Light" panose="020F0302020204030204" pitchFamily="34" charset="0"/>
            </a:endParaRPr>
          </a:p>
        </p:txBody>
      </p:sp>
      <p:sp>
        <p:nvSpPr>
          <p:cNvPr id="4" name="Content Placeholder 3"/>
          <p:cNvSpPr>
            <a:spLocks noGrp="1"/>
          </p:cNvSpPr>
          <p:nvPr>
            <p:ph sz="quarter" idx="4"/>
          </p:nvPr>
        </p:nvSpPr>
        <p:spPr/>
        <p:txBody>
          <a:bodyPr>
            <a:normAutofit/>
          </a:bodyPr>
          <a:lstStyle/>
          <a:p>
            <a:r>
              <a:rPr lang="en-US" dirty="0" smtClean="0"/>
              <a:t>In this project we apply this </a:t>
            </a:r>
            <a:r>
              <a:rPr lang="en-US" b="1" dirty="0" smtClean="0"/>
              <a:t>intuition</a:t>
            </a:r>
            <a:r>
              <a:rPr lang="en-US" dirty="0" smtClean="0"/>
              <a:t> to programs</a:t>
            </a:r>
          </a:p>
          <a:p>
            <a:pPr marL="0" indent="0">
              <a:buNone/>
            </a:pPr>
            <a:endParaRPr lang="en-US" dirty="0" smtClean="0"/>
          </a:p>
          <a:p>
            <a:r>
              <a:rPr lang="en-US" dirty="0" smtClean="0"/>
              <a:t>We call this </a:t>
            </a:r>
            <a:r>
              <a:rPr lang="en-US" b="1" i="1" dirty="0" smtClean="0"/>
              <a:t>program boosting</a:t>
            </a:r>
          </a:p>
          <a:p>
            <a:endParaRPr lang="en-US" dirty="0" smtClean="0"/>
          </a:p>
          <a:p>
            <a:r>
              <a:rPr lang="en-US" dirty="0" smtClean="0"/>
              <a:t>CrowdBoost is the system we built:</a:t>
            </a:r>
            <a:endParaRPr lang="en-US" dirty="0"/>
          </a:p>
          <a:p>
            <a:pPr lvl="1"/>
            <a:r>
              <a:rPr lang="en-US" dirty="0"/>
              <a:t>Crowd-source initial programs</a:t>
            </a:r>
          </a:p>
          <a:p>
            <a:pPr lvl="1"/>
            <a:r>
              <a:rPr lang="en-US" dirty="0"/>
              <a:t>“Blend” them together</a:t>
            </a:r>
          </a:p>
          <a:p>
            <a:pPr lvl="1"/>
            <a:r>
              <a:rPr lang="en-US" dirty="0"/>
              <a:t>Refine the result</a:t>
            </a:r>
          </a:p>
          <a:p>
            <a:endParaRPr lang="en-US" dirty="0" smtClean="0"/>
          </a:p>
        </p:txBody>
      </p:sp>
      <p:sp>
        <p:nvSpPr>
          <p:cNvPr id="5" name="Slide Number Placeholder 4"/>
          <p:cNvSpPr>
            <a:spLocks noGrp="1"/>
          </p:cNvSpPr>
          <p:nvPr>
            <p:ph type="sldNum" sz="quarter" idx="12"/>
          </p:nvPr>
        </p:nvSpPr>
        <p:spPr/>
        <p:txBody>
          <a:bodyPr/>
          <a:lstStyle/>
          <a:p>
            <a:fld id="{D57F1E4F-1CFF-5643-939E-02111984F565}" type="slidenum">
              <a:rPr lang="en-US" smtClean="0"/>
              <a:pPr/>
              <a:t>29</a:t>
            </a:fld>
            <a:endParaRPr lang="en-US" dirty="0"/>
          </a:p>
        </p:txBody>
      </p:sp>
    </p:spTree>
    <p:extLst>
      <p:ext uri="{BB962C8B-B14F-4D97-AF65-F5344CB8AC3E}">
        <p14:creationId xmlns:p14="http://schemas.microsoft.com/office/powerpoint/2010/main" val="3146186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Most Popular Crowdsourcing Site</a:t>
            </a:r>
            <a:endParaRPr lang="en-US" dirty="0"/>
          </a:p>
        </p:txBody>
      </p:sp>
      <p:sp>
        <p:nvSpPr>
          <p:cNvPr id="6" name="Content Placeholder 5"/>
          <p:cNvSpPr>
            <a:spLocks noGrp="1"/>
          </p:cNvSpPr>
          <p:nvPr>
            <p:ph idx="1"/>
          </p:nvPr>
        </p:nvSpPr>
        <p:spPr/>
        <p:txBody>
          <a:bodyPr>
            <a:normAutofit/>
          </a:bodyPr>
          <a:lstStyle/>
          <a:p>
            <a:pPr marL="0" indent="0">
              <a:lnSpc>
                <a:spcPct val="150000"/>
              </a:lnSpc>
              <a:buNone/>
            </a:pPr>
            <a:r>
              <a:rPr lang="en-US" sz="4000" b="1" dirty="0"/>
              <a:t>Amazon Mechanical Turk</a:t>
            </a:r>
            <a:r>
              <a:rPr lang="en-US" sz="4000" dirty="0"/>
              <a:t> is a crowdsourcing  Internet marketplace that enables computer programmers (</a:t>
            </a:r>
            <a:r>
              <a:rPr lang="en-US" sz="4000" b="1" dirty="0"/>
              <a:t>Requesters</a:t>
            </a:r>
            <a:r>
              <a:rPr lang="en-US" sz="4000" dirty="0"/>
              <a:t>) to coordinate the use of human intelligence </a:t>
            </a:r>
            <a:r>
              <a:rPr lang="en-US" sz="4000" dirty="0" smtClean="0"/>
              <a:t>(of </a:t>
            </a:r>
            <a:r>
              <a:rPr lang="en-US" sz="4000" b="1" dirty="0" smtClean="0"/>
              <a:t>workers</a:t>
            </a:r>
            <a:r>
              <a:rPr lang="en-US" sz="4000" dirty="0" smtClean="0"/>
              <a:t>)</a:t>
            </a:r>
            <a:r>
              <a:rPr lang="en-US" sz="4000" i="1" dirty="0" smtClean="0"/>
              <a:t> </a:t>
            </a:r>
            <a:r>
              <a:rPr lang="en-US" sz="4000" dirty="0" smtClean="0"/>
              <a:t>to </a:t>
            </a:r>
            <a:r>
              <a:rPr lang="en-US" sz="4000" dirty="0"/>
              <a:t>perform tasks which computers are unable to do</a:t>
            </a:r>
            <a:r>
              <a:rPr lang="en-US" sz="4000" dirty="0" smtClean="0"/>
              <a:t>.</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a:t>
            </a:fld>
            <a:endParaRPr lang="en-US" dirty="0"/>
          </a:p>
        </p:txBody>
      </p:sp>
    </p:spTree>
    <p:extLst>
      <p:ext uri="{BB962C8B-B14F-4D97-AF65-F5344CB8AC3E}">
        <p14:creationId xmlns:p14="http://schemas.microsoft.com/office/powerpoint/2010/main" val="822715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Overview of Program Boosting</a:t>
            </a:r>
            <a:endParaRPr lang="en-US" sz="48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541500844"/>
              </p:ext>
            </p:extLst>
          </p:nvPr>
        </p:nvGraphicFramePr>
        <p:xfrm>
          <a:off x="6333507" y="1547632"/>
          <a:ext cx="53848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497444" y="1709928"/>
            <a:ext cx="5384800" cy="4718304"/>
          </a:xfrm>
        </p:spPr>
        <p:txBody>
          <a:bodyPr>
            <a:normAutofit fontScale="92500" lnSpcReduction="10000"/>
          </a:bodyPr>
          <a:lstStyle/>
          <a:p>
            <a:r>
              <a:rPr lang="en-US" dirty="0"/>
              <a:t>Specification is often elusive and </a:t>
            </a:r>
            <a:r>
              <a:rPr lang="en-US" b="1" dirty="0"/>
              <a:t>incomplete</a:t>
            </a:r>
          </a:p>
          <a:p>
            <a:endParaRPr lang="en-US" dirty="0" smtClean="0"/>
          </a:p>
          <a:p>
            <a:r>
              <a:rPr lang="en-US" dirty="0" smtClean="0"/>
              <a:t>Reasonable </a:t>
            </a:r>
            <a:r>
              <a:rPr lang="en-US" dirty="0"/>
              <a:t>people can </a:t>
            </a:r>
            <a:r>
              <a:rPr lang="en-US" b="1" dirty="0" smtClean="0"/>
              <a:t>disagree</a:t>
            </a:r>
            <a:r>
              <a:rPr lang="en-US" dirty="0" smtClean="0"/>
              <a:t> </a:t>
            </a:r>
            <a:r>
              <a:rPr lang="en-US" dirty="0"/>
              <a:t>on individual cases</a:t>
            </a:r>
          </a:p>
          <a:p>
            <a:endParaRPr lang="en-US" dirty="0" smtClean="0"/>
          </a:p>
          <a:p>
            <a:r>
              <a:rPr lang="en-US" dirty="0" smtClean="0"/>
              <a:t>Broad </a:t>
            </a:r>
            <a:r>
              <a:rPr lang="en-US" dirty="0"/>
              <a:t>space of inputs difficult to get </a:t>
            </a:r>
            <a:r>
              <a:rPr lang="en-US" b="1" dirty="0"/>
              <a:t>full test coverage </a:t>
            </a:r>
            <a:r>
              <a:rPr lang="en-US" dirty="0" smtClean="0"/>
              <a:t>for</a:t>
            </a:r>
          </a:p>
          <a:p>
            <a:endParaRPr lang="en-US" dirty="0" smtClean="0"/>
          </a:p>
          <a:p>
            <a:r>
              <a:rPr lang="en-US" dirty="0" smtClean="0"/>
              <a:t>Easy </a:t>
            </a:r>
            <a:r>
              <a:rPr lang="en-US" dirty="0"/>
              <a:t>to get </a:t>
            </a:r>
            <a:r>
              <a:rPr lang="en-US" b="1" dirty="0"/>
              <a:t>started</a:t>
            </a:r>
            <a:r>
              <a:rPr lang="en-US" dirty="0"/>
              <a:t>, tough to get </a:t>
            </a:r>
            <a:r>
              <a:rPr lang="en-US" dirty="0" smtClean="0"/>
              <a:t>“absolute precision” or correctness</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30</a:t>
            </a:fld>
            <a:endParaRPr lang="en-US" dirty="0"/>
          </a:p>
        </p:txBody>
      </p:sp>
    </p:spTree>
    <p:extLst>
      <p:ext uri="{BB962C8B-B14F-4D97-AF65-F5344CB8AC3E}">
        <p14:creationId xmlns:p14="http://schemas.microsoft.com/office/powerpoint/2010/main" val="201279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68774F2-7C0B-4BDB-AEE3-6B44DBF4F1A1}"/>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CDF54A9C-0FB4-485C-BB0B-21D0FFAF6FD1}"/>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E49337A5-E80C-46E2-AC11-0B411431171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83FCAA4A-A68E-4885-947B-DA29380B65B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C9D15268-2541-41B9-9CD4-D96B2846B3F6}"/>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01ED53B7-8D08-405A-B594-F14CDA720F0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11309131" cy="990600"/>
          </a:xfrm>
        </p:spPr>
        <p:txBody>
          <a:bodyPr>
            <a:normAutofit/>
          </a:bodyPr>
          <a:lstStyle/>
          <a:p>
            <a:r>
              <a:rPr lang="en-US" sz="4800" dirty="0" smtClean="0"/>
              <a:t>Potential Application: Sanitizers</a:t>
            </a:r>
            <a:endParaRPr lang="en-US" sz="48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64449912"/>
              </p:ext>
            </p:extLst>
          </p:nvPr>
        </p:nvGraphicFramePr>
        <p:xfrm>
          <a:off x="6343403" y="1646077"/>
          <a:ext cx="53848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pPr/>
              <a:t>31</a:t>
            </a:fld>
            <a:endParaRPr lang="en-US" dirty="0"/>
          </a:p>
        </p:txBody>
      </p:sp>
      <p:sp>
        <p:nvSpPr>
          <p:cNvPr id="5" name="Content Placeholder 4"/>
          <p:cNvSpPr>
            <a:spLocks noGrp="1"/>
          </p:cNvSpPr>
          <p:nvPr>
            <p:ph sz="half" idx="2"/>
          </p:nvPr>
        </p:nvSpPr>
        <p:spPr>
          <a:xfrm>
            <a:off x="331189" y="1709928"/>
            <a:ext cx="5384800" cy="3688870"/>
          </a:xfrm>
        </p:spPr>
        <p:txBody>
          <a:bodyPr>
            <a:normAutofit/>
          </a:bodyPr>
          <a:lstStyle/>
          <a:p>
            <a:r>
              <a:rPr lang="en-US" sz="3200" dirty="0" smtClean="0"/>
              <a:t>Sanitizers for Security</a:t>
            </a:r>
          </a:p>
          <a:p>
            <a:pPr lvl="1"/>
            <a:r>
              <a:rPr lang="en-US" sz="2800" dirty="0" smtClean="0"/>
              <a:t>String manipulating sanitization functions on untrusted data</a:t>
            </a:r>
          </a:p>
          <a:p>
            <a:pPr lvl="1"/>
            <a:r>
              <a:rPr lang="en-US" sz="2800" dirty="0" smtClean="0"/>
              <a:t>Can be modeled </a:t>
            </a:r>
            <a:r>
              <a:rPr lang="en-US" sz="2800" dirty="0"/>
              <a:t>as t</a:t>
            </a:r>
            <a:r>
              <a:rPr lang="en-US" sz="2800" dirty="0" smtClean="0"/>
              <a:t>ransducers (automata with output)</a:t>
            </a:r>
          </a:p>
          <a:p>
            <a:pPr lvl="1"/>
            <a:endParaRPr lang="en-US" dirty="0" smtClean="0"/>
          </a:p>
        </p:txBody>
      </p:sp>
      <p:sp>
        <p:nvSpPr>
          <p:cNvPr id="7" name="Content Placeholder 5"/>
          <p:cNvSpPr txBox="1">
            <a:spLocks/>
          </p:cNvSpPr>
          <p:nvPr/>
        </p:nvSpPr>
        <p:spPr>
          <a:xfrm>
            <a:off x="13095111" y="3638447"/>
            <a:ext cx="5994400" cy="143991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Light" panose="020F03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Light" panose="020F03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Calibri Light" panose="020F03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Calibri Light" panose="020F03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Calibri Light" panose="020F03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1000" dirty="0" smtClean="0">
                <a:latin typeface="Consolas" panose="020B0609020204030204" pitchFamily="49" charset="0"/>
                <a:cs typeface="Consolas" panose="020B0609020204030204" pitchFamily="49" charset="0"/>
              </a:rPr>
              <a:t>program sanitize(t);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string s;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s := </a:t>
            </a:r>
            <a:r>
              <a:rPr lang="en-US" sz="1000" dirty="0" err="1" smtClean="0">
                <a:latin typeface="Consolas" panose="020B0609020204030204" pitchFamily="49" charset="0"/>
                <a:cs typeface="Consolas" panose="020B0609020204030204" pitchFamily="49" charset="0"/>
              </a:rPr>
              <a:t>iter</a:t>
            </a:r>
            <a:r>
              <a:rPr lang="en-US" sz="1000" dirty="0" smtClean="0">
                <a:latin typeface="Consolas" panose="020B0609020204030204" pitchFamily="49" charset="0"/>
                <a:cs typeface="Consolas" panose="020B0609020204030204" pitchFamily="49" charset="0"/>
              </a:rPr>
              <a:t>(c in t) {b := false;}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case (!(b) &amp;&amp; ((c == '\'') || (c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b := false;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(c);</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case (c ==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b := !(b);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(c);</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case (true)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b := false;</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(c);</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return s;</a:t>
            </a:r>
            <a:endParaRPr lang="en-US" sz="1000" dirty="0">
              <a:latin typeface="Consolas" panose="020B0609020204030204" pitchFamily="49" charset="0"/>
              <a:cs typeface="Consolas" panose="020B0609020204030204" pitchFamily="49" charset="0"/>
            </a:endParaRPr>
          </a:p>
        </p:txBody>
      </p:sp>
      <p:sp>
        <p:nvSpPr>
          <p:cNvPr id="6" name="Rectangle 5"/>
          <p:cNvSpPr/>
          <p:nvPr/>
        </p:nvSpPr>
        <p:spPr>
          <a:xfrm>
            <a:off x="1057206" y="5206446"/>
            <a:ext cx="13081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&amp;</a:t>
            </a:r>
            <a:endParaRPr lang="en-US" dirty="0"/>
          </a:p>
        </p:txBody>
      </p:sp>
      <p:sp>
        <p:nvSpPr>
          <p:cNvPr id="8" name="Rectangle 7"/>
          <p:cNvSpPr/>
          <p:nvPr/>
        </p:nvSpPr>
        <p:spPr>
          <a:xfrm>
            <a:off x="3330506" y="5206446"/>
            <a:ext cx="13081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&amp;amp;</a:t>
            </a:r>
            <a:endParaRPr lang="en-US" dirty="0"/>
          </a:p>
        </p:txBody>
      </p:sp>
      <p:sp>
        <p:nvSpPr>
          <p:cNvPr id="9" name="Right Arrow 8"/>
          <p:cNvSpPr/>
          <p:nvPr/>
        </p:nvSpPr>
        <p:spPr>
          <a:xfrm>
            <a:off x="2568506" y="5466796"/>
            <a:ext cx="673100" cy="120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270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11309131" cy="990600"/>
          </a:xfrm>
        </p:spPr>
        <p:txBody>
          <a:bodyPr>
            <a:normAutofit/>
          </a:bodyPr>
          <a:lstStyle/>
          <a:p>
            <a:r>
              <a:rPr lang="en-US" sz="4800" dirty="0" smtClean="0"/>
              <a:t>Potential Application: Sanitizers</a:t>
            </a:r>
            <a:endParaRPr lang="en-US" sz="4800"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32</a:t>
            </a:fld>
            <a:endParaRPr lang="en-US" dirty="0"/>
          </a:p>
        </p:txBody>
      </p:sp>
      <p:sp>
        <p:nvSpPr>
          <p:cNvPr id="5" name="Content Placeholder 4"/>
          <p:cNvSpPr>
            <a:spLocks noGrp="1"/>
          </p:cNvSpPr>
          <p:nvPr>
            <p:ph sz="half" idx="2"/>
          </p:nvPr>
        </p:nvSpPr>
        <p:spPr>
          <a:xfrm>
            <a:off x="331189" y="1709928"/>
            <a:ext cx="5384800" cy="3688870"/>
          </a:xfrm>
        </p:spPr>
        <p:txBody>
          <a:bodyPr>
            <a:normAutofit/>
          </a:bodyPr>
          <a:lstStyle/>
          <a:p>
            <a:r>
              <a:rPr lang="en-US" sz="3200" dirty="0" smtClean="0"/>
              <a:t>Loop-manipulating programs</a:t>
            </a:r>
          </a:p>
          <a:p>
            <a:endParaRPr lang="en-US" dirty="0" smtClean="0"/>
          </a:p>
        </p:txBody>
      </p:sp>
      <p:sp>
        <p:nvSpPr>
          <p:cNvPr id="7" name="Content Placeholder 5"/>
          <p:cNvSpPr txBox="1">
            <a:spLocks/>
          </p:cNvSpPr>
          <p:nvPr/>
        </p:nvSpPr>
        <p:spPr>
          <a:xfrm>
            <a:off x="13095111" y="3638447"/>
            <a:ext cx="5994400" cy="143991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Light" panose="020F03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Light" panose="020F03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Calibri Light" panose="020F03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Calibri Light" panose="020F03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Calibri Light" panose="020F03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1000" dirty="0" smtClean="0">
                <a:latin typeface="Consolas" panose="020B0609020204030204" pitchFamily="49" charset="0"/>
                <a:cs typeface="Consolas" panose="020B0609020204030204" pitchFamily="49" charset="0"/>
              </a:rPr>
              <a:t>program sanitize(t);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string s;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s := </a:t>
            </a:r>
            <a:r>
              <a:rPr lang="en-US" sz="1000" dirty="0" err="1" smtClean="0">
                <a:latin typeface="Consolas" panose="020B0609020204030204" pitchFamily="49" charset="0"/>
                <a:cs typeface="Consolas" panose="020B0609020204030204" pitchFamily="49" charset="0"/>
              </a:rPr>
              <a:t>iter</a:t>
            </a:r>
            <a:r>
              <a:rPr lang="en-US" sz="1000" dirty="0" smtClean="0">
                <a:latin typeface="Consolas" panose="020B0609020204030204" pitchFamily="49" charset="0"/>
                <a:cs typeface="Consolas" panose="020B0609020204030204" pitchFamily="49" charset="0"/>
              </a:rPr>
              <a:t>(c in t) {b := false;}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case (!(b) &amp;&amp; ((c == '\'') || (c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b := false;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(c);</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case (c ==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b := !(b);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(c);</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case (true) :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b := false;</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yield (c);</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a:t>
            </a:r>
          </a:p>
          <a:p>
            <a:pPr marL="0" indent="0">
              <a:buFont typeface="Arial" pitchFamily="34" charset="0"/>
              <a:buNone/>
            </a:pPr>
            <a:r>
              <a:rPr lang="en-US" sz="1000" dirty="0" smtClean="0">
                <a:latin typeface="Consolas" panose="020B0609020204030204" pitchFamily="49" charset="0"/>
                <a:cs typeface="Consolas" panose="020B0609020204030204" pitchFamily="49" charset="0"/>
              </a:rPr>
              <a:t>  return s;</a:t>
            </a:r>
            <a:endParaRPr lang="en-US" sz="1000" dirty="0">
              <a:latin typeface="Consolas" panose="020B0609020204030204" pitchFamily="49" charset="0"/>
              <a:cs typeface="Consolas" panose="020B0609020204030204" pitchFamily="49" charset="0"/>
            </a:endParaRPr>
          </a:p>
        </p:txBody>
      </p:sp>
      <p:sp>
        <p:nvSpPr>
          <p:cNvPr id="13" name="Rectangle 12"/>
          <p:cNvSpPr/>
          <p:nvPr/>
        </p:nvSpPr>
        <p:spPr>
          <a:xfrm>
            <a:off x="331190" y="2557333"/>
            <a:ext cx="2247888" cy="152513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ectangle 9"/>
          <p:cNvSpPr/>
          <p:nvPr/>
        </p:nvSpPr>
        <p:spPr>
          <a:xfrm>
            <a:off x="505270" y="2883876"/>
            <a:ext cx="1899731" cy="1055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p:cNvSpPr/>
          <p:nvPr/>
        </p:nvSpPr>
        <p:spPr>
          <a:xfrm>
            <a:off x="505270" y="3319901"/>
            <a:ext cx="1899731" cy="1055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a:xfrm>
            <a:off x="505270" y="3755926"/>
            <a:ext cx="1899731" cy="1055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ectangle 15"/>
          <p:cNvSpPr/>
          <p:nvPr/>
        </p:nvSpPr>
        <p:spPr>
          <a:xfrm>
            <a:off x="3215067" y="2557333"/>
            <a:ext cx="2247888" cy="152513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p:cNvSpPr/>
          <p:nvPr/>
        </p:nvSpPr>
        <p:spPr>
          <a:xfrm>
            <a:off x="3389147" y="2883876"/>
            <a:ext cx="1899731" cy="1055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ectangle 17"/>
          <p:cNvSpPr/>
          <p:nvPr/>
        </p:nvSpPr>
        <p:spPr>
          <a:xfrm>
            <a:off x="3389147" y="3319901"/>
            <a:ext cx="1899731" cy="1055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ectangle 18"/>
          <p:cNvSpPr/>
          <p:nvPr/>
        </p:nvSpPr>
        <p:spPr>
          <a:xfrm>
            <a:off x="3389147" y="3755926"/>
            <a:ext cx="1899731" cy="1055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Content Placeholder 19"/>
          <p:cNvSpPr>
            <a:spLocks noGrp="1"/>
          </p:cNvSpPr>
          <p:nvPr>
            <p:ph sz="half" idx="1"/>
          </p:nvPr>
        </p:nvSpPr>
        <p:spPr>
          <a:xfrm>
            <a:off x="6351978" y="1709928"/>
            <a:ext cx="5384800" cy="4718304"/>
          </a:xfrm>
        </p:spPr>
        <p:txBody>
          <a:bodyPr/>
          <a:lstStyle/>
          <a:p>
            <a:r>
              <a:rPr lang="en-US" dirty="0" smtClean="0"/>
              <a:t>Take programs that manipulate loops over a buffer</a:t>
            </a:r>
          </a:p>
          <a:p>
            <a:r>
              <a:rPr lang="en-US" dirty="0" smtClean="0"/>
              <a:t>Surgery: swap the loops in and out</a:t>
            </a:r>
          </a:p>
          <a:p>
            <a:r>
              <a:rPr lang="en-US" dirty="0" smtClean="0"/>
              <a:t>Check the result</a:t>
            </a:r>
            <a:endParaRPr lang="en-US" dirty="0"/>
          </a:p>
        </p:txBody>
      </p:sp>
    </p:spTree>
    <p:extLst>
      <p:ext uri="{BB962C8B-B14F-4D97-AF65-F5344CB8AC3E}">
        <p14:creationId xmlns:p14="http://schemas.microsoft.com/office/powerpoint/2010/main" val="1741476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6.25E-7 3.33333E-6 L -0.23646 3.33333E-6 " pathEditMode="relative" rAng="0" ptsTypes="AA">
                                      <p:cBhvr>
                                        <p:cTn id="11" dur="2000" fill="hold"/>
                                        <p:tgtEl>
                                          <p:spTgt spid="18"/>
                                        </p:tgtEl>
                                        <p:attrNameLst>
                                          <p:attrName>ppt_x</p:attrName>
                                          <p:attrName>ppt_y</p:attrName>
                                        </p:attrNameLst>
                                      </p:cBhvr>
                                      <p:rCtr x="-118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000" dirty="0" smtClean="0"/>
              <a:t>Vision and motivation</a:t>
            </a:r>
          </a:p>
          <a:p>
            <a:r>
              <a:rPr lang="en-US" sz="4000" b="1" dirty="0" smtClean="0"/>
              <a:t>Our approach: CrowdBoost</a:t>
            </a:r>
          </a:p>
          <a:p>
            <a:r>
              <a:rPr lang="en-US" sz="4000" dirty="0" smtClean="0"/>
              <a:t>Technical details: regular expressions and SFAs</a:t>
            </a:r>
          </a:p>
          <a:p>
            <a:r>
              <a:rPr lang="en-US" sz="4000" dirty="0" smtClean="0"/>
              <a:t>Crowd-sourcing setup</a:t>
            </a:r>
          </a:p>
          <a:p>
            <a:r>
              <a:rPr lang="en-US" sz="4000" dirty="0" smtClean="0"/>
              <a:t>Experiments</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33</a:t>
            </a:fld>
            <a:endParaRPr lang="en-US" dirty="0"/>
          </a:p>
        </p:txBody>
      </p:sp>
    </p:spTree>
    <p:extLst>
      <p:ext uri="{BB962C8B-B14F-4D97-AF65-F5344CB8AC3E}">
        <p14:creationId xmlns:p14="http://schemas.microsoft.com/office/powerpoint/2010/main" val="147596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CrowdBoost Outline</a:t>
            </a:r>
            <a:endParaRPr lang="en-US" dirty="0"/>
          </a:p>
        </p:txBody>
      </p:sp>
      <p:sp>
        <p:nvSpPr>
          <p:cNvPr id="15" name="Content Placeholder 14"/>
          <p:cNvSpPr>
            <a:spLocks noGrp="1"/>
          </p:cNvSpPr>
          <p:nvPr>
            <p:ph idx="1"/>
          </p:nvPr>
        </p:nvSpPr>
        <p:spPr>
          <a:xfrm>
            <a:off x="609600" y="1600200"/>
            <a:ext cx="10682514" cy="4876800"/>
          </a:xfrm>
        </p:spPr>
        <p:txBody>
          <a:bodyPr/>
          <a:lstStyle/>
          <a:p>
            <a:r>
              <a:rPr lang="en-US" sz="2800" dirty="0" smtClean="0"/>
              <a:t>Crowd-source </a:t>
            </a:r>
            <a:r>
              <a:rPr lang="en-US" sz="2800" b="1" dirty="0" smtClean="0"/>
              <a:t>initial</a:t>
            </a:r>
            <a:r>
              <a:rPr lang="en-US" sz="2800" dirty="0" smtClean="0"/>
              <a:t> programs</a:t>
            </a:r>
          </a:p>
          <a:p>
            <a:r>
              <a:rPr lang="en-US" sz="2800" dirty="0" smtClean="0"/>
              <a:t>We use </a:t>
            </a:r>
            <a:r>
              <a:rPr lang="en-US" sz="2800" b="1" dirty="0" smtClean="0"/>
              <a:t>genetic programming </a:t>
            </a:r>
            <a:r>
              <a:rPr lang="en-US" sz="2800" dirty="0" smtClean="0"/>
              <a:t>approach for </a:t>
            </a:r>
            <a:r>
              <a:rPr lang="en-US" sz="2800" b="1" dirty="0" smtClean="0"/>
              <a:t>blending</a:t>
            </a:r>
          </a:p>
          <a:p>
            <a:r>
              <a:rPr lang="en-US" sz="2800" dirty="0" smtClean="0"/>
              <a:t>Needed program operations:</a:t>
            </a:r>
          </a:p>
          <a:p>
            <a:pPr marL="731520" lvl="1" indent="-457200">
              <a:buFont typeface="+mj-lt"/>
              <a:buAutoNum type="arabicPeriod"/>
            </a:pPr>
            <a:r>
              <a:rPr lang="en-US" sz="2400" b="1" dirty="0" smtClean="0"/>
              <a:t>Shuffles</a:t>
            </a:r>
            <a:r>
              <a:rPr lang="en-US" sz="2400" dirty="0" smtClean="0"/>
              <a:t> (2 programs =&gt; program)</a:t>
            </a:r>
          </a:p>
          <a:p>
            <a:pPr marL="731520" lvl="1" indent="-457200">
              <a:buFont typeface="+mj-lt"/>
              <a:buAutoNum type="arabicPeriod"/>
            </a:pPr>
            <a:r>
              <a:rPr lang="en-US" sz="2400" b="1" dirty="0"/>
              <a:t>Mutations</a:t>
            </a:r>
            <a:r>
              <a:rPr lang="en-US" sz="2400" dirty="0"/>
              <a:t> (program =&gt; program)</a:t>
            </a:r>
          </a:p>
          <a:p>
            <a:pPr marL="731520" lvl="1" indent="-457200">
              <a:buFont typeface="+mj-lt"/>
              <a:buAutoNum type="arabicPeriod"/>
            </a:pPr>
            <a:r>
              <a:rPr lang="en-US" sz="2400" dirty="0" smtClean="0"/>
              <a:t>Training Set </a:t>
            </a:r>
            <a:r>
              <a:rPr lang="en-US" sz="2400" b="1" dirty="0" smtClean="0"/>
              <a:t>Generation</a:t>
            </a:r>
            <a:r>
              <a:rPr lang="en-US" sz="2400" dirty="0" smtClean="0"/>
              <a:t> and </a:t>
            </a:r>
            <a:r>
              <a:rPr lang="en-US" sz="2400" b="1" dirty="0" smtClean="0"/>
              <a:t>Refinement</a:t>
            </a:r>
            <a:r>
              <a:rPr lang="en-US" sz="2400" dirty="0" smtClean="0"/>
              <a:t> (</a:t>
            </a:r>
            <a:r>
              <a:rPr lang="en-US" sz="2400" dirty="0"/>
              <a:t>program </a:t>
            </a:r>
            <a:r>
              <a:rPr lang="en-US" sz="2400" dirty="0" smtClean="0"/>
              <a:t>=&gt; labeled examples)</a:t>
            </a:r>
            <a:endParaRPr lang="en-US" sz="2400" dirty="0"/>
          </a:p>
          <a:p>
            <a:pPr marL="731520" lvl="1" indent="-457200">
              <a:buFont typeface="+mj-lt"/>
              <a:buAutoNum type="arabicPeriod"/>
            </a:pP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34</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514" y="4766420"/>
            <a:ext cx="2385942" cy="183605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875" y="4830129"/>
            <a:ext cx="1790250" cy="1772348"/>
          </a:xfrm>
          <a:prstGeom prst="rect">
            <a:avLst/>
          </a:prstGeom>
        </p:spPr>
      </p:pic>
      <p:graphicFrame>
        <p:nvGraphicFramePr>
          <p:cNvPr id="8" name="Content Placeholder 9"/>
          <p:cNvGraphicFramePr>
            <a:graphicFrameLocks/>
          </p:cNvGraphicFramePr>
          <p:nvPr>
            <p:extLst>
              <p:ext uri="{D42A27DB-BD31-4B8C-83A1-F6EECF244321}">
                <p14:modId xmlns:p14="http://schemas.microsoft.com/office/powerpoint/2010/main" val="1746593667"/>
              </p:ext>
            </p:extLst>
          </p:nvPr>
        </p:nvGraphicFramePr>
        <p:xfrm>
          <a:off x="8431478" y="4889959"/>
          <a:ext cx="1420282" cy="1587041"/>
        </p:xfrm>
        <a:graphic>
          <a:graphicData uri="http://schemas.openxmlformats.org/drawingml/2006/table">
            <a:tbl>
              <a:tblPr firstRow="1" bandRow="1">
                <a:tableStyleId>{5C22544A-7EE6-4342-B048-85BDC9FD1C3A}</a:tableStyleId>
              </a:tblPr>
              <a:tblGrid>
                <a:gridCol w="460206">
                  <a:extLst>
                    <a:ext uri="{9D8B030D-6E8A-4147-A177-3AD203B41FA5}">
                      <a16:colId xmlns:a16="http://schemas.microsoft.com/office/drawing/2014/main" val="20000"/>
                    </a:ext>
                  </a:extLst>
                </a:gridCol>
                <a:gridCol w="960076">
                  <a:extLst>
                    <a:ext uri="{9D8B030D-6E8A-4147-A177-3AD203B41FA5}">
                      <a16:colId xmlns:a16="http://schemas.microsoft.com/office/drawing/2014/main" val="20001"/>
                    </a:ext>
                  </a:extLst>
                </a:gridCol>
              </a:tblGrid>
              <a:tr h="367841">
                <a:tc>
                  <a:txBody>
                    <a:bodyPr/>
                    <a:lstStyle/>
                    <a:p>
                      <a:r>
                        <a:rPr lang="en-US" sz="1400" dirty="0" smtClean="0"/>
                        <a:t>ID</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dirty="0" smtClean="0"/>
                        <a:t>Label</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63259">
                <a:tc>
                  <a:txBody>
                    <a:bodyPr/>
                    <a:lstStyle/>
                    <a:p>
                      <a:r>
                        <a:rPr lang="en-US" sz="1400" dirty="0" smtClean="0"/>
                        <a:t>Ex1</a:t>
                      </a:r>
                      <a:endParaRPr lang="en-US" sz="1400" dirty="0"/>
                    </a:p>
                  </a:txBody>
                  <a:tcPr>
                    <a:lnL w="12700" cap="flat" cmpd="sng" algn="ctr">
                      <a:solidFill>
                        <a:schemeClr val="tx1"/>
                      </a:solidFill>
                      <a:prstDash val="solid"/>
                      <a:round/>
                      <a:headEnd type="none" w="med" len="med"/>
                      <a:tailEnd type="none" w="med" len="med"/>
                    </a:lnL>
                  </a:tcPr>
                </a:tc>
                <a:tc>
                  <a:txBody>
                    <a:bodyPr/>
                    <a:lstStyle/>
                    <a:p>
                      <a:r>
                        <a:rPr lang="en-US" sz="1400" dirty="0" smtClean="0"/>
                        <a:t>+</a:t>
                      </a:r>
                      <a:endParaRPr lang="en-US" sz="1400" dirty="0"/>
                    </a:p>
                  </a:txBody>
                  <a:tcPr>
                    <a:lnR w="12700" cap="flat" cmpd="sng" algn="ctr">
                      <a:solidFill>
                        <a:schemeClr val="tx1"/>
                      </a:solidFill>
                      <a:prstDash val="solid"/>
                      <a:round/>
                      <a:headEnd type="none" w="med" len="med"/>
                      <a:tailEnd type="none" w="med" len="med"/>
                    </a:lnR>
                    <a:solidFill>
                      <a:schemeClr val="bg2">
                        <a:lumMod val="75000"/>
                      </a:schemeClr>
                    </a:solidFill>
                  </a:tcPr>
                </a:tc>
                <a:extLst>
                  <a:ext uri="{0D108BD9-81ED-4DB2-BD59-A6C34878D82A}">
                    <a16:rowId xmlns:a16="http://schemas.microsoft.com/office/drawing/2014/main" val="10001"/>
                  </a:ext>
                </a:extLst>
              </a:tr>
              <a:tr h="263259">
                <a:tc>
                  <a:txBody>
                    <a:bodyPr/>
                    <a:lstStyle/>
                    <a:p>
                      <a:r>
                        <a:rPr lang="en-US" sz="1400" dirty="0" smtClean="0"/>
                        <a:t>Ex2</a:t>
                      </a:r>
                      <a:endParaRPr lang="en-US" sz="1400" dirty="0"/>
                    </a:p>
                  </a:txBody>
                  <a:tcPr>
                    <a:lnL w="12700" cap="flat" cmpd="sng" algn="ctr">
                      <a:solidFill>
                        <a:schemeClr val="tx1"/>
                      </a:solidFill>
                      <a:prstDash val="solid"/>
                      <a:round/>
                      <a:headEnd type="none" w="med" len="med"/>
                      <a:tailEnd type="none" w="med" len="med"/>
                    </a:lnL>
                  </a:tcPr>
                </a:tc>
                <a:tc>
                  <a:txBody>
                    <a:bodyPr/>
                    <a:lstStyle/>
                    <a:p>
                      <a:r>
                        <a:rPr lang="en-US" sz="1400" dirty="0" smtClean="0"/>
                        <a:t>-</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02"/>
                  </a:ext>
                </a:extLst>
              </a:tr>
              <a:tr h="263259">
                <a:tc>
                  <a:txBody>
                    <a:bodyPr/>
                    <a:lstStyle/>
                    <a:p>
                      <a:r>
                        <a:rPr lang="en-US" sz="1400" dirty="0" smtClean="0"/>
                        <a:t>Ex3</a:t>
                      </a:r>
                      <a:endParaRPr lang="en-US" sz="1400" dirty="0"/>
                    </a:p>
                  </a:txBody>
                  <a:tcPr>
                    <a:lnL w="12700" cap="flat" cmpd="sng" algn="ctr">
                      <a:solidFill>
                        <a:schemeClr val="tx1"/>
                      </a:solidFill>
                      <a:prstDash val="solid"/>
                      <a:round/>
                      <a:headEnd type="none" w="med" len="med"/>
                      <a:tailEnd type="none" w="med" len="med"/>
                    </a:lnL>
                  </a:tcPr>
                </a:tc>
                <a:tc>
                  <a:txBody>
                    <a:bodyPr/>
                    <a:lstStyle/>
                    <a:p>
                      <a:r>
                        <a:rPr lang="en-US" sz="1400" dirty="0" smtClean="0"/>
                        <a:t>+</a:t>
                      </a:r>
                      <a:endParaRPr lang="en-US" sz="1400" dirty="0"/>
                    </a:p>
                  </a:txBody>
                  <a:tcPr>
                    <a:lnR w="12700" cap="flat" cmpd="sng" algn="ctr">
                      <a:solidFill>
                        <a:schemeClr val="tx1"/>
                      </a:solidFill>
                      <a:prstDash val="solid"/>
                      <a:round/>
                      <a:headEnd type="none" w="med" len="med"/>
                      <a:tailEnd type="none" w="med" len="med"/>
                    </a:lnR>
                    <a:solidFill>
                      <a:schemeClr val="bg2">
                        <a:lumMod val="75000"/>
                      </a:schemeClr>
                    </a:solidFill>
                  </a:tcPr>
                </a:tc>
                <a:extLst>
                  <a:ext uri="{0D108BD9-81ED-4DB2-BD59-A6C34878D82A}">
                    <a16:rowId xmlns:a16="http://schemas.microsoft.com/office/drawing/2014/main" val="10003"/>
                  </a:ext>
                </a:extLst>
              </a:tr>
              <a:tr h="216377">
                <a:tc>
                  <a:txBody>
                    <a:bodyPr/>
                    <a:lstStyle/>
                    <a:p>
                      <a:r>
                        <a:rPr lang="en-US" sz="1400" dirty="0" smtClean="0"/>
                        <a:t>Ex4</a:t>
                      </a:r>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smtClean="0"/>
                        <a:t>-</a:t>
                      </a:r>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211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218" y="2458315"/>
            <a:ext cx="1096847" cy="1085879"/>
          </a:xfrm>
          <a:prstGeom prst="rect">
            <a:avLst/>
          </a:prstGeom>
        </p:spPr>
      </p:pic>
      <p:pic>
        <p:nvPicPr>
          <p:cNvPr id="91" name="Content Placeholder 4"/>
          <p:cNvPicPr>
            <a:picLocks noChangeAspect="1"/>
          </p:cNvPicPr>
          <p:nvPr/>
        </p:nvPicPr>
        <p:blipFill>
          <a:blip r:embed="rId4"/>
          <a:stretch>
            <a:fillRect/>
          </a:stretch>
        </p:blipFill>
        <p:spPr>
          <a:xfrm>
            <a:off x="4063586" y="1352511"/>
            <a:ext cx="1345006" cy="989174"/>
          </a:xfrm>
          <a:prstGeom prst="rect">
            <a:avLst/>
          </a:prstGeom>
        </p:spPr>
      </p:pic>
      <p:pic>
        <p:nvPicPr>
          <p:cNvPr id="90" name="Content Placeholder 4"/>
          <p:cNvPicPr>
            <a:picLocks noGrp="1" noChangeAspect="1"/>
          </p:cNvPicPr>
          <p:nvPr>
            <p:ph sz="half" idx="1"/>
          </p:nvPr>
        </p:nvPicPr>
        <p:blipFill>
          <a:blip r:embed="rId4"/>
          <a:stretch>
            <a:fillRect/>
          </a:stretch>
        </p:blipFill>
        <p:spPr>
          <a:xfrm>
            <a:off x="557026" y="1361012"/>
            <a:ext cx="1345006" cy="989174"/>
          </a:xfrm>
          <a:prstGeom prst="rect">
            <a:avLst/>
          </a:prstGeom>
        </p:spPr>
      </p:pic>
      <p:pic>
        <p:nvPicPr>
          <p:cNvPr id="89" name="Picture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73" y="3915200"/>
            <a:ext cx="1096847" cy="1085879"/>
          </a:xfrm>
          <a:prstGeom prst="rect">
            <a:avLst/>
          </a:prstGeom>
        </p:spPr>
      </p:pic>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6" y="2478106"/>
            <a:ext cx="1096847" cy="1085879"/>
          </a:xfrm>
          <a:prstGeom prst="rect">
            <a:avLst/>
          </a:prstGeom>
        </p:spPr>
      </p:pic>
      <p:sp>
        <p:nvSpPr>
          <p:cNvPr id="5" name="Title 4"/>
          <p:cNvSpPr>
            <a:spLocks noGrp="1"/>
          </p:cNvSpPr>
          <p:nvPr>
            <p:ph type="title"/>
          </p:nvPr>
        </p:nvSpPr>
        <p:spPr/>
        <p:txBody>
          <a:bodyPr/>
          <a:lstStyle/>
          <a:p>
            <a:r>
              <a:rPr lang="en-US" dirty="0" smtClean="0"/>
              <a:t>Example </a:t>
            </a:r>
            <a:r>
              <a:rPr lang="en-US" dirty="0"/>
              <a:t>of </a:t>
            </a:r>
            <a:r>
              <a:rPr lang="en-US" dirty="0" smtClean="0"/>
              <a:t>Boosting in Action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35</a:t>
            </a:fld>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430870658"/>
              </p:ext>
            </p:extLst>
          </p:nvPr>
        </p:nvGraphicFramePr>
        <p:xfrm>
          <a:off x="6197600" y="1673225"/>
          <a:ext cx="5384800" cy="4718050"/>
        </p:xfrm>
        <a:graphic>
          <a:graphicData uri="http://schemas.openxmlformats.org/drawingml/2006/chart">
            <c:chart xmlns:c="http://schemas.openxmlformats.org/drawingml/2006/chart" xmlns:r="http://schemas.openxmlformats.org/officeDocument/2006/relationships" r:id="rId5"/>
          </a:graphicData>
        </a:graphic>
      </p:graphicFrame>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5092" y="2115887"/>
            <a:ext cx="2091845" cy="1609740"/>
          </a:xfrm>
          <a:prstGeom prst="rect">
            <a:avLst/>
          </a:prstGeom>
        </p:spPr>
      </p:pic>
      <p:cxnSp>
        <p:nvCxnSpPr>
          <p:cNvPr id="38" name="Straight Arrow Connector 37"/>
          <p:cNvCxnSpPr>
            <a:endCxn id="39" idx="2"/>
          </p:cNvCxnSpPr>
          <p:nvPr/>
        </p:nvCxnSpPr>
        <p:spPr>
          <a:xfrm>
            <a:off x="1546965" y="2246274"/>
            <a:ext cx="945714" cy="842368"/>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9" name="Snip Diagonal Corner Rectangle 38"/>
          <p:cNvSpPr/>
          <p:nvPr/>
        </p:nvSpPr>
        <p:spPr>
          <a:xfrm>
            <a:off x="2492679" y="2820469"/>
            <a:ext cx="1136346"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Shuffle</a:t>
            </a:r>
          </a:p>
          <a:p>
            <a:pPr algn="ctr"/>
            <a:r>
              <a:rPr lang="en-US" sz="1600" dirty="0" smtClean="0"/>
              <a:t>(0.62)</a:t>
            </a:r>
            <a:endParaRPr lang="en-US" dirty="0"/>
          </a:p>
        </p:txBody>
      </p:sp>
      <p:sp>
        <p:nvSpPr>
          <p:cNvPr id="40" name="Snip Diagonal Corner Rectangle 39"/>
          <p:cNvSpPr/>
          <p:nvPr/>
        </p:nvSpPr>
        <p:spPr>
          <a:xfrm>
            <a:off x="3919255" y="1709928"/>
            <a:ext cx="1077238"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Input 2 </a:t>
            </a:r>
            <a:r>
              <a:rPr lang="en-US" sz="1600" dirty="0"/>
              <a:t>(</a:t>
            </a:r>
            <a:r>
              <a:rPr lang="en-US" sz="1600" dirty="0" smtClean="0"/>
              <a:t>0.58)</a:t>
            </a:r>
            <a:endParaRPr lang="en-US" sz="1600" dirty="0"/>
          </a:p>
        </p:txBody>
      </p:sp>
      <p:cxnSp>
        <p:nvCxnSpPr>
          <p:cNvPr id="41" name="Straight Arrow Connector 40"/>
          <p:cNvCxnSpPr>
            <a:stCxn id="40" idx="1"/>
            <a:endCxn id="39" idx="0"/>
          </p:cNvCxnSpPr>
          <p:nvPr/>
        </p:nvCxnSpPr>
        <p:spPr>
          <a:xfrm flipH="1">
            <a:off x="3629025" y="2246274"/>
            <a:ext cx="828849" cy="842368"/>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0" idx="1"/>
            <a:endCxn id="47" idx="3"/>
          </p:cNvCxnSpPr>
          <p:nvPr/>
        </p:nvCxnSpPr>
        <p:spPr>
          <a:xfrm>
            <a:off x="4457874" y="2246274"/>
            <a:ext cx="421801" cy="574195"/>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5" name="Snip Diagonal Corner Rectangle 44"/>
          <p:cNvSpPr/>
          <p:nvPr/>
        </p:nvSpPr>
        <p:spPr>
          <a:xfrm>
            <a:off x="1057754" y="1725738"/>
            <a:ext cx="1077238"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Input 1 </a:t>
            </a:r>
            <a:r>
              <a:rPr lang="en-US" sz="1600" dirty="0"/>
              <a:t>(</a:t>
            </a:r>
            <a:r>
              <a:rPr lang="en-US" sz="1600" dirty="0" smtClean="0"/>
              <a:t>0.53)</a:t>
            </a:r>
            <a:endParaRPr lang="en-US" sz="1600" dirty="0"/>
          </a:p>
        </p:txBody>
      </p:sp>
      <p:sp>
        <p:nvSpPr>
          <p:cNvPr id="47" name="Snip Diagonal Corner Rectangle 46"/>
          <p:cNvSpPr/>
          <p:nvPr/>
        </p:nvSpPr>
        <p:spPr>
          <a:xfrm>
            <a:off x="4276360" y="2820469"/>
            <a:ext cx="1206630"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Mutation</a:t>
            </a:r>
          </a:p>
          <a:p>
            <a:pPr algn="ctr"/>
            <a:r>
              <a:rPr lang="en-US" sz="1600" dirty="0"/>
              <a:t>(</a:t>
            </a:r>
            <a:r>
              <a:rPr lang="en-US" sz="1600" dirty="0" smtClean="0"/>
              <a:t>0.60)</a:t>
            </a:r>
            <a:endParaRPr lang="en-US" sz="1600" dirty="0"/>
          </a:p>
        </p:txBody>
      </p:sp>
      <p:cxnSp>
        <p:nvCxnSpPr>
          <p:cNvPr id="56" name="Straight Arrow Connector 55"/>
          <p:cNvCxnSpPr>
            <a:stCxn id="45" idx="1"/>
            <a:endCxn id="59" idx="3"/>
          </p:cNvCxnSpPr>
          <p:nvPr/>
        </p:nvCxnSpPr>
        <p:spPr>
          <a:xfrm flipH="1">
            <a:off x="1056093" y="2262084"/>
            <a:ext cx="540280" cy="558385"/>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9" name="Snip Diagonal Corner Rectangle 58"/>
          <p:cNvSpPr/>
          <p:nvPr/>
        </p:nvSpPr>
        <p:spPr>
          <a:xfrm>
            <a:off x="452778" y="2820469"/>
            <a:ext cx="1206630"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Mutation</a:t>
            </a:r>
          </a:p>
          <a:p>
            <a:pPr algn="ctr"/>
            <a:r>
              <a:rPr lang="en-US" sz="1600" dirty="0"/>
              <a:t>(</a:t>
            </a:r>
            <a:r>
              <a:rPr lang="en-US" sz="1600" dirty="0" smtClean="0"/>
              <a:t>0.60)</a:t>
            </a:r>
            <a:endParaRPr lang="en-US" sz="1600" dirty="0"/>
          </a:p>
        </p:txBody>
      </p:sp>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790" y="3931075"/>
            <a:ext cx="1096847" cy="1085879"/>
          </a:xfrm>
          <a:prstGeom prst="rect">
            <a:avLst/>
          </a:prstGeom>
        </p:spPr>
      </p:pic>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1668" y="3568856"/>
            <a:ext cx="2091845" cy="1609740"/>
          </a:xfrm>
          <a:prstGeom prst="rect">
            <a:avLst/>
          </a:prstGeom>
        </p:spPr>
      </p:pic>
      <p:cxnSp>
        <p:nvCxnSpPr>
          <p:cNvPr id="71" name="Straight Arrow Connector 70"/>
          <p:cNvCxnSpPr>
            <a:stCxn id="39" idx="1"/>
          </p:cNvCxnSpPr>
          <p:nvPr/>
        </p:nvCxnSpPr>
        <p:spPr>
          <a:xfrm>
            <a:off x="3060852" y="3356815"/>
            <a:ext cx="1397022" cy="1106896"/>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2" name="Snip Diagonal Corner Rectangle 71"/>
          <p:cNvSpPr/>
          <p:nvPr/>
        </p:nvSpPr>
        <p:spPr>
          <a:xfrm>
            <a:off x="3919255" y="4273438"/>
            <a:ext cx="1136346"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Shuffle</a:t>
            </a:r>
          </a:p>
          <a:p>
            <a:pPr algn="ctr"/>
            <a:r>
              <a:rPr lang="en-US" sz="1600" dirty="0" smtClean="0"/>
              <a:t>(0.63)</a:t>
            </a:r>
            <a:endParaRPr lang="en-US" dirty="0"/>
          </a:p>
        </p:txBody>
      </p:sp>
      <p:cxnSp>
        <p:nvCxnSpPr>
          <p:cNvPr id="73" name="Straight Arrow Connector 72"/>
          <p:cNvCxnSpPr>
            <a:stCxn id="47" idx="1"/>
          </p:cNvCxnSpPr>
          <p:nvPr/>
        </p:nvCxnSpPr>
        <p:spPr>
          <a:xfrm flipH="1">
            <a:off x="4457874" y="3356815"/>
            <a:ext cx="421801" cy="1073394"/>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9" idx="1"/>
            <a:endCxn id="75" idx="3"/>
          </p:cNvCxnSpPr>
          <p:nvPr/>
        </p:nvCxnSpPr>
        <p:spPr>
          <a:xfrm flipH="1">
            <a:off x="662708" y="3356815"/>
            <a:ext cx="393385" cy="916623"/>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5" name="Snip Diagonal Corner Rectangle 74"/>
          <p:cNvSpPr/>
          <p:nvPr/>
        </p:nvSpPr>
        <p:spPr>
          <a:xfrm>
            <a:off x="59393" y="4273438"/>
            <a:ext cx="1206630"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Mutation</a:t>
            </a:r>
          </a:p>
          <a:p>
            <a:pPr algn="ctr"/>
            <a:r>
              <a:rPr lang="en-US" sz="1600" dirty="0"/>
              <a:t>(</a:t>
            </a:r>
            <a:r>
              <a:rPr lang="en-US" sz="1600" dirty="0" smtClean="0"/>
              <a:t>0.50)</a:t>
            </a:r>
            <a:endParaRPr lang="en-US" sz="1600" dirty="0"/>
          </a:p>
        </p:txBody>
      </p:sp>
      <p:cxnSp>
        <p:nvCxnSpPr>
          <p:cNvPr id="76" name="Straight Arrow Connector 75"/>
          <p:cNvCxnSpPr>
            <a:stCxn id="39" idx="1"/>
            <a:endCxn id="77" idx="3"/>
          </p:cNvCxnSpPr>
          <p:nvPr/>
        </p:nvCxnSpPr>
        <p:spPr>
          <a:xfrm flipH="1">
            <a:off x="2482669" y="3356815"/>
            <a:ext cx="578183" cy="916623"/>
          </a:xfrm>
          <a:prstGeom prst="straightConnector1">
            <a:avLst/>
          </a:prstGeom>
          <a:ln w="571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7" name="Snip Diagonal Corner Rectangle 76"/>
          <p:cNvSpPr/>
          <p:nvPr/>
        </p:nvSpPr>
        <p:spPr>
          <a:xfrm>
            <a:off x="1879354" y="4273438"/>
            <a:ext cx="1206630"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Mutation</a:t>
            </a:r>
          </a:p>
          <a:p>
            <a:pPr algn="ctr"/>
            <a:r>
              <a:rPr lang="en-US" sz="1600" dirty="0"/>
              <a:t>(</a:t>
            </a:r>
            <a:r>
              <a:rPr lang="en-US" sz="1600" dirty="0" smtClean="0"/>
              <a:t>0.69)</a:t>
            </a:r>
            <a:endParaRPr lang="en-US" sz="1600" dirty="0"/>
          </a:p>
        </p:txBody>
      </p:sp>
      <p:sp>
        <p:nvSpPr>
          <p:cNvPr id="79" name="TextBox 78"/>
          <p:cNvSpPr txBox="1"/>
          <p:nvPr/>
        </p:nvSpPr>
        <p:spPr>
          <a:xfrm>
            <a:off x="2400728" y="4293679"/>
            <a:ext cx="588859" cy="1446550"/>
          </a:xfrm>
          <a:prstGeom prst="rect">
            <a:avLst/>
          </a:prstGeom>
          <a:noFill/>
        </p:spPr>
        <p:txBody>
          <a:bodyPr wrap="square" rtlCol="0">
            <a:spAutoFit/>
          </a:bodyPr>
          <a:lstStyle/>
          <a:p>
            <a:pPr algn="ctr"/>
            <a:r>
              <a:rPr lang="en-US" sz="8800" dirty="0" smtClean="0">
                <a:solidFill>
                  <a:schemeClr val="accent3"/>
                </a:solidFill>
              </a:rPr>
              <a:t>…</a:t>
            </a:r>
            <a:endParaRPr lang="en-US" dirty="0">
              <a:solidFill>
                <a:schemeClr val="accent3"/>
              </a:solidFill>
            </a:endParaRPr>
          </a:p>
        </p:txBody>
      </p:sp>
      <p:sp>
        <p:nvSpPr>
          <p:cNvPr id="93" name="Rectangle 92"/>
          <p:cNvSpPr/>
          <p:nvPr/>
        </p:nvSpPr>
        <p:spPr>
          <a:xfrm>
            <a:off x="8052619" y="2088656"/>
            <a:ext cx="4661875" cy="368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flipH="1">
            <a:off x="7168486" y="2088656"/>
            <a:ext cx="612946" cy="368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flipH="1">
            <a:off x="7608562" y="2115887"/>
            <a:ext cx="612946" cy="368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nip Diagonal Corner Rectangle 96"/>
          <p:cNvSpPr/>
          <p:nvPr/>
        </p:nvSpPr>
        <p:spPr>
          <a:xfrm>
            <a:off x="2091842" y="5800725"/>
            <a:ext cx="1206630" cy="5363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Winner!</a:t>
            </a:r>
          </a:p>
          <a:p>
            <a:pPr algn="ctr"/>
            <a:r>
              <a:rPr lang="en-US" sz="1600" dirty="0"/>
              <a:t>(</a:t>
            </a:r>
            <a:r>
              <a:rPr lang="en-US" sz="1600" dirty="0" smtClean="0"/>
              <a:t>0.85)</a:t>
            </a:r>
            <a:endParaRPr lang="en-US" sz="1600" dirty="0"/>
          </a:p>
        </p:txBody>
      </p:sp>
    </p:spTree>
    <p:extLst>
      <p:ext uri="{BB962C8B-B14F-4D97-AF65-F5344CB8AC3E}">
        <p14:creationId xmlns:p14="http://schemas.microsoft.com/office/powerpoint/2010/main" val="54229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9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2.70833E-6 1.85185E-6 L 0.34948 1.85185E-6 " pathEditMode="relative" rAng="0" ptsTypes="AA">
                                      <p:cBhvr>
                                        <p:cTn id="68" dur="2000" fill="hold"/>
                                        <p:tgtEl>
                                          <p:spTgt spid="93"/>
                                        </p:tgtEl>
                                        <p:attrNameLst>
                                          <p:attrName>ppt_x</p:attrName>
                                          <p:attrName>ppt_y</p:attrName>
                                        </p:attrNameLst>
                                      </p:cBhvr>
                                      <p:rCtr x="17474" y="0"/>
                                    </p:animMotion>
                                  </p:childTnLst>
                                </p:cTn>
                              </p:par>
                            </p:childTnLst>
                          </p:cTn>
                        </p:par>
                        <p:par>
                          <p:cTn id="69" fill="hold">
                            <p:stCondLst>
                              <p:cond delay="2000"/>
                            </p:stCondLst>
                            <p:childTnLst>
                              <p:par>
                                <p:cTn id="70" presetID="1" presetClass="entr" presetSubtype="0" fill="hold" grpId="0" nodeType="afterEffect">
                                  <p:stCondLst>
                                    <p:cond delay="0"/>
                                  </p:stCondLst>
                                  <p:childTnLst>
                                    <p:set>
                                      <p:cBhvr>
                                        <p:cTn id="71"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9" grpId="0" animBg="1"/>
      <p:bldP spid="47" grpId="0" animBg="1"/>
      <p:bldP spid="59" grpId="0" animBg="1"/>
      <p:bldP spid="72" grpId="0" animBg="1"/>
      <p:bldP spid="75" grpId="0" animBg="1"/>
      <p:bldP spid="77" grpId="0" animBg="1"/>
      <p:bldP spid="79" grpId="0"/>
      <p:bldP spid="93" grpId="0" animBg="1"/>
      <p:bldP spid="95" grpId="0" animBg="1"/>
      <p:bldP spid="96" grpId="0" animBg="1"/>
      <p:bldP spid="9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Measure Quality?</a:t>
            </a:r>
            <a:endParaRPr lang="en-US" dirty="0"/>
          </a:p>
        </p:txBody>
      </p:sp>
      <p:sp>
        <p:nvSpPr>
          <p:cNvPr id="8" name="Text Placeholder 7"/>
          <p:cNvSpPr>
            <a:spLocks noGrp="1"/>
          </p:cNvSpPr>
          <p:nvPr>
            <p:ph type="body" sz="quarter" idx="3"/>
          </p:nvPr>
        </p:nvSpPr>
        <p:spPr/>
        <p:txBody>
          <a:bodyPr/>
          <a:lstStyle/>
          <a:p>
            <a:r>
              <a:rPr lang="en-US" sz="2800" dirty="0" smtClean="0"/>
              <a:t>Training Set Coverage</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36</a:t>
            </a:fld>
            <a:endParaRPr lang="en-US" dirty="0"/>
          </a:p>
        </p:txBody>
      </p:sp>
      <p:sp>
        <p:nvSpPr>
          <p:cNvPr id="3" name="Oval 2"/>
          <p:cNvSpPr/>
          <p:nvPr/>
        </p:nvSpPr>
        <p:spPr>
          <a:xfrm>
            <a:off x="6248400" y="2468562"/>
            <a:ext cx="5806440" cy="417353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r>
              <a:rPr lang="en-US" sz="2400" dirty="0" smtClean="0">
                <a:solidFill>
                  <a:schemeClr val="tx1"/>
                </a:solidFill>
                <a:latin typeface="Calibri Light" panose="020F0302020204030204" pitchFamily="34" charset="0"/>
              </a:rPr>
              <a:t>Possible Input Space</a:t>
            </a:r>
          </a:p>
        </p:txBody>
      </p:sp>
      <p:sp>
        <p:nvSpPr>
          <p:cNvPr id="4" name="Oval 3"/>
          <p:cNvSpPr/>
          <p:nvPr/>
        </p:nvSpPr>
        <p:spPr>
          <a:xfrm>
            <a:off x="6735759" y="2995964"/>
            <a:ext cx="2710180" cy="14799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a:p>
            <a:pPr algn="ctr"/>
            <a:endParaRPr lang="en-US" dirty="0">
              <a:solidFill>
                <a:srgbClr val="FF0000"/>
              </a:solidFill>
            </a:endParaRPr>
          </a:p>
          <a:p>
            <a:pPr algn="ctr"/>
            <a:endParaRPr lang="en-US" dirty="0" smtClean="0">
              <a:solidFill>
                <a:srgbClr val="FF0000"/>
              </a:solidFill>
            </a:endParaRPr>
          </a:p>
          <a:p>
            <a:pPr algn="ctr"/>
            <a:r>
              <a:rPr lang="en-US" dirty="0" smtClean="0">
                <a:solidFill>
                  <a:schemeClr val="tx1"/>
                </a:solidFill>
                <a:latin typeface="Calibri Light" panose="020F0302020204030204" pitchFamily="34" charset="0"/>
              </a:rPr>
              <a:t>Initial Examples</a:t>
            </a:r>
          </a:p>
          <a:p>
            <a:pPr algn="ctr"/>
            <a:r>
              <a:rPr lang="en-US" dirty="0" smtClean="0">
                <a:solidFill>
                  <a:schemeClr val="tx1"/>
                </a:solidFill>
                <a:latin typeface="Calibri Light" panose="020F0302020204030204" pitchFamily="34" charset="0"/>
              </a:rPr>
              <a:t>“Gold Set”</a:t>
            </a:r>
            <a:endParaRPr lang="en-US" dirty="0">
              <a:solidFill>
                <a:schemeClr val="tx1"/>
              </a:solidFill>
              <a:latin typeface="Calibri Light" panose="020F0302020204030204" pitchFamily="34" charset="0"/>
            </a:endParaRPr>
          </a:p>
        </p:txBody>
      </p:sp>
      <p:pic>
        <p:nvPicPr>
          <p:cNvPr id="10" name="Content Placeholder 9"/>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a:stretch/>
        </p:blipFill>
        <p:spPr>
          <a:xfrm>
            <a:off x="7576433" y="3163027"/>
            <a:ext cx="1028832" cy="668149"/>
          </a:xfrm>
        </p:spPr>
      </p:pic>
      <p:sp>
        <p:nvSpPr>
          <p:cNvPr id="13" name="TextBox 12"/>
          <p:cNvSpPr txBox="1"/>
          <p:nvPr/>
        </p:nvSpPr>
        <p:spPr>
          <a:xfrm>
            <a:off x="9608421" y="4099231"/>
            <a:ext cx="482600" cy="523220"/>
          </a:xfrm>
          <a:prstGeom prst="rect">
            <a:avLst/>
          </a:prstGeom>
          <a:noFill/>
        </p:spPr>
        <p:txBody>
          <a:bodyPr wrap="square" rtlCol="0">
            <a:spAutoFit/>
          </a:bodyPr>
          <a:lstStyle/>
          <a:p>
            <a:r>
              <a:rPr lang="en-US" sz="2800" dirty="0" smtClean="0"/>
              <a:t>?</a:t>
            </a:r>
            <a:endParaRPr lang="en-US" sz="2800" dirty="0"/>
          </a:p>
        </p:txBody>
      </p:sp>
      <p:sp>
        <p:nvSpPr>
          <p:cNvPr id="14" name="TextBox 13"/>
          <p:cNvSpPr txBox="1"/>
          <p:nvPr/>
        </p:nvSpPr>
        <p:spPr>
          <a:xfrm>
            <a:off x="10678974" y="5433538"/>
            <a:ext cx="482600" cy="523220"/>
          </a:xfrm>
          <a:prstGeom prst="rect">
            <a:avLst/>
          </a:prstGeom>
          <a:noFill/>
        </p:spPr>
        <p:txBody>
          <a:bodyPr wrap="square" rtlCol="0">
            <a:spAutoFit/>
          </a:bodyPr>
          <a:lstStyle/>
          <a:p>
            <a:r>
              <a:rPr lang="en-US" sz="2800" dirty="0" smtClean="0"/>
              <a:t>?</a:t>
            </a:r>
            <a:endParaRPr lang="en-US" sz="2800" dirty="0"/>
          </a:p>
        </p:txBody>
      </p:sp>
      <p:sp>
        <p:nvSpPr>
          <p:cNvPr id="15" name="TextBox 14"/>
          <p:cNvSpPr txBox="1"/>
          <p:nvPr/>
        </p:nvSpPr>
        <p:spPr>
          <a:xfrm>
            <a:off x="8719820" y="4622451"/>
            <a:ext cx="482600" cy="523220"/>
          </a:xfrm>
          <a:prstGeom prst="rect">
            <a:avLst/>
          </a:prstGeom>
          <a:noFill/>
        </p:spPr>
        <p:txBody>
          <a:bodyPr wrap="square" rtlCol="0">
            <a:spAutoFit/>
          </a:bodyPr>
          <a:lstStyle/>
          <a:p>
            <a:r>
              <a:rPr lang="en-US" sz="2800" dirty="0" smtClean="0"/>
              <a:t>?</a:t>
            </a:r>
            <a:endParaRPr lang="en-US" sz="2800" dirty="0"/>
          </a:p>
        </p:txBody>
      </p:sp>
      <p:sp>
        <p:nvSpPr>
          <p:cNvPr id="16" name="TextBox 15"/>
          <p:cNvSpPr txBox="1"/>
          <p:nvPr/>
        </p:nvSpPr>
        <p:spPr>
          <a:xfrm>
            <a:off x="6692450" y="4719910"/>
            <a:ext cx="482600" cy="523220"/>
          </a:xfrm>
          <a:prstGeom prst="rect">
            <a:avLst/>
          </a:prstGeom>
          <a:noFill/>
        </p:spPr>
        <p:txBody>
          <a:bodyPr wrap="square" rtlCol="0">
            <a:spAutoFit/>
          </a:bodyPr>
          <a:lstStyle/>
          <a:p>
            <a:r>
              <a:rPr lang="en-US" sz="2800" dirty="0" smtClean="0"/>
              <a:t>?</a:t>
            </a:r>
            <a:endParaRPr lang="en-US" sz="2800" dirty="0"/>
          </a:p>
        </p:txBody>
      </p:sp>
      <p:sp>
        <p:nvSpPr>
          <p:cNvPr id="18" name="TextBox 17"/>
          <p:cNvSpPr txBox="1"/>
          <p:nvPr/>
        </p:nvSpPr>
        <p:spPr>
          <a:xfrm>
            <a:off x="8845959" y="3344443"/>
            <a:ext cx="482600" cy="523220"/>
          </a:xfrm>
          <a:prstGeom prst="rect">
            <a:avLst/>
          </a:prstGeom>
          <a:noFill/>
        </p:spPr>
        <p:txBody>
          <a:bodyPr wrap="square" rtlCol="0">
            <a:spAutoFit/>
          </a:bodyPr>
          <a:lstStyle/>
          <a:p>
            <a:r>
              <a:rPr lang="en-US" sz="2800" dirty="0" smtClean="0"/>
              <a:t>+</a:t>
            </a:r>
            <a:endParaRPr lang="en-US" sz="2800" dirty="0"/>
          </a:p>
        </p:txBody>
      </p:sp>
      <p:sp>
        <p:nvSpPr>
          <p:cNvPr id="19" name="TextBox 18"/>
          <p:cNvSpPr txBox="1"/>
          <p:nvPr/>
        </p:nvSpPr>
        <p:spPr>
          <a:xfrm>
            <a:off x="8564120" y="3003245"/>
            <a:ext cx="482600" cy="523220"/>
          </a:xfrm>
          <a:prstGeom prst="rect">
            <a:avLst/>
          </a:prstGeom>
          <a:noFill/>
        </p:spPr>
        <p:txBody>
          <a:bodyPr wrap="square" rtlCol="0">
            <a:spAutoFit/>
          </a:bodyPr>
          <a:lstStyle/>
          <a:p>
            <a:r>
              <a:rPr lang="en-US" sz="2800" dirty="0" smtClean="0"/>
              <a:t>-</a:t>
            </a:r>
            <a:endParaRPr lang="en-US" sz="2800" dirty="0"/>
          </a:p>
        </p:txBody>
      </p:sp>
      <p:sp>
        <p:nvSpPr>
          <p:cNvPr id="20" name="TextBox 19"/>
          <p:cNvSpPr txBox="1"/>
          <p:nvPr/>
        </p:nvSpPr>
        <p:spPr>
          <a:xfrm>
            <a:off x="6963461" y="3775348"/>
            <a:ext cx="482600" cy="523220"/>
          </a:xfrm>
          <a:prstGeom prst="rect">
            <a:avLst/>
          </a:prstGeom>
          <a:noFill/>
        </p:spPr>
        <p:txBody>
          <a:bodyPr wrap="square" rtlCol="0">
            <a:spAutoFit/>
          </a:bodyPr>
          <a:lstStyle/>
          <a:p>
            <a:r>
              <a:rPr lang="en-US" sz="2800" dirty="0" smtClean="0"/>
              <a:t>+</a:t>
            </a:r>
            <a:endParaRPr lang="en-US" sz="2800" dirty="0"/>
          </a:p>
        </p:txBody>
      </p:sp>
      <p:sp>
        <p:nvSpPr>
          <p:cNvPr id="21" name="TextBox 20"/>
          <p:cNvSpPr txBox="1"/>
          <p:nvPr/>
        </p:nvSpPr>
        <p:spPr>
          <a:xfrm>
            <a:off x="8992977" y="3735956"/>
            <a:ext cx="482600" cy="523220"/>
          </a:xfrm>
          <a:prstGeom prst="rect">
            <a:avLst/>
          </a:prstGeom>
          <a:noFill/>
        </p:spPr>
        <p:txBody>
          <a:bodyPr wrap="square" rtlCol="0">
            <a:spAutoFit/>
          </a:bodyPr>
          <a:lstStyle/>
          <a:p>
            <a:r>
              <a:rPr lang="en-US" sz="2800" dirty="0" smtClean="0"/>
              <a:t>-</a:t>
            </a:r>
            <a:endParaRPr lang="en-US" sz="2800" dirty="0"/>
          </a:p>
        </p:txBody>
      </p:sp>
      <p:sp>
        <p:nvSpPr>
          <p:cNvPr id="22" name="TextBox 21"/>
          <p:cNvSpPr txBox="1"/>
          <p:nvPr/>
        </p:nvSpPr>
        <p:spPr>
          <a:xfrm>
            <a:off x="6828937" y="3344443"/>
            <a:ext cx="482600" cy="523220"/>
          </a:xfrm>
          <a:prstGeom prst="rect">
            <a:avLst/>
          </a:prstGeom>
          <a:noFill/>
        </p:spPr>
        <p:txBody>
          <a:bodyPr wrap="square" rtlCol="0">
            <a:spAutoFit/>
          </a:bodyPr>
          <a:lstStyle/>
          <a:p>
            <a:r>
              <a:rPr lang="en-US" sz="2800" dirty="0" smtClean="0"/>
              <a:t>+</a:t>
            </a:r>
            <a:endParaRPr lang="en-US" sz="2800" dirty="0"/>
          </a:p>
        </p:txBody>
      </p:sp>
      <p:sp>
        <p:nvSpPr>
          <p:cNvPr id="23" name="TextBox 22"/>
          <p:cNvSpPr txBox="1"/>
          <p:nvPr/>
        </p:nvSpPr>
        <p:spPr>
          <a:xfrm>
            <a:off x="7214786" y="3254851"/>
            <a:ext cx="482600" cy="523220"/>
          </a:xfrm>
          <a:prstGeom prst="rect">
            <a:avLst/>
          </a:prstGeom>
          <a:noFill/>
        </p:spPr>
        <p:txBody>
          <a:bodyPr wrap="square" rtlCol="0">
            <a:spAutoFit/>
          </a:bodyPr>
          <a:lstStyle/>
          <a:p>
            <a:r>
              <a:rPr lang="en-US" sz="2800" dirty="0" smtClean="0"/>
              <a:t>-</a:t>
            </a:r>
            <a:endParaRPr lang="en-US" sz="2800" dirty="0"/>
          </a:p>
        </p:txBody>
      </p:sp>
      <p:sp>
        <p:nvSpPr>
          <p:cNvPr id="24" name="TextBox 23"/>
          <p:cNvSpPr txBox="1"/>
          <p:nvPr/>
        </p:nvSpPr>
        <p:spPr>
          <a:xfrm>
            <a:off x="10930299" y="3513537"/>
            <a:ext cx="482600" cy="523220"/>
          </a:xfrm>
          <a:prstGeom prst="rect">
            <a:avLst/>
          </a:prstGeom>
          <a:noFill/>
        </p:spPr>
        <p:txBody>
          <a:bodyPr wrap="square" rtlCol="0">
            <a:spAutoFit/>
          </a:bodyPr>
          <a:lstStyle/>
          <a:p>
            <a:r>
              <a:rPr lang="en-US" sz="2800" dirty="0" smtClean="0"/>
              <a:t>?</a:t>
            </a:r>
            <a:endParaRPr lang="en-US" sz="2800" dirty="0"/>
          </a:p>
        </p:txBody>
      </p:sp>
      <p:sp>
        <p:nvSpPr>
          <p:cNvPr id="25" name="TextBox 24"/>
          <p:cNvSpPr txBox="1"/>
          <p:nvPr/>
        </p:nvSpPr>
        <p:spPr>
          <a:xfrm>
            <a:off x="7169514" y="5318179"/>
            <a:ext cx="482600" cy="523220"/>
          </a:xfrm>
          <a:prstGeom prst="rect">
            <a:avLst/>
          </a:prstGeom>
          <a:noFill/>
        </p:spPr>
        <p:txBody>
          <a:bodyPr wrap="square" rtlCol="0">
            <a:spAutoFit/>
          </a:bodyPr>
          <a:lstStyle/>
          <a:p>
            <a:r>
              <a:rPr lang="en-US" sz="2800" dirty="0" smtClean="0"/>
              <a:t>?</a:t>
            </a:r>
            <a:endParaRPr lang="en-US" sz="2800" dirty="0"/>
          </a:p>
        </p:txBody>
      </p:sp>
      <p:sp>
        <p:nvSpPr>
          <p:cNvPr id="27" name="TextBox 26"/>
          <p:cNvSpPr txBox="1"/>
          <p:nvPr/>
        </p:nvSpPr>
        <p:spPr>
          <a:xfrm>
            <a:off x="10159129" y="3382394"/>
            <a:ext cx="482600" cy="523220"/>
          </a:xfrm>
          <a:prstGeom prst="rect">
            <a:avLst/>
          </a:prstGeom>
          <a:noFill/>
        </p:spPr>
        <p:txBody>
          <a:bodyPr wrap="square" rtlCol="0">
            <a:spAutoFit/>
          </a:bodyPr>
          <a:lstStyle/>
          <a:p>
            <a:r>
              <a:rPr lang="en-US" sz="2800" dirty="0" smtClean="0"/>
              <a:t>?</a:t>
            </a:r>
            <a:endParaRPr lang="en-US" sz="2800" dirty="0"/>
          </a:p>
        </p:txBody>
      </p:sp>
      <p:sp>
        <p:nvSpPr>
          <p:cNvPr id="28" name="TextBox 27"/>
          <p:cNvSpPr txBox="1"/>
          <p:nvPr/>
        </p:nvSpPr>
        <p:spPr>
          <a:xfrm>
            <a:off x="10807244" y="4562304"/>
            <a:ext cx="482600" cy="523220"/>
          </a:xfrm>
          <a:prstGeom prst="rect">
            <a:avLst/>
          </a:prstGeom>
          <a:noFill/>
        </p:spPr>
        <p:txBody>
          <a:bodyPr wrap="square" rtlCol="0">
            <a:spAutoFit/>
          </a:bodyPr>
          <a:lstStyle/>
          <a:p>
            <a:r>
              <a:rPr lang="en-US" sz="2800" dirty="0" smtClean="0"/>
              <a:t>?</a:t>
            </a:r>
            <a:endParaRPr lang="en-US" sz="2800" dirty="0"/>
          </a:p>
        </p:txBody>
      </p:sp>
      <p:sp>
        <p:nvSpPr>
          <p:cNvPr id="29" name="TextBox 28"/>
          <p:cNvSpPr txBox="1"/>
          <p:nvPr/>
        </p:nvSpPr>
        <p:spPr>
          <a:xfrm>
            <a:off x="10196374" y="4004694"/>
            <a:ext cx="482600" cy="523220"/>
          </a:xfrm>
          <a:prstGeom prst="rect">
            <a:avLst/>
          </a:prstGeom>
          <a:noFill/>
        </p:spPr>
        <p:txBody>
          <a:bodyPr wrap="square" rtlCol="0">
            <a:spAutoFit/>
          </a:bodyPr>
          <a:lstStyle/>
          <a:p>
            <a:r>
              <a:rPr lang="en-US" sz="2800" dirty="0" smtClean="0"/>
              <a:t>?</a:t>
            </a:r>
            <a:endParaRPr lang="en-US" sz="2800" dirty="0"/>
          </a:p>
        </p:txBody>
      </p:sp>
      <p:sp>
        <p:nvSpPr>
          <p:cNvPr id="30" name="TextBox 29"/>
          <p:cNvSpPr txBox="1"/>
          <p:nvPr/>
        </p:nvSpPr>
        <p:spPr>
          <a:xfrm>
            <a:off x="9985667" y="4482952"/>
            <a:ext cx="482600" cy="523220"/>
          </a:xfrm>
          <a:prstGeom prst="rect">
            <a:avLst/>
          </a:prstGeom>
          <a:noFill/>
        </p:spPr>
        <p:txBody>
          <a:bodyPr wrap="square" rtlCol="0">
            <a:spAutoFit/>
          </a:bodyPr>
          <a:lstStyle/>
          <a:p>
            <a:r>
              <a:rPr lang="en-US" sz="2800" dirty="0" smtClean="0"/>
              <a:t>?</a:t>
            </a:r>
            <a:endParaRPr lang="en-US" sz="2800" dirty="0"/>
          </a:p>
        </p:txBody>
      </p:sp>
      <p:sp>
        <p:nvSpPr>
          <p:cNvPr id="31" name="TextBox 30"/>
          <p:cNvSpPr txBox="1"/>
          <p:nvPr/>
        </p:nvSpPr>
        <p:spPr>
          <a:xfrm>
            <a:off x="9329658" y="6008968"/>
            <a:ext cx="482600" cy="523220"/>
          </a:xfrm>
          <a:prstGeom prst="rect">
            <a:avLst/>
          </a:prstGeom>
          <a:noFill/>
        </p:spPr>
        <p:txBody>
          <a:bodyPr wrap="square" rtlCol="0">
            <a:spAutoFit/>
          </a:bodyPr>
          <a:lstStyle/>
          <a:p>
            <a:r>
              <a:rPr lang="en-US" sz="2800" dirty="0" smtClean="0"/>
              <a:t>?</a:t>
            </a:r>
            <a:endParaRPr lang="en-US" sz="2800" dirty="0"/>
          </a:p>
        </p:txBody>
      </p:sp>
      <p:sp>
        <p:nvSpPr>
          <p:cNvPr id="33" name="TextBox 32"/>
          <p:cNvSpPr txBox="1"/>
          <p:nvPr/>
        </p:nvSpPr>
        <p:spPr>
          <a:xfrm>
            <a:off x="8508081" y="5929616"/>
            <a:ext cx="482600" cy="523220"/>
          </a:xfrm>
          <a:prstGeom prst="rect">
            <a:avLst/>
          </a:prstGeom>
          <a:noFill/>
        </p:spPr>
        <p:txBody>
          <a:bodyPr wrap="square" rtlCol="0">
            <a:spAutoFit/>
          </a:bodyPr>
          <a:lstStyle/>
          <a:p>
            <a:r>
              <a:rPr lang="en-US" sz="2800" dirty="0" smtClean="0"/>
              <a:t>?</a:t>
            </a:r>
            <a:endParaRPr lang="en-US" sz="2800" dirty="0"/>
          </a:p>
        </p:txBody>
      </p:sp>
      <p:sp>
        <p:nvSpPr>
          <p:cNvPr id="34" name="TextBox 33"/>
          <p:cNvSpPr txBox="1"/>
          <p:nvPr/>
        </p:nvSpPr>
        <p:spPr>
          <a:xfrm>
            <a:off x="9579856" y="2637577"/>
            <a:ext cx="482600" cy="523220"/>
          </a:xfrm>
          <a:prstGeom prst="rect">
            <a:avLst/>
          </a:prstGeom>
          <a:noFill/>
        </p:spPr>
        <p:txBody>
          <a:bodyPr wrap="square" rtlCol="0">
            <a:spAutoFit/>
          </a:bodyPr>
          <a:lstStyle/>
          <a:p>
            <a:r>
              <a:rPr lang="en-US" sz="2800" dirty="0" smtClean="0"/>
              <a:t>?</a:t>
            </a:r>
            <a:endParaRPr lang="en-US" sz="2800" dirty="0"/>
          </a:p>
        </p:txBody>
      </p:sp>
      <p:sp>
        <p:nvSpPr>
          <p:cNvPr id="32" name="TextBox 31"/>
          <p:cNvSpPr txBox="1"/>
          <p:nvPr/>
        </p:nvSpPr>
        <p:spPr>
          <a:xfrm>
            <a:off x="9229889" y="4705209"/>
            <a:ext cx="482600" cy="523220"/>
          </a:xfrm>
          <a:prstGeom prst="rect">
            <a:avLst/>
          </a:prstGeom>
          <a:noFill/>
        </p:spPr>
        <p:txBody>
          <a:bodyPr wrap="square" rtlCol="0">
            <a:spAutoFit/>
          </a:bodyPr>
          <a:lstStyle/>
          <a:p>
            <a:r>
              <a:rPr lang="en-US" sz="2800" dirty="0" smtClean="0"/>
              <a:t>+</a:t>
            </a:r>
            <a:endParaRPr lang="en-US" sz="2800" dirty="0"/>
          </a:p>
        </p:txBody>
      </p:sp>
      <p:sp>
        <p:nvSpPr>
          <p:cNvPr id="35" name="TextBox 34"/>
          <p:cNvSpPr txBox="1"/>
          <p:nvPr/>
        </p:nvSpPr>
        <p:spPr>
          <a:xfrm>
            <a:off x="8747289" y="4305084"/>
            <a:ext cx="482600" cy="523220"/>
          </a:xfrm>
          <a:prstGeom prst="rect">
            <a:avLst/>
          </a:prstGeom>
          <a:noFill/>
        </p:spPr>
        <p:txBody>
          <a:bodyPr wrap="square" rtlCol="0">
            <a:spAutoFit/>
          </a:bodyPr>
          <a:lstStyle/>
          <a:p>
            <a:r>
              <a:rPr lang="en-US" sz="2800" dirty="0" smtClean="0"/>
              <a:t>+</a:t>
            </a:r>
            <a:endParaRPr lang="en-US" sz="2800" dirty="0"/>
          </a:p>
        </p:txBody>
      </p:sp>
      <p:sp>
        <p:nvSpPr>
          <p:cNvPr id="36" name="TextBox 35"/>
          <p:cNvSpPr txBox="1"/>
          <p:nvPr/>
        </p:nvSpPr>
        <p:spPr>
          <a:xfrm>
            <a:off x="7460865" y="4453401"/>
            <a:ext cx="482600" cy="523220"/>
          </a:xfrm>
          <a:prstGeom prst="rect">
            <a:avLst/>
          </a:prstGeom>
          <a:noFill/>
        </p:spPr>
        <p:txBody>
          <a:bodyPr wrap="square" rtlCol="0">
            <a:spAutoFit/>
          </a:bodyPr>
          <a:lstStyle/>
          <a:p>
            <a:r>
              <a:rPr lang="en-US" sz="2800" dirty="0" smtClean="0"/>
              <a:t>-</a:t>
            </a:r>
            <a:endParaRPr lang="en-US" sz="2800" dirty="0"/>
          </a:p>
        </p:txBody>
      </p:sp>
      <p:sp>
        <p:nvSpPr>
          <p:cNvPr id="37" name="TextBox 36"/>
          <p:cNvSpPr txBox="1"/>
          <p:nvPr/>
        </p:nvSpPr>
        <p:spPr>
          <a:xfrm>
            <a:off x="10939915" y="5278415"/>
            <a:ext cx="482600" cy="523220"/>
          </a:xfrm>
          <a:prstGeom prst="rect">
            <a:avLst/>
          </a:prstGeom>
          <a:noFill/>
        </p:spPr>
        <p:txBody>
          <a:bodyPr wrap="square" rtlCol="0">
            <a:spAutoFit/>
          </a:bodyPr>
          <a:lstStyle/>
          <a:p>
            <a:r>
              <a:rPr lang="en-US" sz="2800" dirty="0" smtClean="0"/>
              <a:t>+</a:t>
            </a:r>
            <a:endParaRPr lang="en-US" sz="2800" dirty="0"/>
          </a:p>
        </p:txBody>
      </p:sp>
      <p:sp>
        <p:nvSpPr>
          <p:cNvPr id="38" name="TextBox 37"/>
          <p:cNvSpPr txBox="1"/>
          <p:nvPr/>
        </p:nvSpPr>
        <p:spPr>
          <a:xfrm>
            <a:off x="9592952" y="2669572"/>
            <a:ext cx="482600" cy="523220"/>
          </a:xfrm>
          <a:prstGeom prst="rect">
            <a:avLst/>
          </a:prstGeom>
          <a:noFill/>
        </p:spPr>
        <p:txBody>
          <a:bodyPr wrap="square" rtlCol="0">
            <a:spAutoFit/>
          </a:bodyPr>
          <a:lstStyle/>
          <a:p>
            <a:r>
              <a:rPr lang="en-US" sz="2800" dirty="0" smtClean="0"/>
              <a:t>+</a:t>
            </a:r>
            <a:endParaRPr lang="en-US" sz="2800" dirty="0"/>
          </a:p>
        </p:txBody>
      </p:sp>
      <p:sp>
        <p:nvSpPr>
          <p:cNvPr id="39" name="TextBox 38"/>
          <p:cNvSpPr txBox="1"/>
          <p:nvPr/>
        </p:nvSpPr>
        <p:spPr>
          <a:xfrm>
            <a:off x="10381879" y="3403143"/>
            <a:ext cx="482600" cy="523220"/>
          </a:xfrm>
          <a:prstGeom prst="rect">
            <a:avLst/>
          </a:prstGeom>
          <a:noFill/>
        </p:spPr>
        <p:txBody>
          <a:bodyPr wrap="square" rtlCol="0">
            <a:spAutoFit/>
          </a:bodyPr>
          <a:lstStyle/>
          <a:p>
            <a:r>
              <a:rPr lang="en-US" sz="2800" dirty="0" smtClean="0"/>
              <a:t>-</a:t>
            </a:r>
            <a:endParaRPr lang="en-US" sz="2800" dirty="0"/>
          </a:p>
        </p:txBody>
      </p:sp>
      <p:sp>
        <p:nvSpPr>
          <p:cNvPr id="40" name="TextBox 39"/>
          <p:cNvSpPr txBox="1"/>
          <p:nvPr/>
        </p:nvSpPr>
        <p:spPr>
          <a:xfrm>
            <a:off x="10770192" y="3032131"/>
            <a:ext cx="482600" cy="523220"/>
          </a:xfrm>
          <a:prstGeom prst="rect">
            <a:avLst/>
          </a:prstGeom>
          <a:noFill/>
        </p:spPr>
        <p:txBody>
          <a:bodyPr wrap="square" rtlCol="0">
            <a:spAutoFit/>
          </a:bodyPr>
          <a:lstStyle/>
          <a:p>
            <a:r>
              <a:rPr lang="en-US" sz="2800" dirty="0" smtClean="0"/>
              <a:t>+</a:t>
            </a:r>
            <a:endParaRPr lang="en-US" sz="2800" dirty="0"/>
          </a:p>
        </p:txBody>
      </p:sp>
      <p:sp>
        <p:nvSpPr>
          <p:cNvPr id="41" name="TextBox 40"/>
          <p:cNvSpPr txBox="1"/>
          <p:nvPr/>
        </p:nvSpPr>
        <p:spPr>
          <a:xfrm>
            <a:off x="11027873" y="4243555"/>
            <a:ext cx="482600" cy="523220"/>
          </a:xfrm>
          <a:prstGeom prst="rect">
            <a:avLst/>
          </a:prstGeom>
          <a:noFill/>
        </p:spPr>
        <p:txBody>
          <a:bodyPr wrap="square" rtlCol="0">
            <a:spAutoFit/>
          </a:bodyPr>
          <a:lstStyle/>
          <a:p>
            <a:r>
              <a:rPr lang="en-US" sz="2800" dirty="0" smtClean="0"/>
              <a:t>+</a:t>
            </a:r>
            <a:endParaRPr lang="en-US" sz="2800" dirty="0"/>
          </a:p>
        </p:txBody>
      </p:sp>
      <p:sp>
        <p:nvSpPr>
          <p:cNvPr id="42" name="TextBox 41"/>
          <p:cNvSpPr txBox="1"/>
          <p:nvPr/>
        </p:nvSpPr>
        <p:spPr>
          <a:xfrm>
            <a:off x="8363364" y="5895229"/>
            <a:ext cx="482600" cy="523220"/>
          </a:xfrm>
          <a:prstGeom prst="rect">
            <a:avLst/>
          </a:prstGeom>
          <a:noFill/>
        </p:spPr>
        <p:txBody>
          <a:bodyPr wrap="square" rtlCol="0">
            <a:spAutoFit/>
          </a:bodyPr>
          <a:lstStyle/>
          <a:p>
            <a:r>
              <a:rPr lang="en-US" sz="2800" dirty="0" smtClean="0"/>
              <a:t>-</a:t>
            </a:r>
            <a:endParaRPr lang="en-US" sz="2800" dirty="0"/>
          </a:p>
        </p:txBody>
      </p:sp>
      <p:sp>
        <p:nvSpPr>
          <p:cNvPr id="43" name="TextBox 42"/>
          <p:cNvSpPr txBox="1"/>
          <p:nvPr/>
        </p:nvSpPr>
        <p:spPr>
          <a:xfrm>
            <a:off x="9247978" y="5841399"/>
            <a:ext cx="482600" cy="523220"/>
          </a:xfrm>
          <a:prstGeom prst="rect">
            <a:avLst/>
          </a:prstGeom>
          <a:noFill/>
        </p:spPr>
        <p:txBody>
          <a:bodyPr wrap="square" rtlCol="0">
            <a:spAutoFit/>
          </a:bodyPr>
          <a:lstStyle/>
          <a:p>
            <a:r>
              <a:rPr lang="en-US" sz="2800" dirty="0" smtClean="0"/>
              <a:t>+</a:t>
            </a:r>
            <a:endParaRPr lang="en-US" sz="2800" dirty="0"/>
          </a:p>
        </p:txBody>
      </p:sp>
      <p:sp>
        <p:nvSpPr>
          <p:cNvPr id="44" name="TextBox 43"/>
          <p:cNvSpPr txBox="1"/>
          <p:nvPr/>
        </p:nvSpPr>
        <p:spPr>
          <a:xfrm>
            <a:off x="6828263" y="4620524"/>
            <a:ext cx="482600" cy="523220"/>
          </a:xfrm>
          <a:prstGeom prst="rect">
            <a:avLst/>
          </a:prstGeom>
          <a:noFill/>
        </p:spPr>
        <p:txBody>
          <a:bodyPr wrap="square" rtlCol="0">
            <a:spAutoFit/>
          </a:bodyPr>
          <a:lstStyle/>
          <a:p>
            <a:r>
              <a:rPr lang="en-US" sz="2800" dirty="0" smtClean="0"/>
              <a:t>-</a:t>
            </a:r>
            <a:endParaRPr lang="en-US" sz="2800" dirty="0"/>
          </a:p>
        </p:txBody>
      </p:sp>
      <p:sp>
        <p:nvSpPr>
          <p:cNvPr id="45" name="TextBox 44"/>
          <p:cNvSpPr txBox="1"/>
          <p:nvPr/>
        </p:nvSpPr>
        <p:spPr>
          <a:xfrm>
            <a:off x="7003871" y="5167549"/>
            <a:ext cx="482600" cy="523220"/>
          </a:xfrm>
          <a:prstGeom prst="rect">
            <a:avLst/>
          </a:prstGeom>
          <a:noFill/>
        </p:spPr>
        <p:txBody>
          <a:bodyPr wrap="square" rtlCol="0">
            <a:spAutoFit/>
          </a:bodyPr>
          <a:lstStyle/>
          <a:p>
            <a:r>
              <a:rPr lang="en-US" sz="2800" dirty="0" smtClean="0"/>
              <a:t>+</a:t>
            </a:r>
            <a:endParaRPr lang="en-US" sz="2800" dirty="0"/>
          </a:p>
        </p:txBody>
      </p:sp>
      <p:sp>
        <p:nvSpPr>
          <p:cNvPr id="46" name="TextBox 45"/>
          <p:cNvSpPr txBox="1"/>
          <p:nvPr/>
        </p:nvSpPr>
        <p:spPr>
          <a:xfrm>
            <a:off x="8266006" y="4505165"/>
            <a:ext cx="482600" cy="523220"/>
          </a:xfrm>
          <a:prstGeom prst="rect">
            <a:avLst/>
          </a:prstGeom>
          <a:noFill/>
        </p:spPr>
        <p:txBody>
          <a:bodyPr wrap="square" rtlCol="0">
            <a:spAutoFit/>
          </a:bodyPr>
          <a:lstStyle/>
          <a:p>
            <a:r>
              <a:rPr lang="en-US" sz="2800" dirty="0" smtClean="0"/>
              <a:t>-</a:t>
            </a:r>
            <a:endParaRPr lang="en-US" sz="2800" dirty="0"/>
          </a:p>
        </p:txBody>
      </p:sp>
      <p:sp>
        <p:nvSpPr>
          <p:cNvPr id="47" name="TextBox 46"/>
          <p:cNvSpPr txBox="1"/>
          <p:nvPr/>
        </p:nvSpPr>
        <p:spPr>
          <a:xfrm>
            <a:off x="7825448" y="4661924"/>
            <a:ext cx="482600" cy="523220"/>
          </a:xfrm>
          <a:prstGeom prst="rect">
            <a:avLst/>
          </a:prstGeom>
          <a:noFill/>
        </p:spPr>
        <p:txBody>
          <a:bodyPr wrap="square" rtlCol="0">
            <a:spAutoFit/>
          </a:bodyPr>
          <a:lstStyle/>
          <a:p>
            <a:r>
              <a:rPr lang="en-US" sz="2800" dirty="0" smtClean="0"/>
              <a:t>+</a:t>
            </a:r>
            <a:endParaRPr lang="en-US" sz="2800" dirty="0"/>
          </a:p>
        </p:txBody>
      </p:sp>
      <p:sp>
        <p:nvSpPr>
          <p:cNvPr id="48" name="TextBox 47"/>
          <p:cNvSpPr txBox="1"/>
          <p:nvPr/>
        </p:nvSpPr>
        <p:spPr>
          <a:xfrm>
            <a:off x="10075552" y="5690769"/>
            <a:ext cx="482600" cy="523220"/>
          </a:xfrm>
          <a:prstGeom prst="rect">
            <a:avLst/>
          </a:prstGeom>
          <a:noFill/>
        </p:spPr>
        <p:txBody>
          <a:bodyPr wrap="square" rtlCol="0">
            <a:spAutoFit/>
          </a:bodyPr>
          <a:lstStyle/>
          <a:p>
            <a:r>
              <a:rPr lang="en-US" sz="2800" dirty="0" smtClean="0"/>
              <a:t>+</a:t>
            </a:r>
            <a:endParaRPr lang="en-US" sz="2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117" y="3063210"/>
            <a:ext cx="2031370" cy="13948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 Placeholder 16"/>
          <p:cNvSpPr>
            <a:spLocks noGrp="1"/>
          </p:cNvSpPr>
          <p:nvPr>
            <p:ph type="body" idx="1"/>
          </p:nvPr>
        </p:nvSpPr>
        <p:spPr/>
        <p:txBody>
          <a:bodyPr/>
          <a:lstStyle/>
          <a:p>
            <a:r>
              <a:rPr lang="en-US" b="1" dirty="0" smtClean="0"/>
              <a:t>Measuring fitness</a:t>
            </a:r>
            <a:endParaRPr lang="en-US" b="1" dirty="0"/>
          </a:p>
        </p:txBody>
      </p:sp>
      <p:sp>
        <p:nvSpPr>
          <p:cNvPr id="51" name="Content Placeholder 50"/>
          <p:cNvSpPr>
            <a:spLocks noGrp="1"/>
          </p:cNvSpPr>
          <p:nvPr>
            <p:ph sz="half" idx="2"/>
          </p:nvPr>
        </p:nvSpPr>
        <p:spPr/>
        <p:txBody>
          <a:bodyPr/>
          <a:lstStyle/>
          <a:p>
            <a:r>
              <a:rPr lang="en-US" dirty="0" smtClean="0"/>
              <a:t>Percentage of tests cases that the current candidate program gets right</a:t>
            </a:r>
          </a:p>
          <a:p>
            <a:pPr lvl="1"/>
            <a:r>
              <a:rPr lang="en-US" dirty="0" smtClean="0"/>
              <a:t>Accepts for positive</a:t>
            </a:r>
          </a:p>
          <a:p>
            <a:pPr lvl="1"/>
            <a:r>
              <a:rPr lang="en-US" dirty="0" smtClean="0"/>
              <a:t>Rejects for negative</a:t>
            </a:r>
          </a:p>
          <a:p>
            <a:r>
              <a:rPr lang="en-US" dirty="0" smtClean="0"/>
              <a:t>Others are possible</a:t>
            </a:r>
          </a:p>
          <a:p>
            <a:pPr lvl="1"/>
            <a:r>
              <a:rPr lang="en-US" dirty="0" smtClean="0"/>
              <a:t>Weight initial examples more heavily</a:t>
            </a:r>
          </a:p>
          <a:p>
            <a:pPr lvl="1"/>
            <a:r>
              <a:rPr lang="en-US" dirty="0" smtClean="0"/>
              <a:t>Penalize for larger and more complex candidates to avoid </a:t>
            </a:r>
            <a:r>
              <a:rPr lang="en-US" dirty="0" err="1" smtClean="0"/>
              <a:t>overfitting</a:t>
            </a:r>
            <a:endParaRPr lang="en-US" dirty="0"/>
          </a:p>
        </p:txBody>
      </p:sp>
    </p:spTree>
    <p:extLst>
      <p:ext uri="{BB962C8B-B14F-4D97-AF65-F5344CB8AC3E}">
        <p14:creationId xmlns:p14="http://schemas.microsoft.com/office/powerpoint/2010/main" val="306355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34"/>
                                        </p:tgtEl>
                                      </p:cBhvr>
                                    </p:animEffect>
                                    <p:set>
                                      <p:cBhvr>
                                        <p:cTn id="95" dur="1" fill="hold">
                                          <p:stCondLst>
                                            <p:cond delay="499"/>
                                          </p:stCondLst>
                                        </p:cTn>
                                        <p:tgtEl>
                                          <p:spTgt spid="34"/>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6"/>
                                        </p:tgtEl>
                                      </p:cBhvr>
                                    </p:animEffect>
                                    <p:set>
                                      <p:cBhvr>
                                        <p:cTn id="98" dur="1" fill="hold">
                                          <p:stCondLst>
                                            <p:cond delay="499"/>
                                          </p:stCondLst>
                                        </p:cTn>
                                        <p:tgtEl>
                                          <p:spTgt spid="16"/>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25"/>
                                        </p:tgtEl>
                                      </p:cBhvr>
                                    </p:animEffect>
                                    <p:set>
                                      <p:cBhvr>
                                        <p:cTn id="101" dur="1" fill="hold">
                                          <p:stCondLst>
                                            <p:cond delay="499"/>
                                          </p:stCondLst>
                                        </p:cTn>
                                        <p:tgtEl>
                                          <p:spTgt spid="25"/>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3"/>
                                        </p:tgtEl>
                                      </p:cBhvr>
                                    </p:animEffect>
                                    <p:set>
                                      <p:cBhvr>
                                        <p:cTn id="104" dur="1" fill="hold">
                                          <p:stCondLst>
                                            <p:cond delay="499"/>
                                          </p:stCondLst>
                                        </p:cTn>
                                        <p:tgtEl>
                                          <p:spTgt spid="33"/>
                                        </p:tgtEl>
                                        <p:attrNameLst>
                                          <p:attrName>style.visibility</p:attrName>
                                        </p:attrNameLst>
                                      </p:cBhvr>
                                      <p:to>
                                        <p:strVal val="hidden"/>
                                      </p:to>
                                    </p:se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fade">
                                      <p:cBhvr>
                                        <p:cTn id="129" dur="500"/>
                                        <p:tgtEl>
                                          <p:spTgt spid="4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500"/>
                                        <p:tgtEl>
                                          <p:spTgt spid="4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fade">
                                      <p:cBhvr>
                                        <p:cTn id="135" dur="500"/>
                                        <p:tgtEl>
                                          <p:spTgt spid="4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500"/>
                                        <p:tgtEl>
                                          <p:spTgt spid="4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500"/>
                                        <p:tgtEl>
                                          <p:spTgt spid="4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fade">
                                      <p:cBhvr>
                                        <p:cTn id="144" dur="500"/>
                                        <p:tgtEl>
                                          <p:spTgt spid="4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0"/>
                                        <p:tgtEl>
                                          <p:spTgt spid="4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animBg="1"/>
      <p:bldP spid="4" grpId="0" animBg="1"/>
      <p:bldP spid="13" grpId="0"/>
      <p:bldP spid="13" grpId="1"/>
      <p:bldP spid="14" grpId="0"/>
      <p:bldP spid="14" grpId="1"/>
      <p:bldP spid="15" grpId="0"/>
      <p:bldP spid="15" grpId="1"/>
      <p:bldP spid="16" grpId="0"/>
      <p:bldP spid="16" grpId="1"/>
      <p:bldP spid="18" grpId="0"/>
      <p:bldP spid="19" grpId="0"/>
      <p:bldP spid="20" grpId="0"/>
      <p:bldP spid="21" grpId="0"/>
      <p:bldP spid="22" grpId="0"/>
      <p:bldP spid="23" grpId="0"/>
      <p:bldP spid="24" grpId="0"/>
      <p:bldP spid="24" grpId="1"/>
      <p:bldP spid="25" grpId="0"/>
      <p:bldP spid="25" grpId="1"/>
      <p:bldP spid="27" grpId="0"/>
      <p:bldP spid="27" grpId="1"/>
      <p:bldP spid="28" grpId="0"/>
      <p:bldP spid="28" grpId="1"/>
      <p:bldP spid="29" grpId="0"/>
      <p:bldP spid="29" grpId="1"/>
      <p:bldP spid="30" grpId="0"/>
      <p:bldP spid="30" grpId="1"/>
      <p:bldP spid="31" grpId="0"/>
      <p:bldP spid="31" grpId="1"/>
      <p:bldP spid="33" grpId="0"/>
      <p:bldP spid="33" grpId="1"/>
      <p:bldP spid="34" grpId="0"/>
      <p:bldP spid="34" grpId="1"/>
      <p:bldP spid="32"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Skilled and Unskilled Crowds</a:t>
            </a:r>
            <a:endParaRPr lang="en-US" dirty="0"/>
          </a:p>
        </p:txBody>
      </p:sp>
      <p:sp>
        <p:nvSpPr>
          <p:cNvPr id="5" name="Text Placeholder 4"/>
          <p:cNvSpPr>
            <a:spLocks noGrp="1"/>
          </p:cNvSpPr>
          <p:nvPr>
            <p:ph type="body" idx="1"/>
          </p:nvPr>
        </p:nvSpPr>
        <p:spPr/>
        <p:txBody>
          <a:bodyPr>
            <a:normAutofit/>
          </a:bodyPr>
          <a:lstStyle/>
          <a:p>
            <a:r>
              <a:rPr lang="en-US" sz="3200" b="1" dirty="0" smtClean="0"/>
              <a:t>Skilled: provide initial programs</a:t>
            </a:r>
            <a:endParaRPr lang="en-US" sz="3200" b="1" dirty="0"/>
          </a:p>
        </p:txBody>
      </p:sp>
      <p:sp>
        <p:nvSpPr>
          <p:cNvPr id="6" name="Content Placeholder 5"/>
          <p:cNvSpPr>
            <a:spLocks noGrp="1"/>
          </p:cNvSpPr>
          <p:nvPr>
            <p:ph sz="half" idx="2"/>
          </p:nvPr>
        </p:nvSpPr>
        <p:spPr>
          <a:xfrm>
            <a:off x="609600" y="2438400"/>
            <a:ext cx="5242560" cy="1996964"/>
          </a:xfrm>
        </p:spPr>
        <p:txBody>
          <a:bodyPr>
            <a:normAutofit/>
          </a:bodyPr>
          <a:lstStyle/>
          <a:p>
            <a:r>
              <a:rPr lang="en-US" sz="2800" dirty="0" smtClean="0"/>
              <a:t>More expensive, longer (hours)</a:t>
            </a:r>
          </a:p>
          <a:p>
            <a:r>
              <a:rPr lang="en-US" sz="2800" dirty="0" smtClean="0"/>
              <a:t>May require multiple rounds of interaction</a:t>
            </a:r>
          </a:p>
          <a:p>
            <a:r>
              <a:rPr lang="en-US" sz="2800" dirty="0" smtClean="0"/>
              <a:t>Different payment models</a:t>
            </a:r>
          </a:p>
          <a:p>
            <a:endParaRPr lang="en-US" sz="2800" dirty="0" smtClean="0"/>
          </a:p>
          <a:p>
            <a:endParaRPr lang="en-US" sz="2800" dirty="0"/>
          </a:p>
          <a:p>
            <a:endParaRPr lang="en-US" sz="2800" dirty="0"/>
          </a:p>
        </p:txBody>
      </p:sp>
      <p:sp>
        <p:nvSpPr>
          <p:cNvPr id="7" name="Text Placeholder 6"/>
          <p:cNvSpPr>
            <a:spLocks noGrp="1"/>
          </p:cNvSpPr>
          <p:nvPr>
            <p:ph type="body" sz="quarter" idx="3"/>
          </p:nvPr>
        </p:nvSpPr>
        <p:spPr/>
        <p:txBody>
          <a:bodyPr>
            <a:normAutofit/>
          </a:bodyPr>
          <a:lstStyle/>
          <a:p>
            <a:r>
              <a:rPr lang="en-US" sz="2800" b="1" dirty="0" smtClean="0">
                <a:latin typeface="Calibri Light" panose="020F0302020204030204" pitchFamily="34" charset="0"/>
              </a:rPr>
              <a:t>Unskilled: evolve </a:t>
            </a:r>
            <a:r>
              <a:rPr lang="en-US" sz="2800" b="1" dirty="0">
                <a:latin typeface="Calibri Light" panose="020F0302020204030204" pitchFamily="34" charset="0"/>
              </a:rPr>
              <a:t>training </a:t>
            </a:r>
            <a:r>
              <a:rPr lang="en-US" sz="2800" b="1" dirty="0" smtClean="0">
                <a:latin typeface="Calibri Light" panose="020F0302020204030204" pitchFamily="34" charset="0"/>
              </a:rPr>
              <a:t>examples</a:t>
            </a:r>
            <a:endParaRPr lang="en-US" sz="2800" b="1" dirty="0">
              <a:latin typeface="Calibri Light" panose="020F0302020204030204" pitchFamily="34" charset="0"/>
            </a:endParaRPr>
          </a:p>
        </p:txBody>
      </p:sp>
      <p:sp>
        <p:nvSpPr>
          <p:cNvPr id="8" name="Content Placeholder 7"/>
          <p:cNvSpPr>
            <a:spLocks noGrp="1"/>
          </p:cNvSpPr>
          <p:nvPr>
            <p:ph sz="quarter" idx="4"/>
          </p:nvPr>
        </p:nvSpPr>
        <p:spPr>
          <a:xfrm>
            <a:off x="6339840" y="2438399"/>
            <a:ext cx="5242560" cy="2012613"/>
          </a:xfrm>
        </p:spPr>
        <p:txBody>
          <a:bodyPr>
            <a:normAutofit/>
          </a:bodyPr>
          <a:lstStyle/>
          <a:p>
            <a:r>
              <a:rPr lang="en-US" sz="2800" dirty="0" smtClean="0"/>
              <a:t>Cheaper, smaller units of work (seconds or minutes)</a:t>
            </a:r>
          </a:p>
          <a:p>
            <a:r>
              <a:rPr lang="en-US" sz="2800" dirty="0" smtClean="0"/>
              <a:t>Automated process for hiring, vetting and retrieving work</a:t>
            </a:r>
          </a:p>
          <a:p>
            <a:endParaRPr lang="en-US" sz="2800" dirty="0" smtClean="0"/>
          </a:p>
          <a:p>
            <a:endParaRPr lang="en-US" sz="2800"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37</a:t>
            </a:fld>
            <a:endParaRPr lang="en-US" dirty="0"/>
          </a:p>
        </p:txBody>
      </p:sp>
      <p:grpSp>
        <p:nvGrpSpPr>
          <p:cNvPr id="4" name="Group 3"/>
          <p:cNvGrpSpPr/>
          <p:nvPr/>
        </p:nvGrpSpPr>
        <p:grpSpPr>
          <a:xfrm>
            <a:off x="137886" y="4741683"/>
            <a:ext cx="5832900" cy="1783925"/>
            <a:chOff x="137886" y="4741683"/>
            <a:chExt cx="5832900" cy="1783925"/>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47" y="5227526"/>
              <a:ext cx="2772162" cy="514422"/>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64" y="4741683"/>
              <a:ext cx="2419688" cy="485843"/>
            </a:xfrm>
            <a:prstGeom prst="rect">
              <a:avLst/>
            </a:prstGeom>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350" y="5774344"/>
              <a:ext cx="1703761" cy="751264"/>
            </a:xfrm>
            <a:prstGeom prst="rect">
              <a:avLst/>
            </a:prstGeom>
          </p:spPr>
        </p:pic>
        <p:pic>
          <p:nvPicPr>
            <p:cNvPr id="13" name="Picture 1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886" y="5929291"/>
              <a:ext cx="1914792" cy="543001"/>
            </a:xfrm>
            <a:prstGeom prst="rect">
              <a:avLst/>
            </a:prstGeom>
          </p:spPr>
        </p:pic>
        <p:pic>
          <p:nvPicPr>
            <p:cNvPr id="14" name="Picture 1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6169" y="4932210"/>
              <a:ext cx="2543530" cy="809738"/>
            </a:xfrm>
            <a:prstGeom prst="rect">
              <a:avLst/>
            </a:prstGeom>
          </p:spPr>
        </p:pic>
        <p:pic>
          <p:nvPicPr>
            <p:cNvPr id="15" name="Picture 1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9783" y="5878475"/>
              <a:ext cx="1991003" cy="495369"/>
            </a:xfrm>
            <a:prstGeom prst="rect">
              <a:avLst/>
            </a:prstGeom>
          </p:spPr>
        </p:pic>
      </p:grpSp>
      <p:pic>
        <p:nvPicPr>
          <p:cNvPr id="16" name="Picture 15"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4011" y="5243175"/>
            <a:ext cx="4224173" cy="728306"/>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38184" y="5082488"/>
            <a:ext cx="1628597" cy="1118303"/>
          </a:xfrm>
          <a:prstGeom prst="rect">
            <a:avLst/>
          </a:prstGeom>
        </p:spPr>
      </p:pic>
    </p:spTree>
    <p:extLst>
      <p:ext uri="{BB962C8B-B14F-4D97-AF65-F5344CB8AC3E}">
        <p14:creationId xmlns:p14="http://schemas.microsoft.com/office/powerpoint/2010/main" val="7496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2"/>
          </p:nvPr>
        </p:nvSpPr>
        <p:spPr>
          <a:xfrm>
            <a:off x="10160000" y="-330048"/>
            <a:ext cx="1422400" cy="329184"/>
          </a:xfrm>
        </p:spPr>
        <p:txBody>
          <a:bodyPr/>
          <a:lstStyle/>
          <a:p>
            <a:fld id="{D57F1E4F-1CFF-5643-939E-02111984F565}" type="slidenum">
              <a:rPr lang="en-US" smtClean="0"/>
              <a:pPr/>
              <a:t>38</a:t>
            </a:fld>
            <a:endParaRPr lang="en-US" dirty="0"/>
          </a:p>
        </p:txBody>
      </p:sp>
      <p:pic>
        <p:nvPicPr>
          <p:cNvPr id="18" name="Content Placeholder 4"/>
          <p:cNvPicPr>
            <a:picLocks noGrp="1" noChangeAspect="1"/>
          </p:cNvPicPr>
          <p:nvPr>
            <p:ph sz="half" idx="4294967295"/>
          </p:nvPr>
        </p:nvPicPr>
        <p:blipFill>
          <a:blip r:embed="rId3"/>
          <a:stretch>
            <a:fillRect/>
          </a:stretch>
        </p:blipFill>
        <p:spPr>
          <a:xfrm>
            <a:off x="0" y="3422650"/>
            <a:ext cx="1735138" cy="1276350"/>
          </a:xfrm>
          <a:prstGeom prst="rect">
            <a:avLst/>
          </a:prstGeom>
        </p:spPr>
      </p:pic>
      <p:graphicFrame>
        <p:nvGraphicFramePr>
          <p:cNvPr id="33" name="Content Placeholder 9"/>
          <p:cNvGraphicFramePr>
            <a:graphicFrameLocks noGrp="1"/>
          </p:cNvGraphicFramePr>
          <p:nvPr>
            <p:ph sz="half" idx="4294967295"/>
            <p:extLst>
              <p:ext uri="{D42A27DB-BD31-4B8C-83A1-F6EECF244321}">
                <p14:modId xmlns:p14="http://schemas.microsoft.com/office/powerpoint/2010/main" val="2664217637"/>
              </p:ext>
            </p:extLst>
          </p:nvPr>
        </p:nvGraphicFramePr>
        <p:xfrm>
          <a:off x="6807200" y="1324889"/>
          <a:ext cx="5384800" cy="4718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http://www.excaliburdehydrator.com/media/catalog/product/cache/1/image/9df78eab33525d08d6e5fb8d27136e95/e/x/exb100s_redo.jpg"/>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12872620" y="1125018"/>
            <a:ext cx="705115" cy="150424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Vertical Scroll 13"/>
          <p:cNvSpPr/>
          <p:nvPr/>
        </p:nvSpPr>
        <p:spPr>
          <a:xfrm>
            <a:off x="29130" y="1511524"/>
            <a:ext cx="2361765" cy="524745"/>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Specification</a:t>
            </a:r>
            <a:endParaRPr lang="en-US" sz="2000" dirty="0">
              <a:solidFill>
                <a:schemeClr val="tx1"/>
              </a:solidFill>
            </a:endParaRPr>
          </a:p>
        </p:txBody>
      </p:sp>
      <p:grpSp>
        <p:nvGrpSpPr>
          <p:cNvPr id="22" name="Group 21"/>
          <p:cNvGrpSpPr/>
          <p:nvPr/>
        </p:nvGrpSpPr>
        <p:grpSpPr>
          <a:xfrm>
            <a:off x="3681115" y="2030362"/>
            <a:ext cx="1393698" cy="4527107"/>
            <a:chOff x="4482671" y="2065734"/>
            <a:chExt cx="1393698" cy="4527107"/>
          </a:xfrm>
        </p:grpSpPr>
        <p:pic>
          <p:nvPicPr>
            <p:cNvPr id="3076" name="Picture 4" descr="http://vectorpoem.com/images/code25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2671" y="2065734"/>
              <a:ext cx="1393698" cy="13936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4" name="Picture 4" descr="http://vectorpoem.com/images/code25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2671" y="3632439"/>
              <a:ext cx="1393698" cy="13936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5" name="Picture 4" descr="http://vectorpoem.com/images/code25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2671" y="5199143"/>
              <a:ext cx="1393698" cy="13936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cxnSp>
        <p:nvCxnSpPr>
          <p:cNvPr id="31" name="Straight Arrow Connector 30"/>
          <p:cNvCxnSpPr>
            <a:stCxn id="3076" idx="3"/>
          </p:cNvCxnSpPr>
          <p:nvPr/>
        </p:nvCxnSpPr>
        <p:spPr>
          <a:xfrm flipV="1">
            <a:off x="5074813" y="2150092"/>
            <a:ext cx="1868202" cy="57711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4" idx="3"/>
          </p:cNvCxnSpPr>
          <p:nvPr/>
        </p:nvCxnSpPr>
        <p:spPr>
          <a:xfrm flipV="1">
            <a:off x="5074813" y="2310219"/>
            <a:ext cx="1917580" cy="198369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67569" y="2150092"/>
            <a:ext cx="0" cy="1154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3"/>
            <a:endCxn id="24" idx="1"/>
          </p:cNvCxnSpPr>
          <p:nvPr/>
        </p:nvCxnSpPr>
        <p:spPr>
          <a:xfrm>
            <a:off x="2000351" y="4061354"/>
            <a:ext cx="1680764" cy="232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3"/>
            <a:endCxn id="3076" idx="1"/>
          </p:cNvCxnSpPr>
          <p:nvPr/>
        </p:nvCxnSpPr>
        <p:spPr>
          <a:xfrm flipV="1">
            <a:off x="2000351" y="2727211"/>
            <a:ext cx="1680764" cy="1334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25" idx="1"/>
          </p:cNvCxnSpPr>
          <p:nvPr/>
        </p:nvCxnSpPr>
        <p:spPr>
          <a:xfrm>
            <a:off x="1132700" y="4699461"/>
            <a:ext cx="2548415" cy="11611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5506" y="5442373"/>
            <a:ext cx="1548614" cy="1063382"/>
          </a:xfrm>
          <a:prstGeom prst="rect">
            <a:avLst/>
          </a:prstGeom>
        </p:spPr>
      </p:pic>
      <mc:AlternateContent xmlns:mc="http://schemas.openxmlformats.org/markup-compatibility/2006" xmlns:a14="http://schemas.microsoft.com/office/drawing/2010/main">
        <mc:Choice Requires="a14">
          <p:sp>
            <p:nvSpPr>
              <p:cNvPr id="40" name="TextBox 39"/>
              <p:cNvSpPr txBox="1"/>
              <p:nvPr/>
            </p:nvSpPr>
            <p:spPr>
              <a:xfrm>
                <a:off x="6641042" y="5625208"/>
                <a:ext cx="1933286" cy="526041"/>
              </a:xfrm>
              <a:prstGeom prst="rect">
                <a:avLst/>
              </a:prstGeom>
              <a:solidFill>
                <a:schemeClr val="bg1"/>
              </a:solidFill>
              <a:ln>
                <a:solidFill>
                  <a:schemeClr val="bg1"/>
                </a:solidFill>
              </a:ln>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𝐴𝑐𝑐𝑢𝑟𝑎𝑐𝑦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den>
                      </m:f>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6641042" y="5625208"/>
                <a:ext cx="1933286" cy="526041"/>
              </a:xfrm>
              <a:prstGeom prst="rect">
                <a:avLst/>
              </a:prstGeom>
              <a:blipFill rotWithShape="0">
                <a:blip r:embed="rId12"/>
                <a:stretch>
                  <a:fillRect/>
                </a:stretch>
              </a:blipFill>
              <a:ln>
                <a:solidFill>
                  <a:schemeClr val="bg1"/>
                </a:solidFill>
              </a:ln>
              <a:effectLst/>
            </p:spPr>
            <p:txBody>
              <a:bodyPr/>
              <a:lstStyle/>
              <a:p>
                <a:r>
                  <a:rPr lang="en-US">
                    <a:noFill/>
                  </a:rPr>
                  <a:t> </a:t>
                </a:r>
              </a:p>
            </p:txBody>
          </p:sp>
        </mc:Fallback>
      </mc:AlternateContent>
      <p:sp>
        <p:nvSpPr>
          <p:cNvPr id="20" name="TextBox 19"/>
          <p:cNvSpPr txBox="1"/>
          <p:nvPr/>
        </p:nvSpPr>
        <p:spPr>
          <a:xfrm>
            <a:off x="8420617" y="3314983"/>
            <a:ext cx="2144889" cy="523220"/>
          </a:xfrm>
          <a:prstGeom prst="rect">
            <a:avLst/>
          </a:prstGeom>
          <a:noFill/>
        </p:spPr>
        <p:txBody>
          <a:bodyPr wrap="square" rtlCol="0">
            <a:spAutoFit/>
          </a:bodyPr>
          <a:lstStyle/>
          <a:p>
            <a:pPr algn="ctr"/>
            <a:r>
              <a:rPr lang="en-US" sz="2800" dirty="0" smtClean="0">
                <a:latin typeface="Calibri Light" panose="020F0302020204030204" pitchFamily="34" charset="0"/>
              </a:rPr>
              <a:t>CrowdBoost</a:t>
            </a:r>
            <a:endParaRPr lang="en-US" sz="2800" dirty="0">
              <a:latin typeface="Calibri Light" panose="020F0302020204030204" pitchFamily="34" charset="0"/>
            </a:endParaRPr>
          </a:p>
        </p:txBody>
      </p:sp>
      <p:grpSp>
        <p:nvGrpSpPr>
          <p:cNvPr id="51" name="Group 50"/>
          <p:cNvGrpSpPr/>
          <p:nvPr/>
        </p:nvGrpSpPr>
        <p:grpSpPr>
          <a:xfrm>
            <a:off x="1029873" y="2212789"/>
            <a:ext cx="2007185" cy="1074256"/>
            <a:chOff x="5184999" y="6966095"/>
            <a:chExt cx="2425149" cy="1297952"/>
          </a:xfrm>
        </p:grpSpPr>
        <p:sp>
          <p:nvSpPr>
            <p:cNvPr id="54" name="Oval 53"/>
            <p:cNvSpPr/>
            <p:nvPr/>
          </p:nvSpPr>
          <p:spPr>
            <a:xfrm>
              <a:off x="5184999" y="6966095"/>
              <a:ext cx="2425149" cy="12979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0000"/>
                </a:solidFill>
              </a:endParaRPr>
            </a:p>
            <a:p>
              <a:pPr algn="ctr"/>
              <a:endParaRPr lang="en-US" sz="1400" dirty="0">
                <a:solidFill>
                  <a:srgbClr val="FF0000"/>
                </a:solidFill>
              </a:endParaRPr>
            </a:p>
            <a:p>
              <a:pPr algn="ctr"/>
              <a:endParaRPr lang="en-US" sz="1400" dirty="0" smtClean="0">
                <a:solidFill>
                  <a:srgbClr val="FF0000"/>
                </a:solidFill>
              </a:endParaRPr>
            </a:p>
            <a:p>
              <a:pPr algn="ctr"/>
              <a:r>
                <a:rPr lang="en-US" sz="1400" dirty="0" smtClean="0">
                  <a:solidFill>
                    <a:schemeClr val="tx1"/>
                  </a:solidFill>
                  <a:latin typeface="Calibri Light" panose="020F0302020204030204" pitchFamily="34" charset="0"/>
                </a:rPr>
                <a:t>Initial Examples</a:t>
              </a:r>
            </a:p>
            <a:p>
              <a:pPr algn="ctr"/>
              <a:r>
                <a:rPr lang="en-US" sz="1400" dirty="0" smtClean="0">
                  <a:solidFill>
                    <a:schemeClr val="tx1"/>
                  </a:solidFill>
                  <a:latin typeface="Calibri Light" panose="020F0302020204030204" pitchFamily="34" charset="0"/>
                </a:rPr>
                <a:t>“Gold Set”</a:t>
              </a:r>
              <a:endParaRPr lang="en-US" sz="1400" dirty="0">
                <a:solidFill>
                  <a:schemeClr val="tx1"/>
                </a:solidFill>
                <a:latin typeface="Calibri Light" panose="020F0302020204030204" pitchFamily="34" charset="0"/>
              </a:endParaRPr>
            </a:p>
          </p:txBody>
        </p:sp>
        <p:pic>
          <p:nvPicPr>
            <p:cNvPr id="55" name="Content Placeholder 9"/>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965022" y="7186823"/>
              <a:ext cx="864411" cy="561371"/>
            </a:xfrm>
            <a:prstGeom prst="rect">
              <a:avLst/>
            </a:prstGeom>
          </p:spPr>
        </p:pic>
        <p:sp>
          <p:nvSpPr>
            <p:cNvPr id="56" name="TextBox 55"/>
            <p:cNvSpPr txBox="1"/>
            <p:nvPr/>
          </p:nvSpPr>
          <p:spPr>
            <a:xfrm>
              <a:off x="6965457" y="7234906"/>
              <a:ext cx="431844" cy="400110"/>
            </a:xfrm>
            <a:prstGeom prst="rect">
              <a:avLst/>
            </a:prstGeom>
            <a:noFill/>
          </p:spPr>
          <p:txBody>
            <a:bodyPr wrap="square" rtlCol="0">
              <a:spAutoFit/>
            </a:bodyPr>
            <a:lstStyle/>
            <a:p>
              <a:r>
                <a:rPr lang="en-US" sz="2000" dirty="0" smtClean="0"/>
                <a:t>+</a:t>
              </a:r>
              <a:endParaRPr lang="en-US" sz="2000" dirty="0"/>
            </a:p>
          </p:txBody>
        </p:sp>
        <p:sp>
          <p:nvSpPr>
            <p:cNvPr id="57" name="TextBox 56"/>
            <p:cNvSpPr txBox="1"/>
            <p:nvPr/>
          </p:nvSpPr>
          <p:spPr>
            <a:xfrm>
              <a:off x="6779085" y="6973376"/>
              <a:ext cx="431845" cy="400110"/>
            </a:xfrm>
            <a:prstGeom prst="rect">
              <a:avLst/>
            </a:prstGeom>
            <a:noFill/>
          </p:spPr>
          <p:txBody>
            <a:bodyPr wrap="square" rtlCol="0">
              <a:spAutoFit/>
            </a:bodyPr>
            <a:lstStyle/>
            <a:p>
              <a:r>
                <a:rPr lang="en-US" sz="2000" dirty="0" smtClean="0"/>
                <a:t>-</a:t>
              </a:r>
              <a:endParaRPr lang="en-US" sz="2000" dirty="0"/>
            </a:p>
          </p:txBody>
        </p:sp>
        <p:sp>
          <p:nvSpPr>
            <p:cNvPr id="58" name="TextBox 57"/>
            <p:cNvSpPr txBox="1"/>
            <p:nvPr/>
          </p:nvSpPr>
          <p:spPr>
            <a:xfrm>
              <a:off x="5397154" y="7635016"/>
              <a:ext cx="431844" cy="400110"/>
            </a:xfrm>
            <a:prstGeom prst="rect">
              <a:avLst/>
            </a:prstGeom>
            <a:noFill/>
          </p:spPr>
          <p:txBody>
            <a:bodyPr wrap="square" rtlCol="0">
              <a:spAutoFit/>
            </a:bodyPr>
            <a:lstStyle/>
            <a:p>
              <a:r>
                <a:rPr lang="en-US" sz="2000" dirty="0" smtClean="0"/>
                <a:t>+</a:t>
              </a:r>
              <a:endParaRPr lang="en-US" sz="2000" dirty="0"/>
            </a:p>
          </p:txBody>
        </p:sp>
        <p:sp>
          <p:nvSpPr>
            <p:cNvPr id="59" name="TextBox 58"/>
            <p:cNvSpPr txBox="1"/>
            <p:nvPr/>
          </p:nvSpPr>
          <p:spPr>
            <a:xfrm>
              <a:off x="7112475" y="7626419"/>
              <a:ext cx="431844" cy="400110"/>
            </a:xfrm>
            <a:prstGeom prst="rect">
              <a:avLst/>
            </a:prstGeom>
            <a:noFill/>
          </p:spPr>
          <p:txBody>
            <a:bodyPr wrap="square" rtlCol="0">
              <a:spAutoFit/>
            </a:bodyPr>
            <a:lstStyle/>
            <a:p>
              <a:r>
                <a:rPr lang="en-US" sz="2000" dirty="0" smtClean="0"/>
                <a:t>-</a:t>
              </a:r>
              <a:endParaRPr lang="en-US" sz="2000" dirty="0"/>
            </a:p>
          </p:txBody>
        </p:sp>
        <p:sp>
          <p:nvSpPr>
            <p:cNvPr id="60" name="TextBox 59"/>
            <p:cNvSpPr txBox="1"/>
            <p:nvPr/>
          </p:nvSpPr>
          <p:spPr>
            <a:xfrm>
              <a:off x="5262630" y="7204111"/>
              <a:ext cx="431844" cy="400110"/>
            </a:xfrm>
            <a:prstGeom prst="rect">
              <a:avLst/>
            </a:prstGeom>
            <a:noFill/>
          </p:spPr>
          <p:txBody>
            <a:bodyPr wrap="square" rtlCol="0">
              <a:spAutoFit/>
            </a:bodyPr>
            <a:lstStyle/>
            <a:p>
              <a:r>
                <a:rPr lang="en-US" sz="2000" dirty="0" smtClean="0"/>
                <a:t>+</a:t>
              </a:r>
              <a:endParaRPr lang="en-US" sz="2000" dirty="0"/>
            </a:p>
          </p:txBody>
        </p:sp>
        <p:sp>
          <p:nvSpPr>
            <p:cNvPr id="61" name="TextBox 60"/>
            <p:cNvSpPr txBox="1"/>
            <p:nvPr/>
          </p:nvSpPr>
          <p:spPr>
            <a:xfrm>
              <a:off x="5648479" y="7114519"/>
              <a:ext cx="431844" cy="400110"/>
            </a:xfrm>
            <a:prstGeom prst="rect">
              <a:avLst/>
            </a:prstGeom>
            <a:noFill/>
          </p:spPr>
          <p:txBody>
            <a:bodyPr wrap="square" rtlCol="0">
              <a:spAutoFit/>
            </a:bodyPr>
            <a:lstStyle/>
            <a:p>
              <a:r>
                <a:rPr lang="en-US" sz="2000" dirty="0" smtClean="0"/>
                <a:t>-</a:t>
              </a:r>
              <a:endParaRPr lang="en-US" sz="2000" dirty="0"/>
            </a:p>
          </p:txBody>
        </p:sp>
      </p:grpSp>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36397" y="599445"/>
            <a:ext cx="1365956" cy="1051146"/>
          </a:xfrm>
          <a:prstGeom prst="rect">
            <a:avLst/>
          </a:prstGeom>
        </p:spPr>
      </p:pic>
      <p:pic>
        <p:nvPicPr>
          <p:cNvPr id="35" name="Picture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11339813" y="1039566"/>
            <a:ext cx="745066" cy="737615"/>
          </a:xfrm>
          <a:prstGeom prst="rect">
            <a:avLst/>
          </a:prstGeom>
        </p:spPr>
      </p:pic>
      <p:cxnSp>
        <p:nvCxnSpPr>
          <p:cNvPr id="39" name="Straight Arrow Connector 38"/>
          <p:cNvCxnSpPr>
            <a:stCxn id="25" idx="3"/>
          </p:cNvCxnSpPr>
          <p:nvPr/>
        </p:nvCxnSpPr>
        <p:spPr>
          <a:xfrm flipV="1">
            <a:off x="5074813" y="2600848"/>
            <a:ext cx="1921410" cy="325977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60431" y="6310210"/>
            <a:ext cx="2868203" cy="494518"/>
          </a:xfrm>
          <a:prstGeom prst="rect">
            <a:avLst/>
          </a:prstGeom>
        </p:spPr>
      </p:pic>
      <p:grpSp>
        <p:nvGrpSpPr>
          <p:cNvPr id="73" name="Group 72"/>
          <p:cNvGrpSpPr/>
          <p:nvPr/>
        </p:nvGrpSpPr>
        <p:grpSpPr>
          <a:xfrm>
            <a:off x="100632" y="4690710"/>
            <a:ext cx="3149660" cy="963287"/>
            <a:chOff x="137886" y="4741683"/>
            <a:chExt cx="5832900" cy="1783925"/>
          </a:xfrm>
        </p:grpSpPr>
        <p:pic>
          <p:nvPicPr>
            <p:cNvPr id="74" name="Picture 73"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2247" y="5227526"/>
              <a:ext cx="2772162" cy="514422"/>
            </a:xfrm>
            <a:prstGeom prst="rect">
              <a:avLst/>
            </a:prstGeom>
          </p:spPr>
        </p:pic>
        <p:pic>
          <p:nvPicPr>
            <p:cNvPr id="75" name="Picture 74" descr="Screen Clippi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9364" y="4741683"/>
              <a:ext cx="2419688" cy="485843"/>
            </a:xfrm>
            <a:prstGeom prst="rect">
              <a:avLst/>
            </a:prstGeom>
          </p:spPr>
        </p:pic>
        <p:pic>
          <p:nvPicPr>
            <p:cNvPr id="76" name="Picture 75" descr="Screen Clippi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64350" y="5774344"/>
              <a:ext cx="1703761" cy="751264"/>
            </a:xfrm>
            <a:prstGeom prst="rect">
              <a:avLst/>
            </a:prstGeom>
          </p:spPr>
        </p:pic>
        <p:pic>
          <p:nvPicPr>
            <p:cNvPr id="77" name="Picture 76" descr="Screen Clippi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7886" y="5929291"/>
              <a:ext cx="1914792" cy="543001"/>
            </a:xfrm>
            <a:prstGeom prst="rect">
              <a:avLst/>
            </a:prstGeom>
          </p:spPr>
        </p:pic>
        <p:pic>
          <p:nvPicPr>
            <p:cNvPr id="78" name="Picture 77" descr="Screen Clippi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16169" y="4932210"/>
              <a:ext cx="2543530" cy="809738"/>
            </a:xfrm>
            <a:prstGeom prst="rect">
              <a:avLst/>
            </a:prstGeom>
          </p:spPr>
        </p:pic>
        <p:pic>
          <p:nvPicPr>
            <p:cNvPr id="79" name="Picture 78" descr="Screen Clippi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79783" y="5878475"/>
              <a:ext cx="1991003" cy="495369"/>
            </a:xfrm>
            <a:prstGeom prst="rect">
              <a:avLst/>
            </a:prstGeom>
          </p:spPr>
        </p:pic>
      </p:grpSp>
      <p:sp>
        <p:nvSpPr>
          <p:cNvPr id="4" name="Rectangle 3"/>
          <p:cNvSpPr/>
          <p:nvPr/>
        </p:nvSpPr>
        <p:spPr>
          <a:xfrm>
            <a:off x="7217339" y="1619764"/>
            <a:ext cx="1594884" cy="12424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Rectangle 43"/>
          <p:cNvSpPr/>
          <p:nvPr/>
        </p:nvSpPr>
        <p:spPr>
          <a:xfrm>
            <a:off x="10138703" y="1858553"/>
            <a:ext cx="1443697" cy="10344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p:cNvSpPr/>
          <p:nvPr/>
        </p:nvSpPr>
        <p:spPr>
          <a:xfrm>
            <a:off x="10138702" y="4485973"/>
            <a:ext cx="1589010" cy="10344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p:cNvSpPr/>
          <p:nvPr/>
        </p:nvSpPr>
        <p:spPr>
          <a:xfrm>
            <a:off x="7271805" y="4494981"/>
            <a:ext cx="1589010" cy="10344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4856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P spid="40" grpId="0" animBg="1"/>
      <p:bldP spid="20" grpId="0"/>
      <p:bldP spid="4" grpId="0" animBg="1"/>
      <p:bldP spid="44" grpId="0" animBg="1"/>
      <p:bldP spid="45" grpId="0" animBg="1"/>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000" dirty="0" smtClean="0"/>
              <a:t>Vision and motivation</a:t>
            </a:r>
          </a:p>
          <a:p>
            <a:r>
              <a:rPr lang="en-US" sz="4000" dirty="0" smtClean="0"/>
              <a:t>Our approach: CrowdBoost</a:t>
            </a:r>
          </a:p>
          <a:p>
            <a:r>
              <a:rPr lang="en-US" sz="4000" b="1" dirty="0" smtClean="0"/>
              <a:t>Technical details: regular expressions and SFAs</a:t>
            </a:r>
          </a:p>
          <a:p>
            <a:r>
              <a:rPr lang="en-US" sz="4000" dirty="0" smtClean="0"/>
              <a:t>Crowd-sourcing setup</a:t>
            </a:r>
          </a:p>
          <a:p>
            <a:r>
              <a:rPr lang="en-US" sz="4000" dirty="0" smtClean="0"/>
              <a:t>Experiments</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39</a:t>
            </a:fld>
            <a:endParaRPr lang="en-US" dirty="0"/>
          </a:p>
        </p:txBody>
      </p:sp>
    </p:spTree>
    <p:extLst>
      <p:ext uri="{BB962C8B-B14F-4D97-AF65-F5344CB8AC3E}">
        <p14:creationId xmlns:p14="http://schemas.microsoft.com/office/powerpoint/2010/main" val="14759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b="5556"/>
          <a:stretch>
            <a:fillRect/>
          </a:stretch>
        </p:blipFill>
        <p:spPr bwMode="auto">
          <a:xfrm>
            <a:off x="1612582" y="304800"/>
            <a:ext cx="8966836" cy="6477000"/>
          </a:xfrm>
          <a:prstGeom prst="rect">
            <a:avLst/>
          </a:prstGeom>
          <a:noFill/>
          <a:ln w="9525">
            <a:noFill/>
            <a:miter lim="800000"/>
            <a:headEnd/>
            <a:tailEnd/>
          </a:ln>
        </p:spPr>
      </p:pic>
      <p:grpSp>
        <p:nvGrpSpPr>
          <p:cNvPr id="6" name="Group 5"/>
          <p:cNvGrpSpPr/>
          <p:nvPr/>
        </p:nvGrpSpPr>
        <p:grpSpPr>
          <a:xfrm>
            <a:off x="1524000" y="304800"/>
            <a:ext cx="6629400" cy="685800"/>
            <a:chOff x="0" y="304800"/>
            <a:chExt cx="6629400" cy="685800"/>
          </a:xfrm>
        </p:grpSpPr>
        <p:sp>
          <p:nvSpPr>
            <p:cNvPr id="7" name="Flowchart: Process 6"/>
            <p:cNvSpPr/>
            <p:nvPr/>
          </p:nvSpPr>
          <p:spPr>
            <a:xfrm>
              <a:off x="0" y="304800"/>
              <a:ext cx="6019800" cy="685800"/>
            </a:xfrm>
            <a:prstGeom prst="flowChartProcess">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BellGothic Blk BT" pitchFamily="34" charset="0"/>
                </a:rPr>
                <a:t>   https://www.mturk.com/</a:t>
              </a:r>
              <a:endParaRPr lang="en-US" sz="3000" dirty="0">
                <a:latin typeface="BellGothic Blk BT" pitchFamily="34" charset="0"/>
              </a:endParaRPr>
            </a:p>
          </p:txBody>
        </p:sp>
        <p:sp>
          <p:nvSpPr>
            <p:cNvPr id="8" name="Flowchart: Delay 7"/>
            <p:cNvSpPr/>
            <p:nvPr/>
          </p:nvSpPr>
          <p:spPr>
            <a:xfrm>
              <a:off x="6019800" y="304800"/>
              <a:ext cx="609600" cy="685800"/>
            </a:xfrm>
            <a:prstGeom prst="flowChartDelay">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0338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Working with Regular Expressions</a:t>
            </a:r>
            <a:endParaRPr lang="en-US" dirty="0"/>
          </a:p>
        </p:txBody>
      </p:sp>
      <p:sp>
        <p:nvSpPr>
          <p:cNvPr id="5" name="Content Placeholder 4"/>
          <p:cNvSpPr>
            <a:spLocks noGrp="1"/>
          </p:cNvSpPr>
          <p:nvPr>
            <p:ph sz="half" idx="1"/>
          </p:nvPr>
        </p:nvSpPr>
        <p:spPr/>
        <p:txBody>
          <a:bodyPr>
            <a:normAutofit/>
          </a:bodyPr>
          <a:lstStyle/>
          <a:p>
            <a:r>
              <a:rPr lang="en-US" sz="3200" dirty="0" smtClean="0"/>
              <a:t>Our approach is general </a:t>
            </a:r>
          </a:p>
          <a:p>
            <a:r>
              <a:rPr lang="en-US" sz="3200" dirty="0" smtClean="0"/>
              <a:t>Tradeoff: expressiveness VS complexity</a:t>
            </a:r>
            <a:endParaRPr lang="en-US" dirty="0" smtClean="0"/>
          </a:p>
          <a:p>
            <a:r>
              <a:rPr lang="en-US" sz="3200" dirty="0" smtClean="0"/>
              <a:t>Our results are very specific</a:t>
            </a:r>
          </a:p>
          <a:p>
            <a:r>
              <a:rPr lang="en-US" sz="3200" dirty="0" smtClean="0"/>
              <a:t>We use a restricted notion of programs</a:t>
            </a:r>
          </a:p>
        </p:txBody>
      </p:sp>
      <p:sp>
        <p:nvSpPr>
          <p:cNvPr id="6" name="Content Placeholder 5"/>
          <p:cNvSpPr>
            <a:spLocks noGrp="1"/>
          </p:cNvSpPr>
          <p:nvPr>
            <p:ph sz="half" idx="2"/>
          </p:nvPr>
        </p:nvSpPr>
        <p:spPr/>
        <p:txBody>
          <a:bodyPr>
            <a:normAutofit/>
          </a:bodyPr>
          <a:lstStyle/>
          <a:p>
            <a:r>
              <a:rPr lang="en-US" dirty="0"/>
              <a:t>Regular </a:t>
            </a:r>
            <a:r>
              <a:rPr lang="en-US" dirty="0" smtClean="0"/>
              <a:t>expressions permit </a:t>
            </a:r>
            <a:r>
              <a:rPr lang="en-US" dirty="0"/>
              <a:t>efficient implementations of key operations</a:t>
            </a:r>
          </a:p>
          <a:p>
            <a:pPr marL="731520" lvl="1" indent="-457200">
              <a:buFont typeface="+mj-lt"/>
              <a:buAutoNum type="arabicPeriod"/>
            </a:pPr>
            <a:r>
              <a:rPr lang="en-US" dirty="0"/>
              <a:t>Shuffles</a:t>
            </a:r>
          </a:p>
          <a:p>
            <a:pPr marL="731520" lvl="1" indent="-457200">
              <a:buFont typeface="+mj-lt"/>
              <a:buAutoNum type="arabicPeriod"/>
            </a:pPr>
            <a:r>
              <a:rPr lang="en-US" dirty="0"/>
              <a:t>Mutations (positive and negative)</a:t>
            </a:r>
          </a:p>
          <a:p>
            <a:pPr marL="731520" lvl="1" indent="-457200">
              <a:buFont typeface="+mj-lt"/>
              <a:buAutoNum type="arabicPeriod"/>
            </a:pPr>
            <a:r>
              <a:rPr lang="en-US" dirty="0" smtClean="0"/>
              <a:t>Training Set Generation</a:t>
            </a:r>
          </a:p>
          <a:p>
            <a:endParaRPr lang="en-US" sz="3200" dirty="0"/>
          </a:p>
        </p:txBody>
      </p:sp>
      <p:sp>
        <p:nvSpPr>
          <p:cNvPr id="2" name="Slide Number Placeholder 1"/>
          <p:cNvSpPr>
            <a:spLocks noGrp="1"/>
          </p:cNvSpPr>
          <p:nvPr>
            <p:ph type="sldNum" sz="quarter" idx="12"/>
          </p:nvPr>
        </p:nvSpPr>
        <p:spPr/>
        <p:txBody>
          <a:bodyPr/>
          <a:lstStyle/>
          <a:p>
            <a:fld id="{D57F1E4F-1CFF-5643-939E-02111984F565}" type="slidenum">
              <a:rPr lang="en-US" smtClean="0"/>
              <a:pPr/>
              <a:t>40</a:t>
            </a:fld>
            <a:endParaRPr lang="en-US" dirty="0"/>
          </a:p>
        </p:txBody>
      </p:sp>
    </p:spTree>
    <p:extLst>
      <p:ext uri="{BB962C8B-B14F-4D97-AF65-F5344CB8AC3E}">
        <p14:creationId xmlns:p14="http://schemas.microsoft.com/office/powerpoint/2010/main" val="11963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Finite Automata</a:t>
            </a:r>
            <a:endParaRPr lang="en-US" dirty="0"/>
          </a:p>
        </p:txBody>
      </p:sp>
      <p:sp>
        <p:nvSpPr>
          <p:cNvPr id="3" name="Content Placeholder 2"/>
          <p:cNvSpPr>
            <a:spLocks noGrp="1"/>
          </p:cNvSpPr>
          <p:nvPr>
            <p:ph sz="half" idx="1"/>
          </p:nvPr>
        </p:nvSpPr>
        <p:spPr/>
        <p:txBody>
          <a:bodyPr/>
          <a:lstStyle/>
          <a:p>
            <a:r>
              <a:rPr lang="en-US" dirty="0" smtClean="0"/>
              <a:t>Extension of classical finite state automata</a:t>
            </a:r>
          </a:p>
          <a:p>
            <a:r>
              <a:rPr lang="en-US" dirty="0" smtClean="0"/>
              <a:t>Allow transitions to be labeled with predicates</a:t>
            </a:r>
          </a:p>
          <a:p>
            <a:r>
              <a:rPr lang="en-US" dirty="0" smtClean="0"/>
              <a:t>Need to handle UTF16 </a:t>
            </a:r>
          </a:p>
          <a:p>
            <a:pPr lvl="1"/>
            <a:r>
              <a:rPr lang="en-US" dirty="0" smtClean="0"/>
              <a:t>2</a:t>
            </a:r>
            <a:r>
              <a:rPr lang="en-US" baseline="30000" dirty="0" smtClean="0"/>
              <a:t>16</a:t>
            </a:r>
            <a:r>
              <a:rPr lang="en-US" dirty="0" smtClean="0"/>
              <a:t> characters</a:t>
            </a:r>
          </a:p>
          <a:p>
            <a:r>
              <a:rPr lang="en-US" dirty="0" smtClean="0"/>
              <a:t>Implemented using Automata.dll</a:t>
            </a:r>
            <a:endParaRPr lang="en-US" dirty="0"/>
          </a:p>
        </p:txBody>
      </p:sp>
      <p:pic>
        <p:nvPicPr>
          <p:cNvPr id="6" name="Content Placeholder 5"/>
          <p:cNvPicPr>
            <a:picLocks noGrp="1" noChangeAspect="1"/>
          </p:cNvPicPr>
          <p:nvPr>
            <p:ph sz="half" idx="2"/>
          </p:nvPr>
        </p:nvPicPr>
        <p:blipFill>
          <a:blip r:embed="rId3"/>
          <a:stretch>
            <a:fillRect/>
          </a:stretch>
        </p:blipFill>
        <p:spPr>
          <a:xfrm>
            <a:off x="8521888" y="758825"/>
            <a:ext cx="1879223" cy="4718050"/>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pPr/>
              <a:t>41</a:t>
            </a:fld>
            <a:endParaRPr lang="en-US" dirty="0"/>
          </a:p>
        </p:txBody>
      </p:sp>
    </p:spTree>
    <p:extLst>
      <p:ext uri="{BB962C8B-B14F-4D97-AF65-F5344CB8AC3E}">
        <p14:creationId xmlns:p14="http://schemas.microsoft.com/office/powerpoint/2010/main" val="22940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flipH="1" flipV="1">
            <a:off x="6883096" y="4454887"/>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ounded Rectangle 25"/>
          <p:cNvSpPr/>
          <p:nvPr/>
        </p:nvSpPr>
        <p:spPr>
          <a:xfrm flipH="1" flipV="1">
            <a:off x="10702284" y="3178833"/>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SFA Shuffle: Overview</a:t>
            </a:r>
            <a:endParaRPr lang="en-US" dirty="0"/>
          </a:p>
        </p:txBody>
      </p:sp>
      <p:sp>
        <p:nvSpPr>
          <p:cNvPr id="4" name="Content Placeholder 3"/>
          <p:cNvSpPr>
            <a:spLocks noGrp="1"/>
          </p:cNvSpPr>
          <p:nvPr>
            <p:ph sz="half" idx="1"/>
          </p:nvPr>
        </p:nvSpPr>
        <p:spPr/>
        <p:txBody>
          <a:bodyPr>
            <a:normAutofit/>
          </a:bodyPr>
          <a:lstStyle/>
          <a:p>
            <a:r>
              <a:rPr lang="en-US" dirty="0" smtClean="0"/>
              <a:t>Perform “surgery” on A and B</a:t>
            </a:r>
            <a:endParaRPr lang="en-US" dirty="0"/>
          </a:p>
          <a:p>
            <a:r>
              <a:rPr lang="en-US" dirty="0" smtClean="0"/>
              <a:t>The goal is to get them to align well</a:t>
            </a:r>
          </a:p>
          <a:p>
            <a:r>
              <a:rPr lang="en-US" dirty="0" smtClean="0"/>
              <a:t>Large number of combinatorial possibilities: may not scale</a:t>
            </a:r>
          </a:p>
          <a:p>
            <a:pPr lvl="1"/>
            <a:r>
              <a:rPr lang="en-US" dirty="0" smtClean="0"/>
              <a:t>Very high complexity </a:t>
            </a:r>
          </a:p>
          <a:p>
            <a:pPr lvl="1"/>
            <a:r>
              <a:rPr lang="en-US" dirty="0" smtClean="0"/>
              <a:t>We also don’t want to swap random edges, we want to have an alignment between A and B</a:t>
            </a:r>
          </a:p>
        </p:txBody>
      </p:sp>
      <p:sp>
        <p:nvSpPr>
          <p:cNvPr id="6" name="TextBox 5"/>
          <p:cNvSpPr txBox="1"/>
          <p:nvPr/>
        </p:nvSpPr>
        <p:spPr>
          <a:xfrm>
            <a:off x="10702182" y="3100213"/>
            <a:ext cx="321365" cy="337542"/>
          </a:xfrm>
          <a:prstGeom prst="roundRect">
            <a:avLst/>
          </a:prstGeom>
          <a:noFill/>
        </p:spPr>
        <p:txBody>
          <a:bodyPr wrap="none" rtlCol="0">
            <a:spAutoFit/>
          </a:bodyPr>
          <a:lstStyle/>
          <a:p>
            <a:r>
              <a:rPr lang="en-US" sz="1400" b="1" dirty="0" smtClean="0"/>
              <a:t>i</a:t>
            </a:r>
            <a:r>
              <a:rPr lang="en-US" sz="1400" b="1" baseline="-25000" dirty="0" smtClean="0"/>
              <a:t>2</a:t>
            </a:r>
            <a:endParaRPr lang="en-US" sz="1400" b="1" baseline="-25000" dirty="0"/>
          </a:p>
        </p:txBody>
      </p:sp>
      <p:sp>
        <p:nvSpPr>
          <p:cNvPr id="7" name="TextBox 6"/>
          <p:cNvSpPr txBox="1"/>
          <p:nvPr/>
        </p:nvSpPr>
        <p:spPr>
          <a:xfrm>
            <a:off x="6890231" y="4394234"/>
            <a:ext cx="290464" cy="307777"/>
          </a:xfrm>
          <a:prstGeom prst="rect">
            <a:avLst/>
          </a:prstGeom>
          <a:noFill/>
        </p:spPr>
        <p:txBody>
          <a:bodyPr wrap="none" rtlCol="0">
            <a:spAutoFit/>
          </a:bodyPr>
          <a:lstStyle/>
          <a:p>
            <a:r>
              <a:rPr lang="en-US" sz="1400" b="1" dirty="0" smtClean="0"/>
              <a:t>i</a:t>
            </a:r>
            <a:r>
              <a:rPr lang="en-US" sz="1400" b="1" baseline="-25000" dirty="0" smtClean="0"/>
              <a:t>1</a:t>
            </a:r>
            <a:endParaRPr lang="en-US" sz="1400" b="1" baseline="-25000" dirty="0"/>
          </a:p>
        </p:txBody>
      </p:sp>
      <p:sp>
        <p:nvSpPr>
          <p:cNvPr id="8" name="Oval 7"/>
          <p:cNvSpPr/>
          <p:nvPr/>
        </p:nvSpPr>
        <p:spPr>
          <a:xfrm>
            <a:off x="6601183" y="2673300"/>
            <a:ext cx="862106" cy="739999"/>
          </a:xfrm>
          <a:prstGeom prst="ellipse">
            <a:avLst/>
          </a:prstGeom>
          <a:noFill/>
          <a:ln>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10290364" y="3090596"/>
            <a:ext cx="1140007" cy="1175265"/>
          </a:xfrm>
          <a:prstGeom prst="ellipse">
            <a:avLst/>
          </a:prstGeom>
          <a:noFill/>
          <a:ln>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Curved Connector 9"/>
          <p:cNvCxnSpPr>
            <a:stCxn id="46" idx="0"/>
            <a:endCxn id="9" idx="0"/>
          </p:cNvCxnSpPr>
          <p:nvPr/>
        </p:nvCxnSpPr>
        <p:spPr>
          <a:xfrm flipV="1">
            <a:off x="7022002" y="3090596"/>
            <a:ext cx="3838366" cy="251553"/>
          </a:xfrm>
          <a:prstGeom prst="straightConnector1">
            <a:avLst/>
          </a:prstGeom>
          <a:ln w="28575">
            <a:solidFill>
              <a:schemeClr val="tx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34" idx="0"/>
            <a:endCxn id="7" idx="3"/>
          </p:cNvCxnSpPr>
          <p:nvPr/>
        </p:nvCxnSpPr>
        <p:spPr>
          <a:xfrm flipH="1" flipV="1">
            <a:off x="7180695" y="4548123"/>
            <a:ext cx="3702417" cy="578060"/>
          </a:xfrm>
          <a:prstGeom prst="straightConnector1">
            <a:avLst/>
          </a:prstGeom>
          <a:ln w="28575">
            <a:solidFill>
              <a:schemeClr val="tx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flipH="1" flipV="1">
            <a:off x="6881783" y="2817500"/>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Arrow Connector 12"/>
          <p:cNvCxnSpPr>
            <a:endCxn id="12" idx="2"/>
          </p:cNvCxnSpPr>
          <p:nvPr/>
        </p:nvCxnSpPr>
        <p:spPr>
          <a:xfrm>
            <a:off x="7019176" y="2575729"/>
            <a:ext cx="6044" cy="241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flipH="1" flipV="1">
            <a:off x="6878820" y="3949029"/>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 name="Straight Arrow Connector 14"/>
          <p:cNvCxnSpPr>
            <a:stCxn id="46" idx="0"/>
            <a:endCxn id="14" idx="2"/>
          </p:cNvCxnSpPr>
          <p:nvPr/>
        </p:nvCxnSpPr>
        <p:spPr>
          <a:xfrm>
            <a:off x="7022002" y="3342149"/>
            <a:ext cx="255" cy="606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flipH="1" flipV="1">
            <a:off x="6888483" y="5028785"/>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7" name="Curved Connector 16"/>
          <p:cNvCxnSpPr>
            <a:stCxn id="16" idx="3"/>
            <a:endCxn id="7" idx="1"/>
          </p:cNvCxnSpPr>
          <p:nvPr/>
        </p:nvCxnSpPr>
        <p:spPr>
          <a:xfrm rot="10800000" flipH="1">
            <a:off x="6888483" y="4548124"/>
            <a:ext cx="1748" cy="577205"/>
          </a:xfrm>
          <a:prstGeom prst="curvedConnector3">
            <a:avLst>
              <a:gd name="adj1" fmla="val -13077803"/>
            </a:avLst>
          </a:prstGeom>
          <a:ln w="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6" idx="2"/>
          </p:cNvCxnSpPr>
          <p:nvPr/>
        </p:nvCxnSpPr>
        <p:spPr>
          <a:xfrm flipH="1">
            <a:off x="7031920" y="4702011"/>
            <a:ext cx="3543" cy="326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0"/>
            <a:endCxn id="21" idx="2"/>
          </p:cNvCxnSpPr>
          <p:nvPr/>
        </p:nvCxnSpPr>
        <p:spPr>
          <a:xfrm>
            <a:off x="7031920" y="5221871"/>
            <a:ext cx="2262" cy="269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flipH="1" flipV="1">
            <a:off x="6890745" y="5491028"/>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ounded Rectangle 21"/>
          <p:cNvSpPr/>
          <p:nvPr/>
        </p:nvSpPr>
        <p:spPr>
          <a:xfrm flipH="1" flipV="1">
            <a:off x="10702284" y="2597356"/>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3" name="Straight Arrow Connector 22"/>
          <p:cNvCxnSpPr>
            <a:stCxn id="22" idx="0"/>
          </p:cNvCxnSpPr>
          <p:nvPr/>
        </p:nvCxnSpPr>
        <p:spPr>
          <a:xfrm>
            <a:off x="10845721" y="2790442"/>
            <a:ext cx="2262" cy="388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flipH="1" flipV="1">
            <a:off x="10483317" y="3572598"/>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Rounded Rectangle 24"/>
          <p:cNvSpPr/>
          <p:nvPr/>
        </p:nvSpPr>
        <p:spPr>
          <a:xfrm flipH="1" flipV="1">
            <a:off x="11024776" y="3580334"/>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 name="Straight Arrow Connector 26"/>
          <p:cNvCxnSpPr>
            <a:endCxn id="25" idx="2"/>
          </p:cNvCxnSpPr>
          <p:nvPr/>
        </p:nvCxnSpPr>
        <p:spPr>
          <a:xfrm>
            <a:off x="10847983" y="3379655"/>
            <a:ext cx="320230" cy="200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4" idx="2"/>
          </p:cNvCxnSpPr>
          <p:nvPr/>
        </p:nvCxnSpPr>
        <p:spPr>
          <a:xfrm flipH="1">
            <a:off x="10626754" y="3379655"/>
            <a:ext cx="221230" cy="192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flipH="1" flipV="1">
            <a:off x="10712812" y="3959347"/>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0" name="Straight Arrow Connector 29"/>
          <p:cNvCxnSpPr/>
          <p:nvPr/>
        </p:nvCxnSpPr>
        <p:spPr>
          <a:xfrm>
            <a:off x="10629016" y="3773420"/>
            <a:ext cx="229495" cy="185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9" idx="2"/>
          </p:cNvCxnSpPr>
          <p:nvPr/>
        </p:nvCxnSpPr>
        <p:spPr>
          <a:xfrm flipH="1">
            <a:off x="10856249" y="3781156"/>
            <a:ext cx="314226" cy="178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flipH="1" flipV="1">
            <a:off x="10742997" y="5465995"/>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3" name="Curved Connector 32"/>
          <p:cNvCxnSpPr>
            <a:stCxn id="32" idx="0"/>
            <a:endCxn id="32" idx="3"/>
          </p:cNvCxnSpPr>
          <p:nvPr/>
        </p:nvCxnSpPr>
        <p:spPr>
          <a:xfrm rot="5400000" flipH="1">
            <a:off x="10766444" y="5539092"/>
            <a:ext cx="96543" cy="143437"/>
          </a:xfrm>
          <a:prstGeom prst="curvedConnector4">
            <a:avLst>
              <a:gd name="adj1" fmla="val -236786"/>
              <a:gd name="adj2" fmla="val 259373"/>
            </a:avLst>
          </a:prstGeom>
          <a:ln w="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flipH="1" flipV="1">
            <a:off x="10739675" y="4933097"/>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 name="Straight Arrow Connector 34"/>
          <p:cNvCxnSpPr>
            <a:stCxn id="34" idx="0"/>
            <a:endCxn id="32" idx="2"/>
          </p:cNvCxnSpPr>
          <p:nvPr/>
        </p:nvCxnSpPr>
        <p:spPr>
          <a:xfrm>
            <a:off x="10883112" y="5126183"/>
            <a:ext cx="3322" cy="339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flipH="1" flipV="1">
            <a:off x="10739675" y="4542859"/>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7" name="Straight Arrow Connector 36"/>
          <p:cNvCxnSpPr/>
          <p:nvPr/>
        </p:nvCxnSpPr>
        <p:spPr>
          <a:xfrm>
            <a:off x="10885374" y="4743681"/>
            <a:ext cx="0" cy="189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475071" y="4416201"/>
            <a:ext cx="795874" cy="764449"/>
          </a:xfrm>
          <a:prstGeom prst="ellipse">
            <a:avLst/>
          </a:prstGeom>
          <a:noFill/>
          <a:ln>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Oval 44"/>
          <p:cNvSpPr/>
          <p:nvPr/>
        </p:nvSpPr>
        <p:spPr>
          <a:xfrm>
            <a:off x="6601182" y="4326475"/>
            <a:ext cx="862107" cy="992967"/>
          </a:xfrm>
          <a:prstGeom prst="ellipse">
            <a:avLst/>
          </a:prstGeom>
          <a:noFill/>
          <a:ln>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ounded Rectangle 45"/>
          <p:cNvSpPr/>
          <p:nvPr/>
        </p:nvSpPr>
        <p:spPr>
          <a:xfrm flipH="1" flipV="1">
            <a:off x="6878565" y="3149063"/>
            <a:ext cx="286874" cy="193086"/>
          </a:xfrm>
          <a:prstGeom prst="roundRect">
            <a:avLst/>
          </a:prstGeom>
          <a:solidFill>
            <a:schemeClr val="accent2"/>
          </a:solidFill>
          <a:ln w="0">
            <a:solidFill>
              <a:schemeClr val="tx1"/>
            </a:solidFill>
            <a:headEnd w="sm" len="sm"/>
            <a:tailEnd w="sm" len="s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7" name="Straight Arrow Connector 46"/>
          <p:cNvCxnSpPr>
            <a:stCxn id="12" idx="0"/>
            <a:endCxn id="46" idx="2"/>
          </p:cNvCxnSpPr>
          <p:nvPr/>
        </p:nvCxnSpPr>
        <p:spPr>
          <a:xfrm flipH="1">
            <a:off x="7022002" y="3010586"/>
            <a:ext cx="3218" cy="138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2" idx="2"/>
          </p:cNvCxnSpPr>
          <p:nvPr/>
        </p:nvCxnSpPr>
        <p:spPr>
          <a:xfrm>
            <a:off x="10845721" y="2418337"/>
            <a:ext cx="0" cy="179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4" idx="0"/>
            <a:endCxn id="18" idx="2"/>
          </p:cNvCxnSpPr>
          <p:nvPr/>
        </p:nvCxnSpPr>
        <p:spPr>
          <a:xfrm>
            <a:off x="7022257" y="4142115"/>
            <a:ext cx="4276" cy="312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9" idx="0"/>
            <a:endCxn id="36" idx="2"/>
          </p:cNvCxnSpPr>
          <p:nvPr/>
        </p:nvCxnSpPr>
        <p:spPr>
          <a:xfrm>
            <a:off x="10856249" y="4152433"/>
            <a:ext cx="26863" cy="390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57F1E4F-1CFF-5643-939E-02111984F565}" type="slidenum">
              <a:rPr lang="en-US" smtClean="0"/>
              <a:pPr/>
              <a:t>42</a:t>
            </a:fld>
            <a:endParaRPr lang="en-US" dirty="0"/>
          </a:p>
        </p:txBody>
      </p:sp>
      <p:sp>
        <p:nvSpPr>
          <p:cNvPr id="50" name="TextBox 49"/>
          <p:cNvSpPr txBox="1"/>
          <p:nvPr/>
        </p:nvSpPr>
        <p:spPr>
          <a:xfrm>
            <a:off x="10652809" y="1541832"/>
            <a:ext cx="741476" cy="523220"/>
          </a:xfrm>
          <a:prstGeom prst="rect">
            <a:avLst/>
          </a:prstGeom>
          <a:noFill/>
        </p:spPr>
        <p:txBody>
          <a:bodyPr wrap="square" rtlCol="0">
            <a:spAutoFit/>
          </a:bodyPr>
          <a:lstStyle/>
          <a:p>
            <a:r>
              <a:rPr lang="en-US" sz="2800" dirty="0" smtClean="0"/>
              <a:t>B</a:t>
            </a:r>
            <a:endParaRPr lang="en-US" sz="2800" i="1" dirty="0"/>
          </a:p>
        </p:txBody>
      </p:sp>
      <p:sp>
        <p:nvSpPr>
          <p:cNvPr id="44" name="Rounded Rectangular Callout 43"/>
          <p:cNvSpPr/>
          <p:nvPr/>
        </p:nvSpPr>
        <p:spPr>
          <a:xfrm>
            <a:off x="8094133" y="725554"/>
            <a:ext cx="3488267" cy="1371625"/>
          </a:xfrm>
          <a:prstGeom prst="wedgeRoundRectCallout">
            <a:avLst>
              <a:gd name="adj1" fmla="val -20064"/>
              <a:gd name="adj2" fmla="val 67962"/>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Calibri Light" panose="020F0302020204030204" pitchFamily="34" charset="0"/>
              </a:rPr>
              <a:t>Not all shuffles are </a:t>
            </a:r>
            <a:r>
              <a:rPr lang="en-US" sz="2000" dirty="0" smtClean="0">
                <a:latin typeface="Calibri Light" panose="020F0302020204030204" pitchFamily="34" charset="0"/>
              </a:rPr>
              <a:t>successful.</a:t>
            </a:r>
          </a:p>
          <a:p>
            <a:pPr algn="ctr"/>
            <a:r>
              <a:rPr lang="en-US" sz="2000" dirty="0" smtClean="0">
                <a:latin typeface="Calibri Light" panose="020F0302020204030204" pitchFamily="34" charset="0"/>
              </a:rPr>
              <a:t>Success </a:t>
            </a:r>
            <a:r>
              <a:rPr lang="en-US" sz="2000" dirty="0">
                <a:latin typeface="Calibri Light" panose="020F0302020204030204" pitchFamily="34" charset="0"/>
              </a:rPr>
              <a:t>rates are sometimes less than 1%</a:t>
            </a:r>
          </a:p>
        </p:txBody>
      </p:sp>
      <p:sp>
        <p:nvSpPr>
          <p:cNvPr id="5" name="TextBox 4"/>
          <p:cNvSpPr txBox="1"/>
          <p:nvPr/>
        </p:nvSpPr>
        <p:spPr>
          <a:xfrm>
            <a:off x="6804619" y="1574154"/>
            <a:ext cx="741476" cy="523220"/>
          </a:xfrm>
          <a:prstGeom prst="rect">
            <a:avLst/>
          </a:prstGeom>
          <a:noFill/>
        </p:spPr>
        <p:txBody>
          <a:bodyPr wrap="square" rtlCol="0">
            <a:spAutoFit/>
          </a:bodyPr>
          <a:lstStyle/>
          <a:p>
            <a:r>
              <a:rPr lang="en-US" sz="2800" dirty="0" smtClean="0"/>
              <a:t>A</a:t>
            </a:r>
            <a:endParaRPr lang="en-US" sz="2800" i="1" dirty="0"/>
          </a:p>
        </p:txBody>
      </p:sp>
    </p:spTree>
    <p:extLst>
      <p:ext uri="{BB962C8B-B14F-4D97-AF65-F5344CB8AC3E}">
        <p14:creationId xmlns:p14="http://schemas.microsoft.com/office/powerpoint/2010/main" val="350463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xit" presetSubtype="0" fill="hold"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exit" presetSubtype="0" fill="hold"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0" grpId="0" animBg="1"/>
      <p:bldP spid="45" grpId="0" animBg="1"/>
      <p:bldP spid="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05069" y="1381615"/>
            <a:ext cx="2115000" cy="5310000"/>
          </a:xfrm>
          <a:prstGeom prst="rect">
            <a:avLst/>
          </a:prstGeom>
        </p:spPr>
      </p:pic>
      <p:sp>
        <p:nvSpPr>
          <p:cNvPr id="2" name="Title 1"/>
          <p:cNvSpPr>
            <a:spLocks noGrp="1"/>
          </p:cNvSpPr>
          <p:nvPr>
            <p:ph type="title"/>
          </p:nvPr>
        </p:nvSpPr>
        <p:spPr/>
        <p:txBody>
          <a:bodyPr>
            <a:normAutofit/>
          </a:bodyPr>
          <a:lstStyle/>
          <a:p>
            <a:r>
              <a:rPr lang="en-US" sz="3600" dirty="0" smtClean="0"/>
              <a:t>Shuffle Heuristics: Collapsing into Components</a:t>
            </a:r>
            <a:endParaRPr lang="en-US" sz="3600"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43</a:t>
            </a:fld>
            <a:endParaRPr lang="en-US" dirty="0"/>
          </a:p>
        </p:txBody>
      </p:sp>
      <p:pic>
        <p:nvPicPr>
          <p:cNvPr id="8" name="Picture 7"/>
          <p:cNvPicPr>
            <a:picLocks noChangeAspect="1"/>
          </p:cNvPicPr>
          <p:nvPr/>
        </p:nvPicPr>
        <p:blipFill>
          <a:blip r:embed="rId3"/>
          <a:stretch>
            <a:fillRect/>
          </a:stretch>
        </p:blipFill>
        <p:spPr>
          <a:xfrm>
            <a:off x="3913275" y="1381615"/>
            <a:ext cx="1539000" cy="5301000"/>
          </a:xfrm>
          <a:prstGeom prst="rect">
            <a:avLst/>
          </a:prstGeom>
        </p:spPr>
      </p:pic>
      <p:pic>
        <p:nvPicPr>
          <p:cNvPr id="9" name="Picture 8"/>
          <p:cNvPicPr>
            <a:picLocks noChangeAspect="1"/>
          </p:cNvPicPr>
          <p:nvPr/>
        </p:nvPicPr>
        <p:blipFill>
          <a:blip r:embed="rId4"/>
          <a:stretch>
            <a:fillRect/>
          </a:stretch>
        </p:blipFill>
        <p:spPr>
          <a:xfrm>
            <a:off x="6718027" y="1381615"/>
            <a:ext cx="1539000" cy="5301000"/>
          </a:xfrm>
          <a:prstGeom prst="rect">
            <a:avLst/>
          </a:prstGeom>
        </p:spPr>
      </p:pic>
      <p:pic>
        <p:nvPicPr>
          <p:cNvPr id="10" name="Picture 9"/>
          <p:cNvPicPr>
            <a:picLocks noChangeAspect="1"/>
          </p:cNvPicPr>
          <p:nvPr/>
        </p:nvPicPr>
        <p:blipFill>
          <a:blip r:embed="rId5"/>
          <a:stretch>
            <a:fillRect/>
          </a:stretch>
        </p:blipFill>
        <p:spPr>
          <a:xfrm>
            <a:off x="9522778" y="1381615"/>
            <a:ext cx="1674000" cy="5157000"/>
          </a:xfrm>
          <a:prstGeom prst="rect">
            <a:avLst/>
          </a:prstGeom>
        </p:spPr>
      </p:pic>
      <p:sp>
        <p:nvSpPr>
          <p:cNvPr id="14" name="Oval 13"/>
          <p:cNvSpPr/>
          <p:nvPr/>
        </p:nvSpPr>
        <p:spPr>
          <a:xfrm>
            <a:off x="463438" y="4816376"/>
            <a:ext cx="1758702" cy="1442525"/>
          </a:xfrm>
          <a:prstGeom prst="ellipse">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2345926" y="4212615"/>
            <a:ext cx="715774" cy="603761"/>
          </a:xfrm>
          <a:prstGeom prst="wedgeRoundRectCallout">
            <a:avLst>
              <a:gd name="adj1" fmla="val -148447"/>
              <a:gd name="adj2" fmla="val 178574"/>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SCC</a:t>
            </a:r>
            <a:endParaRPr lang="en-US" sz="2400" b="1" dirty="0">
              <a:latin typeface="Calibri Light" panose="020F0302020204030204" pitchFamily="34" charset="0"/>
            </a:endParaRPr>
          </a:p>
        </p:txBody>
      </p:sp>
      <p:sp>
        <p:nvSpPr>
          <p:cNvPr id="20" name="Rounded Rectangle 19"/>
          <p:cNvSpPr/>
          <p:nvPr/>
        </p:nvSpPr>
        <p:spPr>
          <a:xfrm>
            <a:off x="4096011" y="1791222"/>
            <a:ext cx="475989" cy="1227551"/>
          </a:xfrm>
          <a:prstGeom prst="round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758553" y="2346395"/>
            <a:ext cx="519519" cy="722482"/>
          </a:xfrm>
          <a:prstGeom prst="round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44569" y="3960115"/>
            <a:ext cx="519519" cy="722482"/>
          </a:xfrm>
          <a:prstGeom prst="round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798022" y="1524000"/>
            <a:ext cx="1293792" cy="2334016"/>
          </a:xfrm>
          <a:prstGeom prst="round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ular Callout 25"/>
          <p:cNvSpPr/>
          <p:nvPr/>
        </p:nvSpPr>
        <p:spPr>
          <a:xfrm>
            <a:off x="4758553" y="3730234"/>
            <a:ext cx="1545297" cy="603761"/>
          </a:xfrm>
          <a:prstGeom prst="wedgeRoundRectCallout">
            <a:avLst>
              <a:gd name="adj1" fmla="val -55374"/>
              <a:gd name="adj2" fmla="val -215613"/>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Stretches</a:t>
            </a:r>
            <a:endParaRPr lang="en-US" sz="2400" b="1" dirty="0">
              <a:latin typeface="Calibri Light" panose="020F0302020204030204" pitchFamily="34" charset="0"/>
            </a:endParaRPr>
          </a:p>
        </p:txBody>
      </p:sp>
      <p:sp>
        <p:nvSpPr>
          <p:cNvPr id="27" name="Rounded Rectangular Callout 26"/>
          <p:cNvSpPr/>
          <p:nvPr/>
        </p:nvSpPr>
        <p:spPr>
          <a:xfrm>
            <a:off x="7677190" y="4363555"/>
            <a:ext cx="1545297" cy="905642"/>
          </a:xfrm>
          <a:prstGeom prst="wedgeRoundRectCallout">
            <a:avLst>
              <a:gd name="adj1" fmla="val -62669"/>
              <a:gd name="adj2" fmla="val -239126"/>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One-Entry</a:t>
            </a:r>
          </a:p>
          <a:p>
            <a:pPr algn="ctr"/>
            <a:r>
              <a:rPr lang="en-US" sz="2400" b="1" dirty="0" smtClean="0">
                <a:latin typeface="Calibri Light" panose="020F0302020204030204" pitchFamily="34" charset="0"/>
              </a:rPr>
              <a:t>One-Exit</a:t>
            </a:r>
            <a:endParaRPr lang="en-US" sz="2400" b="1" dirty="0">
              <a:latin typeface="Calibri Light" panose="020F0302020204030204" pitchFamily="34" charset="0"/>
            </a:endParaRPr>
          </a:p>
        </p:txBody>
      </p:sp>
      <p:sp>
        <p:nvSpPr>
          <p:cNvPr id="11" name="Rectangle 10"/>
          <p:cNvSpPr/>
          <p:nvPr/>
        </p:nvSpPr>
        <p:spPr>
          <a:xfrm>
            <a:off x="-47729" y="1407360"/>
            <a:ext cx="3315346" cy="5476385"/>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41565" y="1407360"/>
            <a:ext cx="2943514" cy="53890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57722" y="1434516"/>
            <a:ext cx="2951490" cy="53890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ular Callout 30"/>
          <p:cNvSpPr/>
          <p:nvPr/>
        </p:nvSpPr>
        <p:spPr>
          <a:xfrm>
            <a:off x="5331944" y="1976180"/>
            <a:ext cx="3307659" cy="1308845"/>
          </a:xfrm>
          <a:prstGeom prst="wedgeRoundRectCallout">
            <a:avLst>
              <a:gd name="adj1" fmla="val 95951"/>
              <a:gd name="adj2" fmla="val 3305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Calibri Light" panose="020F0302020204030204" pitchFamily="34" charset="0"/>
              </a:rPr>
              <a:t>Manageable number of edges to shuffle</a:t>
            </a:r>
          </a:p>
        </p:txBody>
      </p:sp>
    </p:spTree>
    <p:extLst>
      <p:ext uri="{BB962C8B-B14F-4D97-AF65-F5344CB8AC3E}">
        <p14:creationId xmlns:p14="http://schemas.microsoft.com/office/powerpoint/2010/main" val="363085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1" grpId="0" animBg="1"/>
      <p:bldP spid="22" grpId="0" animBg="1"/>
      <p:bldP spid="25" grpId="0" animBg="1"/>
      <p:bldP spid="26" grpId="0" animBg="1"/>
      <p:bldP spid="27" grpId="0" animBg="1"/>
      <p:bldP spid="11" grpId="0" animBg="1"/>
      <p:bldP spid="12" grpId="0" animBg="1"/>
      <p:bldP spid="13" grpId="0" animBg="1"/>
      <p:bldP spid="3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SFA Shuffle: Example</a:t>
            </a:r>
            <a:endParaRPr lang="en-US" dirty="0"/>
          </a:p>
        </p:txBody>
      </p:sp>
      <p:sp>
        <p:nvSpPr>
          <p:cNvPr id="3" name="Content Placeholder 2"/>
          <p:cNvSpPr>
            <a:spLocks noGrp="1"/>
          </p:cNvSpPr>
          <p:nvPr>
            <p:ph sz="half" idx="1"/>
          </p:nvPr>
        </p:nvSpPr>
        <p:spPr>
          <a:xfrm>
            <a:off x="245666" y="1686830"/>
            <a:ext cx="5956570" cy="4718304"/>
          </a:xfrm>
        </p:spPr>
        <p:txBody>
          <a:bodyPr>
            <a:normAutofit/>
          </a:bodyPr>
          <a:lstStyle/>
          <a:p>
            <a:r>
              <a:rPr lang="en-US" sz="2400" dirty="0" smtClean="0"/>
              <a:t>Regular expressions for phone numbers</a:t>
            </a:r>
          </a:p>
          <a:p>
            <a:pPr marL="731520" lvl="1" indent="-457200">
              <a:buFont typeface="+mj-lt"/>
              <a:buAutoNum type="alphaUcPeriod"/>
            </a:pPr>
            <a:r>
              <a:rPr lang="en-US" sz="2400" dirty="0" smtClean="0">
                <a:latin typeface="Consolas" panose="020B0609020204030204" pitchFamily="49" charset="0"/>
                <a:cs typeface="Consolas" panose="020B0609020204030204" pitchFamily="49" charset="0"/>
              </a:rPr>
              <a:t>^[0-9]{3}-[0-9]*-[</a:t>
            </a:r>
            <a:r>
              <a:rPr lang="en-US" sz="2400" dirty="0">
                <a:latin typeface="Consolas" panose="020B0609020204030204" pitchFamily="49" charset="0"/>
                <a:cs typeface="Consolas" panose="020B0609020204030204" pitchFamily="49" charset="0"/>
              </a:rPr>
              <a:t>0-9</a:t>
            </a:r>
            <a:r>
              <a:rPr lang="en-US" sz="2400" dirty="0" smtClean="0">
                <a:latin typeface="Consolas" panose="020B0609020204030204" pitchFamily="49" charset="0"/>
                <a:cs typeface="Consolas" panose="020B0609020204030204" pitchFamily="49" charset="0"/>
              </a:rPr>
              <a:t>]{4}$</a:t>
            </a:r>
          </a:p>
          <a:p>
            <a:pPr marL="731520" lvl="1" indent="-457200">
              <a:buFont typeface="+mj-lt"/>
              <a:buAutoNum type="alphaUcPeriod"/>
            </a:pPr>
            <a:r>
              <a:rPr lang="en-US" sz="2400" dirty="0" smtClean="0">
                <a:latin typeface="Consolas" panose="020B0609020204030204" pitchFamily="49" charset="0"/>
                <a:cs typeface="Consolas" panose="020B0609020204030204" pitchFamily="49" charset="0"/>
              </a:rPr>
              <a:t>^[</a:t>
            </a:r>
            <a:r>
              <a:rPr lang="en-US" sz="2400" dirty="0">
                <a:latin typeface="Consolas" panose="020B0609020204030204" pitchFamily="49" charset="0"/>
                <a:cs typeface="Consolas" panose="020B0609020204030204" pitchFamily="49" charset="0"/>
              </a:rPr>
              <a:t>0-9</a:t>
            </a:r>
            <a:r>
              <a:rPr lang="en-US" sz="2400" dirty="0" smtClean="0">
                <a:latin typeface="Consolas" panose="020B0609020204030204" pitchFamily="49" charset="0"/>
                <a:cs typeface="Consolas" panose="020B0609020204030204" pitchFamily="49" charset="0"/>
              </a:rPr>
              <a:t>]{3}-[</a:t>
            </a:r>
            <a:r>
              <a:rPr lang="en-US" sz="2400" dirty="0">
                <a:latin typeface="Consolas" panose="020B0609020204030204" pitchFamily="49" charset="0"/>
                <a:cs typeface="Consolas" panose="020B0609020204030204" pitchFamily="49" charset="0"/>
              </a:rPr>
              <a:t>0-9]{3}-[0-9</a:t>
            </a:r>
            <a:r>
              <a:rPr lang="en-US" sz="2400" dirty="0" smtClean="0">
                <a:latin typeface="Consolas" panose="020B0609020204030204" pitchFamily="49" charset="0"/>
                <a:cs typeface="Consolas" panose="020B0609020204030204" pitchFamily="49" charset="0"/>
              </a:rPr>
              <a:t>]*$</a:t>
            </a:r>
          </a:p>
          <a:p>
            <a:pPr marL="731520" lvl="1" indent="-457200">
              <a:buFont typeface="+mj-lt"/>
              <a:buAutoNum type="alphaUcPeriod"/>
            </a:pPr>
            <a:endParaRPr lang="en-US" dirty="0" smtClean="0">
              <a:latin typeface="Consolas" panose="020B0609020204030204" pitchFamily="49" charset="0"/>
              <a:cs typeface="Consolas" panose="020B0609020204030204" pitchFamily="49" charset="0"/>
            </a:endParaRPr>
          </a:p>
          <a:p>
            <a:pPr marL="274320" lvl="1" indent="0">
              <a:buNone/>
            </a:pPr>
            <a:r>
              <a:rPr lang="en-US" dirty="0" smtClean="0">
                <a:solidFill>
                  <a:schemeClr val="accent1"/>
                </a:solidFill>
                <a:cs typeface="Consolas" panose="020B0609020204030204" pitchFamily="49" charset="0"/>
              </a:rPr>
              <a:t>Shuffle:</a:t>
            </a:r>
          </a:p>
          <a:p>
            <a:pPr marL="274320" lvl="1" indent="0">
              <a:buNone/>
            </a:pPr>
            <a:endParaRPr lang="en-US" dirty="0" smtClean="0">
              <a:solidFill>
                <a:schemeClr val="accent1"/>
              </a:solidFill>
              <a:cs typeface="Consolas" panose="020B0609020204030204" pitchFamily="49" charset="0"/>
            </a:endParaRPr>
          </a:p>
          <a:p>
            <a:pPr marL="274320" lvl="1" indent="0">
              <a:buNone/>
            </a:pPr>
            <a:r>
              <a:rPr lang="en-US" sz="2800" dirty="0" smtClean="0">
                <a:latin typeface="Consolas" panose="020B0609020204030204" pitchFamily="49" charset="0"/>
                <a:cs typeface="Consolas" panose="020B0609020204030204" pitchFamily="49" charset="0"/>
              </a:rPr>
              <a:t>^[</a:t>
            </a:r>
            <a:r>
              <a:rPr lang="en-US" sz="2800" dirty="0">
                <a:latin typeface="Consolas" panose="020B0609020204030204" pitchFamily="49" charset="0"/>
                <a:cs typeface="Consolas" panose="020B0609020204030204" pitchFamily="49" charset="0"/>
              </a:rPr>
              <a:t>0-9]{3}-</a:t>
            </a:r>
            <a:r>
              <a:rPr lang="en-US" sz="2800" b="1" dirty="0">
                <a:latin typeface="Consolas" panose="020B0609020204030204" pitchFamily="49" charset="0"/>
                <a:cs typeface="Consolas" panose="020B0609020204030204" pitchFamily="49" charset="0"/>
              </a:rPr>
              <a:t>[0-9]{3</a:t>
            </a:r>
            <a:r>
              <a:rPr lang="en-US" sz="2800" b="1" dirty="0" smtClean="0">
                <a:latin typeface="Consolas" panose="020B0609020204030204" pitchFamily="49" charset="0"/>
                <a:cs typeface="Consolas" panose="020B0609020204030204" pitchFamily="49" charset="0"/>
              </a:rPr>
              <a:t>}</a:t>
            </a:r>
            <a:r>
              <a:rPr lang="en-US" sz="2800" dirty="0" smtClean="0">
                <a:latin typeface="Consolas" panose="020B0609020204030204" pitchFamily="49" charset="0"/>
                <a:cs typeface="Consolas" panose="020B0609020204030204" pitchFamily="49" charset="0"/>
              </a:rPr>
              <a:t>-[</a:t>
            </a:r>
            <a:r>
              <a:rPr lang="en-US" sz="2800" dirty="0">
                <a:latin typeface="Consolas" panose="020B0609020204030204" pitchFamily="49" charset="0"/>
                <a:cs typeface="Consolas" panose="020B0609020204030204" pitchFamily="49" charset="0"/>
              </a:rPr>
              <a:t>0-9]{4</a:t>
            </a:r>
            <a:r>
              <a:rPr lang="en-US" sz="2800" dirty="0" smtClean="0">
                <a:latin typeface="Consolas" panose="020B0609020204030204" pitchFamily="49" charset="0"/>
                <a:cs typeface="Consolas" panose="020B0609020204030204" pitchFamily="49" charset="0"/>
              </a:rPr>
              <a:t>}$</a:t>
            </a:r>
            <a:endParaRPr lang="en-US" sz="2800" dirty="0">
              <a:latin typeface="Consolas" panose="020B0609020204030204" pitchFamily="49" charset="0"/>
              <a:cs typeface="Consolas" panose="020B0609020204030204" pitchFamily="49" charset="0"/>
            </a:endParaRPr>
          </a:p>
          <a:p>
            <a:pPr marL="731520" lvl="1" indent="-457200">
              <a:buFont typeface="+mj-lt"/>
              <a:buAutoNum type="alphaUcPeriod"/>
            </a:pPr>
            <a:endParaRPr lang="en-US" sz="2400" dirty="0" smtClean="0">
              <a:latin typeface="Consolas" panose="020B0609020204030204" pitchFamily="49" charset="0"/>
              <a:cs typeface="Consolas" panose="020B0609020204030204" pitchFamily="49" charset="0"/>
            </a:endParaRPr>
          </a:p>
          <a:p>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795" y="370570"/>
            <a:ext cx="1324160" cy="648743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394" y="479422"/>
            <a:ext cx="1467055" cy="6239746"/>
          </a:xfrm>
          <a:prstGeom prst="rect">
            <a:avLst/>
          </a:prstGeom>
        </p:spPr>
      </p:pic>
      <p:sp>
        <p:nvSpPr>
          <p:cNvPr id="14" name="Oval 13"/>
          <p:cNvSpPr/>
          <p:nvPr/>
        </p:nvSpPr>
        <p:spPr>
          <a:xfrm>
            <a:off x="10224572" y="4022767"/>
            <a:ext cx="1431491" cy="2113613"/>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8440744" y="3063396"/>
            <a:ext cx="2499573" cy="959371"/>
          </a:xfrm>
          <a:prstGeom prst="straightConnector1">
            <a:avLst/>
          </a:prstGeom>
          <a:ln w="3810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8686800" y="4138863"/>
            <a:ext cx="2253517" cy="1997518"/>
          </a:xfrm>
          <a:prstGeom prst="straightConnector1">
            <a:avLst/>
          </a:prstGeom>
          <a:ln w="38100">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02111984F565}" type="slidenum">
              <a:rPr lang="en-US" smtClean="0"/>
              <a:pPr/>
              <a:t>44</a:t>
            </a:fld>
            <a:endParaRPr lang="en-US" dirty="0"/>
          </a:p>
        </p:txBody>
      </p:sp>
      <p:sp>
        <p:nvSpPr>
          <p:cNvPr id="10" name="TextBox 9"/>
          <p:cNvSpPr txBox="1"/>
          <p:nvPr/>
        </p:nvSpPr>
        <p:spPr>
          <a:xfrm>
            <a:off x="10303634" y="384048"/>
            <a:ext cx="741476" cy="523220"/>
          </a:xfrm>
          <a:prstGeom prst="rect">
            <a:avLst/>
          </a:prstGeom>
          <a:noFill/>
        </p:spPr>
        <p:txBody>
          <a:bodyPr wrap="square" rtlCol="0">
            <a:spAutoFit/>
          </a:bodyPr>
          <a:lstStyle/>
          <a:p>
            <a:r>
              <a:rPr lang="en-US" sz="2800" dirty="0" smtClean="0"/>
              <a:t>B</a:t>
            </a:r>
            <a:endParaRPr lang="en-US" sz="2800" i="1" dirty="0"/>
          </a:p>
        </p:txBody>
      </p:sp>
      <p:sp>
        <p:nvSpPr>
          <p:cNvPr id="11" name="TextBox 10"/>
          <p:cNvSpPr txBox="1"/>
          <p:nvPr/>
        </p:nvSpPr>
        <p:spPr>
          <a:xfrm>
            <a:off x="7699268" y="384048"/>
            <a:ext cx="741476" cy="523220"/>
          </a:xfrm>
          <a:prstGeom prst="rect">
            <a:avLst/>
          </a:prstGeom>
          <a:noFill/>
        </p:spPr>
        <p:txBody>
          <a:bodyPr wrap="square" rtlCol="0">
            <a:spAutoFit/>
          </a:bodyPr>
          <a:lstStyle/>
          <a:p>
            <a:r>
              <a:rPr lang="en-US" sz="2800" dirty="0" smtClean="0"/>
              <a:t>A</a:t>
            </a:r>
            <a:endParaRPr lang="en-US" sz="2800" i="1" dirty="0"/>
          </a:p>
        </p:txBody>
      </p:sp>
    </p:spTree>
    <p:extLst>
      <p:ext uri="{BB962C8B-B14F-4D97-AF65-F5344CB8AC3E}">
        <p14:creationId xmlns:p14="http://schemas.microsoft.com/office/powerpoint/2010/main" val="10739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SFA Mutation</a:t>
            </a:r>
            <a:endParaRPr lang="en-US" dirty="0"/>
          </a:p>
        </p:txBody>
      </p:sp>
      <p:sp>
        <p:nvSpPr>
          <p:cNvPr id="3" name="Content Placeholder 2"/>
          <p:cNvSpPr>
            <a:spLocks noGrp="1"/>
          </p:cNvSpPr>
          <p:nvPr>
            <p:ph sz="half" idx="1"/>
          </p:nvPr>
        </p:nvSpPr>
        <p:spPr>
          <a:xfrm>
            <a:off x="609600" y="1523224"/>
            <a:ext cx="5384800" cy="4718304"/>
          </a:xfrm>
        </p:spPr>
        <p:txBody>
          <a:bodyPr/>
          <a:lstStyle/>
          <a:p>
            <a:r>
              <a:rPr lang="en-US" dirty="0" smtClean="0"/>
              <a:t>Positive Mutation: </a:t>
            </a:r>
            <a:r>
              <a:rPr lang="en-US" b="1" dirty="0" smtClean="0"/>
              <a:t>ftp://foo.com</a:t>
            </a:r>
            <a:endParaRPr lang="en-US" b="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45</a:t>
            </a:fld>
            <a:endParaRPr lang="en-US" dirty="0"/>
          </a:p>
        </p:txBody>
      </p:sp>
      <p:sp>
        <p:nvSpPr>
          <p:cNvPr id="89" name="Content Placeholder 88"/>
          <p:cNvSpPr>
            <a:spLocks noGrp="1"/>
          </p:cNvSpPr>
          <p:nvPr>
            <p:ph sz="half" idx="2"/>
          </p:nvPr>
        </p:nvSpPr>
        <p:spPr>
          <a:xfrm>
            <a:off x="6197600" y="1523224"/>
            <a:ext cx="5384800" cy="4718304"/>
          </a:xfrm>
        </p:spPr>
        <p:txBody>
          <a:bodyPr/>
          <a:lstStyle/>
          <a:p>
            <a:r>
              <a:rPr lang="en-US" dirty="0" smtClean="0"/>
              <a:t>Negative Mutation: </a:t>
            </a:r>
            <a:r>
              <a:rPr lang="en-US" b="1" dirty="0" smtClean="0"/>
              <a:t>http://#</a:t>
            </a:r>
            <a:endParaRPr lang="en-US" b="1" dirty="0"/>
          </a:p>
        </p:txBody>
      </p:sp>
      <p:pic>
        <p:nvPicPr>
          <p:cNvPr id="90" name="Picture 89"/>
          <p:cNvPicPr>
            <a:picLocks noChangeAspect="1"/>
          </p:cNvPicPr>
          <p:nvPr/>
        </p:nvPicPr>
        <p:blipFill>
          <a:blip r:embed="rId3"/>
          <a:stretch>
            <a:fillRect/>
          </a:stretch>
        </p:blipFill>
        <p:spPr>
          <a:xfrm>
            <a:off x="831716" y="2070504"/>
            <a:ext cx="2277000" cy="3924000"/>
          </a:xfrm>
          <a:prstGeom prst="rect">
            <a:avLst/>
          </a:prstGeom>
        </p:spPr>
      </p:pic>
      <p:pic>
        <p:nvPicPr>
          <p:cNvPr id="92" name="Picture 91"/>
          <p:cNvPicPr>
            <a:picLocks noChangeAspect="1"/>
          </p:cNvPicPr>
          <p:nvPr/>
        </p:nvPicPr>
        <p:blipFill>
          <a:blip r:embed="rId4"/>
          <a:stretch>
            <a:fillRect/>
          </a:stretch>
        </p:blipFill>
        <p:spPr>
          <a:xfrm>
            <a:off x="6957888" y="2070504"/>
            <a:ext cx="2277000" cy="3924000"/>
          </a:xfrm>
          <a:prstGeom prst="rect">
            <a:avLst/>
          </a:prstGeom>
        </p:spPr>
      </p:pic>
      <p:sp>
        <p:nvSpPr>
          <p:cNvPr id="94" name="Oval 93"/>
          <p:cNvSpPr/>
          <p:nvPr/>
        </p:nvSpPr>
        <p:spPr>
          <a:xfrm>
            <a:off x="2072985" y="2198884"/>
            <a:ext cx="900752" cy="1273197"/>
          </a:xfrm>
          <a:prstGeom prst="ellipse">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ular Callout 94"/>
          <p:cNvSpPr/>
          <p:nvPr/>
        </p:nvSpPr>
        <p:spPr>
          <a:xfrm>
            <a:off x="3171383" y="3125758"/>
            <a:ext cx="2492817" cy="603761"/>
          </a:xfrm>
          <a:prstGeom prst="wedgeRoundRectCallout">
            <a:avLst>
              <a:gd name="adj1" fmla="val -68065"/>
              <a:gd name="adj2" fmla="val -103907"/>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Add edge for “f”</a:t>
            </a:r>
            <a:endParaRPr lang="en-US" sz="2400" b="1" dirty="0">
              <a:latin typeface="Calibri Light" panose="020F0302020204030204" pitchFamily="34" charset="0"/>
            </a:endParaRPr>
          </a:p>
        </p:txBody>
      </p:sp>
      <p:sp>
        <p:nvSpPr>
          <p:cNvPr id="97" name="Rounded Rectangular Callout 96"/>
          <p:cNvSpPr/>
          <p:nvPr/>
        </p:nvSpPr>
        <p:spPr>
          <a:xfrm>
            <a:off x="9086523" y="4379158"/>
            <a:ext cx="2272368" cy="562668"/>
          </a:xfrm>
          <a:prstGeom prst="wedgeRoundRectCallout">
            <a:avLst>
              <a:gd name="adj1" fmla="val -97583"/>
              <a:gd name="adj2" fmla="val 140581"/>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Remove “#”</a:t>
            </a:r>
            <a:endParaRPr lang="en-US" sz="2800" b="1" dirty="0">
              <a:latin typeface="Calibri Light" panose="020F0302020204030204" pitchFamily="34" charset="0"/>
            </a:endParaRPr>
          </a:p>
        </p:txBody>
      </p:sp>
      <p:pic>
        <p:nvPicPr>
          <p:cNvPr id="100" name="Picture 99"/>
          <p:cNvPicPr>
            <a:picLocks noChangeAspect="1"/>
          </p:cNvPicPr>
          <p:nvPr/>
        </p:nvPicPr>
        <p:blipFill>
          <a:blip r:embed="rId5"/>
          <a:stretch>
            <a:fillRect/>
          </a:stretch>
        </p:blipFill>
        <p:spPr>
          <a:xfrm>
            <a:off x="2391865" y="2348711"/>
            <a:ext cx="288000" cy="873000"/>
          </a:xfrm>
          <a:prstGeom prst="rect">
            <a:avLst/>
          </a:prstGeom>
        </p:spPr>
      </p:pic>
      <p:pic>
        <p:nvPicPr>
          <p:cNvPr id="4" name="Picture 3"/>
          <p:cNvPicPr>
            <a:picLocks noChangeAspect="1"/>
          </p:cNvPicPr>
          <p:nvPr/>
        </p:nvPicPr>
        <p:blipFill>
          <a:blip r:embed="rId6"/>
          <a:stretch>
            <a:fillRect/>
          </a:stretch>
        </p:blipFill>
        <p:spPr>
          <a:xfrm>
            <a:off x="7692645" y="5316449"/>
            <a:ext cx="1393878" cy="402676"/>
          </a:xfrm>
          <a:prstGeom prst="rect">
            <a:avLst/>
          </a:prstGeom>
        </p:spPr>
      </p:pic>
      <p:sp>
        <p:nvSpPr>
          <p:cNvPr id="96" name="Oval 95"/>
          <p:cNvSpPr/>
          <p:nvPr/>
        </p:nvSpPr>
        <p:spPr>
          <a:xfrm>
            <a:off x="7679648" y="5317752"/>
            <a:ext cx="435652" cy="397247"/>
          </a:xfrm>
          <a:prstGeom prst="ellipse">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2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3"/>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9">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P spid="94" grpId="0" animBg="1"/>
      <p:bldP spid="95" grpId="0" animBg="1"/>
      <p:bldP spid="97" grpId="0" animBg="1"/>
      <p:bldP spid="9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Set Refinement</a:t>
            </a:r>
            <a:endParaRPr lang="en-US" dirty="0"/>
          </a:p>
        </p:txBody>
      </p:sp>
      <p:sp>
        <p:nvSpPr>
          <p:cNvPr id="3" name="Content Placeholder 2"/>
          <p:cNvSpPr>
            <a:spLocks noGrp="1"/>
          </p:cNvSpPr>
          <p:nvPr>
            <p:ph idx="1"/>
          </p:nvPr>
        </p:nvSpPr>
        <p:spPr>
          <a:xfrm>
            <a:off x="609600" y="1600200"/>
            <a:ext cx="4239318" cy="4876800"/>
          </a:xfrm>
        </p:spPr>
        <p:txBody>
          <a:bodyPr/>
          <a:lstStyle/>
          <a:p>
            <a:r>
              <a:rPr lang="en-US" dirty="0" smtClean="0"/>
              <a:t>Goal: make sure our training set gives full state coverage for our candidate automata</a:t>
            </a:r>
          </a:p>
          <a:p>
            <a:endParaRPr lang="en-US" dirty="0" smtClean="0"/>
          </a:p>
          <a:p>
            <a:r>
              <a:rPr lang="en-US" dirty="0" smtClean="0"/>
              <a:t>Define a language L of strings reaching an uncovered state</a:t>
            </a:r>
          </a:p>
          <a:p>
            <a:endParaRPr lang="en-US" dirty="0" smtClean="0"/>
          </a:p>
          <a:p>
            <a:r>
              <a:rPr lang="en-US" dirty="0" smtClean="0"/>
              <a:t>Generate strings to cover more states</a:t>
            </a:r>
            <a:endParaRPr lang="en-US" sz="3200" dirty="0" smtClean="0">
              <a:latin typeface="Consolas" panose="020B0609020204030204" pitchFamily="49" charset="0"/>
              <a:cs typeface="Consolas" panose="020B0609020204030204" pitchFamily="49" charset="0"/>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46</a:t>
            </a:fld>
            <a:endParaRPr lang="en-US" dirty="0"/>
          </a:p>
        </p:txBody>
      </p:sp>
      <p:pic>
        <p:nvPicPr>
          <p:cNvPr id="9" name="Content Placeholder 8"/>
          <p:cNvPicPr>
            <a:picLocks noGrp="1" noChangeAspect="1"/>
          </p:cNvPicPr>
          <p:nvPr>
            <p:ph sz="half" idx="4294967295"/>
          </p:nvPr>
        </p:nvPicPr>
        <p:blipFill>
          <a:blip r:embed="rId2"/>
          <a:stretch>
            <a:fillRect/>
          </a:stretch>
        </p:blipFill>
        <p:spPr>
          <a:xfrm>
            <a:off x="5110587" y="1699500"/>
            <a:ext cx="1963737" cy="4927600"/>
          </a:xfrm>
          <a:prstGeom prst="rect">
            <a:avLst/>
          </a:prstGeom>
        </p:spPr>
      </p:pic>
      <p:sp>
        <p:nvSpPr>
          <p:cNvPr id="13" name="Rectangle 12"/>
          <p:cNvSpPr/>
          <p:nvPr/>
        </p:nvSpPr>
        <p:spPr>
          <a:xfrm>
            <a:off x="5926618" y="2102949"/>
            <a:ext cx="379368" cy="461665"/>
          </a:xfrm>
          <a:prstGeom prst="rect">
            <a:avLst/>
          </a:prstGeom>
        </p:spPr>
        <p:txBody>
          <a:bodyPr wrap="square">
            <a:spAutoFit/>
          </a:bodyPr>
          <a:lstStyle/>
          <a:p>
            <a:r>
              <a:rPr lang="en-US" sz="2400" dirty="0">
                <a:solidFill>
                  <a:schemeClr val="accent6"/>
                </a:solidFill>
              </a:rPr>
              <a:t>✔</a:t>
            </a:r>
          </a:p>
        </p:txBody>
      </p:sp>
      <p:sp>
        <p:nvSpPr>
          <p:cNvPr id="14" name="Rectangle 13"/>
          <p:cNvSpPr/>
          <p:nvPr/>
        </p:nvSpPr>
        <p:spPr>
          <a:xfrm>
            <a:off x="5916419" y="1699500"/>
            <a:ext cx="379368" cy="461665"/>
          </a:xfrm>
          <a:prstGeom prst="rect">
            <a:avLst/>
          </a:prstGeom>
        </p:spPr>
        <p:txBody>
          <a:bodyPr wrap="square">
            <a:spAutoFit/>
          </a:bodyPr>
          <a:lstStyle/>
          <a:p>
            <a:r>
              <a:rPr lang="en-US" sz="2400" dirty="0">
                <a:solidFill>
                  <a:schemeClr val="accent6"/>
                </a:solidFill>
              </a:rPr>
              <a:t>✔</a:t>
            </a:r>
          </a:p>
        </p:txBody>
      </p:sp>
      <p:sp>
        <p:nvSpPr>
          <p:cNvPr id="15" name="Rectangle 14"/>
          <p:cNvSpPr/>
          <p:nvPr/>
        </p:nvSpPr>
        <p:spPr>
          <a:xfrm>
            <a:off x="5893274" y="2506398"/>
            <a:ext cx="379368" cy="461665"/>
          </a:xfrm>
          <a:prstGeom prst="rect">
            <a:avLst/>
          </a:prstGeom>
        </p:spPr>
        <p:txBody>
          <a:bodyPr wrap="square">
            <a:spAutoFit/>
          </a:bodyPr>
          <a:lstStyle/>
          <a:p>
            <a:r>
              <a:rPr lang="en-US" sz="2400" dirty="0">
                <a:solidFill>
                  <a:schemeClr val="accent6"/>
                </a:solidFill>
              </a:rPr>
              <a:t>✔</a:t>
            </a:r>
          </a:p>
        </p:txBody>
      </p:sp>
      <p:sp>
        <p:nvSpPr>
          <p:cNvPr id="16" name="Rectangle 15"/>
          <p:cNvSpPr/>
          <p:nvPr/>
        </p:nvSpPr>
        <p:spPr>
          <a:xfrm>
            <a:off x="5893274" y="2909847"/>
            <a:ext cx="379368" cy="461665"/>
          </a:xfrm>
          <a:prstGeom prst="rect">
            <a:avLst/>
          </a:prstGeom>
        </p:spPr>
        <p:txBody>
          <a:bodyPr wrap="square">
            <a:spAutoFit/>
          </a:bodyPr>
          <a:lstStyle/>
          <a:p>
            <a:r>
              <a:rPr lang="en-US" sz="2400" dirty="0">
                <a:solidFill>
                  <a:schemeClr val="accent6"/>
                </a:solidFill>
              </a:rPr>
              <a:t>✔</a:t>
            </a:r>
          </a:p>
        </p:txBody>
      </p:sp>
      <p:sp>
        <p:nvSpPr>
          <p:cNvPr id="17" name="Rectangle 16"/>
          <p:cNvSpPr/>
          <p:nvPr/>
        </p:nvSpPr>
        <p:spPr>
          <a:xfrm>
            <a:off x="5904077" y="3217594"/>
            <a:ext cx="379368" cy="461665"/>
          </a:xfrm>
          <a:prstGeom prst="rect">
            <a:avLst/>
          </a:prstGeom>
        </p:spPr>
        <p:txBody>
          <a:bodyPr wrap="square">
            <a:spAutoFit/>
          </a:bodyPr>
          <a:lstStyle/>
          <a:p>
            <a:r>
              <a:rPr lang="en-US" sz="2400" dirty="0">
                <a:solidFill>
                  <a:schemeClr val="accent6"/>
                </a:solidFill>
              </a:rPr>
              <a:t>✔</a:t>
            </a:r>
          </a:p>
        </p:txBody>
      </p:sp>
      <p:sp>
        <p:nvSpPr>
          <p:cNvPr id="18" name="Rectangle 17"/>
          <p:cNvSpPr/>
          <p:nvPr/>
        </p:nvSpPr>
        <p:spPr>
          <a:xfrm>
            <a:off x="5904077" y="3602551"/>
            <a:ext cx="379368" cy="461665"/>
          </a:xfrm>
          <a:prstGeom prst="rect">
            <a:avLst/>
          </a:prstGeom>
        </p:spPr>
        <p:txBody>
          <a:bodyPr wrap="square">
            <a:spAutoFit/>
          </a:bodyPr>
          <a:lstStyle/>
          <a:p>
            <a:r>
              <a:rPr lang="en-US" sz="2400" dirty="0">
                <a:solidFill>
                  <a:schemeClr val="accent6"/>
                </a:solidFill>
              </a:rPr>
              <a:t>✔</a:t>
            </a:r>
          </a:p>
        </p:txBody>
      </p:sp>
      <p:sp>
        <p:nvSpPr>
          <p:cNvPr id="19" name="Rectangle 18"/>
          <p:cNvSpPr/>
          <p:nvPr/>
        </p:nvSpPr>
        <p:spPr>
          <a:xfrm>
            <a:off x="5926618" y="3996503"/>
            <a:ext cx="379368" cy="461665"/>
          </a:xfrm>
          <a:prstGeom prst="rect">
            <a:avLst/>
          </a:prstGeom>
        </p:spPr>
        <p:txBody>
          <a:bodyPr wrap="square">
            <a:spAutoFit/>
          </a:bodyPr>
          <a:lstStyle/>
          <a:p>
            <a:r>
              <a:rPr lang="en-US" sz="2400" dirty="0">
                <a:solidFill>
                  <a:schemeClr val="accent6"/>
                </a:solidFill>
              </a:rPr>
              <a:t>✔</a:t>
            </a:r>
          </a:p>
        </p:txBody>
      </p:sp>
      <p:sp>
        <p:nvSpPr>
          <p:cNvPr id="20" name="Rectangle 19"/>
          <p:cNvSpPr/>
          <p:nvPr/>
        </p:nvSpPr>
        <p:spPr>
          <a:xfrm>
            <a:off x="5875460" y="4405819"/>
            <a:ext cx="379368" cy="461665"/>
          </a:xfrm>
          <a:prstGeom prst="rect">
            <a:avLst/>
          </a:prstGeom>
        </p:spPr>
        <p:txBody>
          <a:bodyPr wrap="square">
            <a:spAutoFit/>
          </a:bodyPr>
          <a:lstStyle/>
          <a:p>
            <a:r>
              <a:rPr lang="en-US" sz="2400" dirty="0">
                <a:solidFill>
                  <a:schemeClr val="accent6"/>
                </a:solidFill>
              </a:rPr>
              <a:t>✔</a:t>
            </a:r>
          </a:p>
        </p:txBody>
      </p:sp>
      <p:sp>
        <p:nvSpPr>
          <p:cNvPr id="21" name="Rectangle 20"/>
          <p:cNvSpPr/>
          <p:nvPr/>
        </p:nvSpPr>
        <p:spPr>
          <a:xfrm>
            <a:off x="5866495" y="4927089"/>
            <a:ext cx="379368" cy="461665"/>
          </a:xfrm>
          <a:prstGeom prst="rect">
            <a:avLst/>
          </a:prstGeom>
        </p:spPr>
        <p:txBody>
          <a:bodyPr wrap="square">
            <a:spAutoFit/>
          </a:bodyPr>
          <a:lstStyle/>
          <a:p>
            <a:r>
              <a:rPr lang="en-US" sz="2400" dirty="0">
                <a:solidFill>
                  <a:schemeClr val="accent6"/>
                </a:solidFill>
              </a:rPr>
              <a:t>✔</a:t>
            </a:r>
          </a:p>
        </p:txBody>
      </p:sp>
      <p:sp>
        <p:nvSpPr>
          <p:cNvPr id="22" name="Rectangle 21"/>
          <p:cNvSpPr/>
          <p:nvPr/>
        </p:nvSpPr>
        <p:spPr>
          <a:xfrm>
            <a:off x="5863578" y="5679933"/>
            <a:ext cx="379368" cy="461665"/>
          </a:xfrm>
          <a:prstGeom prst="rect">
            <a:avLst/>
          </a:prstGeom>
        </p:spPr>
        <p:txBody>
          <a:bodyPr wrap="square">
            <a:spAutoFit/>
          </a:bodyPr>
          <a:lstStyle/>
          <a:p>
            <a:r>
              <a:rPr lang="en-US" sz="2400" dirty="0">
                <a:solidFill>
                  <a:schemeClr val="accent6"/>
                </a:solidFill>
              </a:rPr>
              <a:t>✔</a:t>
            </a:r>
          </a:p>
        </p:txBody>
      </p:sp>
      <p:sp>
        <p:nvSpPr>
          <p:cNvPr id="23" name="Rectangle 22"/>
          <p:cNvSpPr/>
          <p:nvPr/>
        </p:nvSpPr>
        <p:spPr>
          <a:xfrm>
            <a:off x="6444799" y="6109608"/>
            <a:ext cx="379368" cy="461665"/>
          </a:xfrm>
          <a:prstGeom prst="rect">
            <a:avLst/>
          </a:prstGeom>
        </p:spPr>
        <p:txBody>
          <a:bodyPr wrap="square">
            <a:spAutoFit/>
          </a:bodyPr>
          <a:lstStyle/>
          <a:p>
            <a:r>
              <a:rPr lang="en-US" sz="2400" dirty="0">
                <a:solidFill>
                  <a:schemeClr val="accent6"/>
                </a:solidFill>
              </a:rPr>
              <a:t>✔</a:t>
            </a:r>
          </a:p>
        </p:txBody>
      </p:sp>
      <p:sp>
        <p:nvSpPr>
          <p:cNvPr id="25" name="Oval 24"/>
          <p:cNvSpPr/>
          <p:nvPr/>
        </p:nvSpPr>
        <p:spPr>
          <a:xfrm>
            <a:off x="6326916" y="2536761"/>
            <a:ext cx="588892" cy="421934"/>
          </a:xfrm>
          <a:prstGeom prst="ellipse">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ular Callout 28"/>
          <p:cNvSpPr/>
          <p:nvPr/>
        </p:nvSpPr>
        <p:spPr>
          <a:xfrm>
            <a:off x="7068633" y="1797291"/>
            <a:ext cx="2492817" cy="380555"/>
          </a:xfrm>
          <a:prstGeom prst="wedgeRoundRectCallout">
            <a:avLst>
              <a:gd name="adj1" fmla="val -57844"/>
              <a:gd name="adj2" fmla="val 164462"/>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State to cover</a:t>
            </a:r>
            <a:endParaRPr lang="en-US" sz="2400" b="1" baseline="-25000" dirty="0">
              <a:latin typeface="Calibri Light" panose="020F0302020204030204" pitchFamily="34" charset="0"/>
            </a:endParaRPr>
          </a:p>
        </p:txBody>
      </p:sp>
      <p:sp>
        <p:nvSpPr>
          <p:cNvPr id="52" name="Rounded Rectangular Callout 51"/>
          <p:cNvSpPr/>
          <p:nvPr/>
        </p:nvSpPr>
        <p:spPr>
          <a:xfrm>
            <a:off x="7226177" y="2608916"/>
            <a:ext cx="2005372" cy="993635"/>
          </a:xfrm>
          <a:prstGeom prst="wedgeRoundRectCallout">
            <a:avLst>
              <a:gd name="adj1" fmla="val -61953"/>
              <a:gd name="adj2" fmla="val -22085"/>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Generate new string</a:t>
            </a:r>
            <a:endParaRPr lang="en-US" sz="2400" b="1" dirty="0">
              <a:latin typeface="Calibri Light" panose="020F0302020204030204" pitchFamily="34" charset="0"/>
            </a:endParaRPr>
          </a:p>
        </p:txBody>
      </p:sp>
      <p:sp>
        <p:nvSpPr>
          <p:cNvPr id="34" name="Rectangle 33"/>
          <p:cNvSpPr/>
          <p:nvPr/>
        </p:nvSpPr>
        <p:spPr>
          <a:xfrm>
            <a:off x="6491182" y="2437458"/>
            <a:ext cx="492668" cy="461665"/>
          </a:xfrm>
          <a:prstGeom prst="rect">
            <a:avLst/>
          </a:prstGeom>
        </p:spPr>
        <p:txBody>
          <a:bodyPr wrap="square">
            <a:spAutoFit/>
          </a:bodyPr>
          <a:lstStyle/>
          <a:p>
            <a:r>
              <a:rPr lang="en-US" sz="2400" dirty="0">
                <a:solidFill>
                  <a:schemeClr val="accent6"/>
                </a:solidFill>
              </a:rPr>
              <a:t>✔</a:t>
            </a:r>
          </a:p>
        </p:txBody>
      </p:sp>
      <p:sp>
        <p:nvSpPr>
          <p:cNvPr id="35" name="Rectangle 34"/>
          <p:cNvSpPr/>
          <p:nvPr/>
        </p:nvSpPr>
        <p:spPr>
          <a:xfrm>
            <a:off x="6478769" y="2804958"/>
            <a:ext cx="492668" cy="461665"/>
          </a:xfrm>
          <a:prstGeom prst="rect">
            <a:avLst/>
          </a:prstGeom>
        </p:spPr>
        <p:txBody>
          <a:bodyPr wrap="square">
            <a:spAutoFit/>
          </a:bodyPr>
          <a:lstStyle/>
          <a:p>
            <a:r>
              <a:rPr lang="en-US" sz="2400" dirty="0">
                <a:solidFill>
                  <a:schemeClr val="accent6"/>
                </a:solidFill>
              </a:rPr>
              <a:t>✔</a:t>
            </a:r>
          </a:p>
        </p:txBody>
      </p:sp>
      <p:sp>
        <p:nvSpPr>
          <p:cNvPr id="37" name="Rectangle 36"/>
          <p:cNvSpPr/>
          <p:nvPr/>
        </p:nvSpPr>
        <p:spPr>
          <a:xfrm>
            <a:off x="6545114" y="3242809"/>
            <a:ext cx="492668" cy="461665"/>
          </a:xfrm>
          <a:prstGeom prst="rect">
            <a:avLst/>
          </a:prstGeom>
        </p:spPr>
        <p:txBody>
          <a:bodyPr wrap="square">
            <a:spAutoFit/>
          </a:bodyPr>
          <a:lstStyle/>
          <a:p>
            <a:r>
              <a:rPr lang="en-US" sz="2400" dirty="0">
                <a:solidFill>
                  <a:schemeClr val="accent6"/>
                </a:solidFill>
              </a:rPr>
              <a:t>✔</a:t>
            </a:r>
          </a:p>
        </p:txBody>
      </p:sp>
    </p:spTree>
    <p:extLst>
      <p:ext uri="{BB962C8B-B14F-4D97-AF65-F5344CB8AC3E}">
        <p14:creationId xmlns:p14="http://schemas.microsoft.com/office/powerpoint/2010/main" val="39571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25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250"/>
                                  </p:stCondLst>
                                  <p:childTnLst>
                                    <p:set>
                                      <p:cBhvr>
                                        <p:cTn id="25" dur="1" fill="hold">
                                          <p:stCondLst>
                                            <p:cond delay="0"/>
                                          </p:stCondLst>
                                        </p:cTn>
                                        <p:tgtEl>
                                          <p:spTgt spid="18"/>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250"/>
                                  </p:stCondLst>
                                  <p:childTnLst>
                                    <p:set>
                                      <p:cBhvr>
                                        <p:cTn id="28" dur="1" fill="hold">
                                          <p:stCondLst>
                                            <p:cond delay="0"/>
                                          </p:stCondLst>
                                        </p:cTn>
                                        <p:tgtEl>
                                          <p:spTgt spid="19"/>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250"/>
                                  </p:stCondLst>
                                  <p:childTnLst>
                                    <p:set>
                                      <p:cBhvr>
                                        <p:cTn id="31" dur="1" fill="hold">
                                          <p:stCondLst>
                                            <p:cond delay="0"/>
                                          </p:stCondLst>
                                        </p:cTn>
                                        <p:tgtEl>
                                          <p:spTgt spid="20"/>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grpId="0" nodeType="afterEffect">
                                  <p:stCondLst>
                                    <p:cond delay="25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250"/>
                                  </p:stCondLst>
                                  <p:childTnLst>
                                    <p:set>
                                      <p:cBhvr>
                                        <p:cTn id="37" dur="1" fill="hold">
                                          <p:stCondLst>
                                            <p:cond delay="0"/>
                                          </p:stCondLst>
                                        </p:cTn>
                                        <p:tgtEl>
                                          <p:spTgt spid="22"/>
                                        </p:tgtEl>
                                        <p:attrNameLst>
                                          <p:attrName>style.visibility</p:attrName>
                                        </p:attrNameLst>
                                      </p:cBhvr>
                                      <p:to>
                                        <p:strVal val="visible"/>
                                      </p:to>
                                    </p:set>
                                  </p:childTnLst>
                                </p:cTn>
                              </p:par>
                            </p:childTnLst>
                          </p:cTn>
                        </p:par>
                        <p:par>
                          <p:cTn id="38" fill="hold">
                            <p:stCondLst>
                              <p:cond delay="2250"/>
                            </p:stCondLst>
                            <p:childTnLst>
                              <p:par>
                                <p:cTn id="39" presetID="1" presetClass="entr" presetSubtype="0" fill="hold" grpId="0" nodeType="afterEffect">
                                  <p:stCondLst>
                                    <p:cond delay="25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250"/>
                                  </p:stCondLst>
                                  <p:childTnLst>
                                    <p:set>
                                      <p:cBhvr>
                                        <p:cTn id="57" dur="1" fill="hold">
                                          <p:stCondLst>
                                            <p:cond delay="0"/>
                                          </p:stCondLst>
                                        </p:cTn>
                                        <p:tgtEl>
                                          <p:spTgt spid="35"/>
                                        </p:tgtEl>
                                        <p:attrNameLst>
                                          <p:attrName>style.visibility</p:attrName>
                                        </p:attrNameLst>
                                      </p:cBhvr>
                                      <p:to>
                                        <p:strVal val="visible"/>
                                      </p:to>
                                    </p:set>
                                  </p:childTnLst>
                                </p:cTn>
                              </p:par>
                            </p:childTnLst>
                          </p:cTn>
                        </p:par>
                        <p:par>
                          <p:cTn id="58" fill="hold">
                            <p:stCondLst>
                              <p:cond delay="250"/>
                            </p:stCondLst>
                            <p:childTnLst>
                              <p:par>
                                <p:cTn id="59" presetID="1" presetClass="entr" presetSubtype="0" fill="hold" grpId="0" nodeType="afterEffect">
                                  <p:stCondLst>
                                    <p:cond delay="25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uiExpand="1"/>
      <p:bldP spid="14" grpId="0" uiExpand="1"/>
      <p:bldP spid="15" grpId="0" uiExpand="1"/>
      <p:bldP spid="16" grpId="0" uiExpand="1"/>
      <p:bldP spid="17" grpId="0" uiExpand="1"/>
      <p:bldP spid="18" grpId="0" uiExpand="1"/>
      <p:bldP spid="19" grpId="0" uiExpand="1"/>
      <p:bldP spid="20" grpId="0" uiExpand="1"/>
      <p:bldP spid="21" grpId="0" uiExpand="1"/>
      <p:bldP spid="22" grpId="0" uiExpand="1"/>
      <p:bldP spid="23" grpId="0" uiExpand="1"/>
      <p:bldP spid="25" grpId="0" uiExpand="1" animBg="1"/>
      <p:bldP spid="29" grpId="0" uiExpand="1" animBg="1"/>
      <p:bldP spid="52" grpId="0" uiExpand="1" animBg="1"/>
      <p:bldP spid="34" grpId="0"/>
      <p:bldP spid="35" grpId="0"/>
      <p:bldP spid="3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Set Generation</a:t>
            </a:r>
            <a:endParaRPr lang="en-US" dirty="0"/>
          </a:p>
        </p:txBody>
      </p:sp>
      <p:sp>
        <p:nvSpPr>
          <p:cNvPr id="3" name="Content Placeholder 2"/>
          <p:cNvSpPr>
            <a:spLocks noGrp="1"/>
          </p:cNvSpPr>
          <p:nvPr>
            <p:ph sz="half" idx="1"/>
          </p:nvPr>
        </p:nvSpPr>
        <p:spPr/>
        <p:txBody>
          <a:bodyPr>
            <a:normAutofit/>
          </a:bodyPr>
          <a:lstStyle/>
          <a:p>
            <a:r>
              <a:rPr lang="en-US" b="1" dirty="0" smtClean="0"/>
              <a:t>Choose </a:t>
            </a:r>
            <a:r>
              <a:rPr lang="en-US" b="1" dirty="0"/>
              <a:t>string </a:t>
            </a:r>
            <a:r>
              <a:rPr lang="en-US" b="1" i="1" dirty="0" smtClean="0"/>
              <a:t>s</a:t>
            </a:r>
            <a:r>
              <a:rPr lang="en-US" b="1" dirty="0" smtClean="0"/>
              <a:t> ∈ L(A) randomly</a:t>
            </a:r>
          </a:p>
          <a:p>
            <a:pPr lvl="2"/>
            <a:r>
              <a:rPr lang="en-US" dirty="0" smtClean="0"/>
              <a:t>https://f.o/..Q/</a:t>
            </a:r>
          </a:p>
          <a:p>
            <a:pPr lvl="2"/>
            <a:r>
              <a:rPr lang="en-US" dirty="0" smtClean="0"/>
              <a:t>ftp</a:t>
            </a:r>
            <a:r>
              <a:rPr lang="en-US" dirty="0"/>
              <a:t>://1.bd:9/:44ZW1</a:t>
            </a:r>
          </a:p>
          <a:p>
            <a:pPr lvl="2"/>
            <a:r>
              <a:rPr lang="en-US" dirty="0"/>
              <a:t>http://h:68576/:X</a:t>
            </a:r>
          </a:p>
          <a:p>
            <a:pPr lvl="2"/>
            <a:r>
              <a:rPr lang="en-US" dirty="0"/>
              <a:t>https://f68.ug.dk.it.no.fm</a:t>
            </a:r>
          </a:p>
          <a:p>
            <a:pPr lvl="2"/>
            <a:r>
              <a:rPr lang="en-US" dirty="0"/>
              <a:t>ftp://hz8.bh8.fzpd85.frn7..</a:t>
            </a:r>
          </a:p>
          <a:p>
            <a:pPr lvl="2"/>
            <a:r>
              <a:rPr lang="en-US" dirty="0"/>
              <a:t>ftp://i4.ncm2.lkxp.r9..:5811</a:t>
            </a:r>
          </a:p>
          <a:p>
            <a:pPr lvl="2"/>
            <a:r>
              <a:rPr lang="en-US" dirty="0"/>
              <a:t>ftp://bi.mt..:349/</a:t>
            </a:r>
          </a:p>
          <a:p>
            <a:pPr lvl="2"/>
            <a:r>
              <a:rPr lang="en-US" dirty="0"/>
              <a:t>http://n.ytnsw.yt.ee8o.w.fos.o</a:t>
            </a:r>
          </a:p>
        </p:txBody>
      </p:sp>
      <p:sp>
        <p:nvSpPr>
          <p:cNvPr id="4" name="Content Placeholder 3"/>
          <p:cNvSpPr>
            <a:spLocks noGrp="1"/>
          </p:cNvSpPr>
          <p:nvPr>
            <p:ph sz="half" idx="2"/>
          </p:nvPr>
        </p:nvSpPr>
        <p:spPr>
          <a:xfrm>
            <a:off x="6197600" y="1673352"/>
            <a:ext cx="5703248" cy="4718304"/>
          </a:xfrm>
        </p:spPr>
        <p:txBody>
          <a:bodyPr>
            <a:normAutofit/>
          </a:bodyPr>
          <a:lstStyle/>
          <a:p>
            <a:r>
              <a:rPr lang="en-US" b="1" dirty="0" smtClean="0"/>
              <a:t>Given a string </a:t>
            </a:r>
            <a:r>
              <a:rPr lang="en-US" b="1" i="1" dirty="0" smtClean="0"/>
              <a:t>e</a:t>
            </a:r>
            <a:r>
              <a:rPr lang="en-US" b="1" dirty="0" smtClean="0"/>
              <a:t>, choose string </a:t>
            </a:r>
            <a:r>
              <a:rPr lang="en-US" b="1" i="1" dirty="0"/>
              <a:t>s</a:t>
            </a:r>
            <a:r>
              <a:rPr lang="en-US" b="1" dirty="0"/>
              <a:t> </a:t>
            </a:r>
            <a:r>
              <a:rPr lang="en-US" b="1" dirty="0" smtClean="0"/>
              <a:t>∈ L(A) with minimal edit distance to </a:t>
            </a:r>
            <a:r>
              <a:rPr lang="en-US" b="1" i="1" dirty="0" smtClean="0"/>
              <a:t>e</a:t>
            </a:r>
          </a:p>
          <a:p>
            <a:pPr lvl="1"/>
            <a:r>
              <a:rPr lang="en-US" b="1" i="1" dirty="0" smtClean="0"/>
              <a:t>e </a:t>
            </a:r>
            <a:r>
              <a:rPr lang="en-US" dirty="0" smtClean="0"/>
              <a:t>= “http://youtube.com”</a:t>
            </a:r>
          </a:p>
          <a:p>
            <a:pPr lvl="2"/>
            <a:r>
              <a:rPr lang="en-US" dirty="0" smtClean="0"/>
              <a:t>Whttp</a:t>
            </a:r>
            <a:r>
              <a:rPr lang="en-US" dirty="0"/>
              <a:t>://</a:t>
            </a:r>
            <a:r>
              <a:rPr lang="en-US" dirty="0" smtClean="0"/>
              <a:t>youtube.com</a:t>
            </a:r>
          </a:p>
          <a:p>
            <a:pPr lvl="2"/>
            <a:r>
              <a:rPr lang="en-US" dirty="0" smtClean="0"/>
              <a:t>http</a:t>
            </a:r>
            <a:r>
              <a:rPr lang="en-US" dirty="0"/>
              <a:t>://y_outube.com</a:t>
            </a:r>
          </a:p>
          <a:p>
            <a:pPr lvl="2"/>
            <a:r>
              <a:rPr lang="en-US" dirty="0" err="1" smtClean="0"/>
              <a:t>h_ttp</a:t>
            </a:r>
            <a:r>
              <a:rPr lang="en-US" dirty="0"/>
              <a:t>://</a:t>
            </a:r>
            <a:r>
              <a:rPr lang="en-US" dirty="0" smtClean="0"/>
              <a:t>youtube.com</a:t>
            </a:r>
          </a:p>
          <a:p>
            <a:pPr lvl="2"/>
            <a:r>
              <a:rPr lang="en-US" dirty="0" smtClean="0"/>
              <a:t>WWWhttp</a:t>
            </a:r>
            <a:r>
              <a:rPr lang="en-US" dirty="0"/>
              <a:t>://</a:t>
            </a:r>
            <a:r>
              <a:rPr lang="en-US" dirty="0" smtClean="0"/>
              <a:t>youtube.co/m</a:t>
            </a:r>
          </a:p>
          <a:p>
            <a:pPr lvl="2"/>
            <a:r>
              <a:rPr lang="en-US" dirty="0" smtClean="0"/>
              <a:t>http</a:t>
            </a:r>
            <a:r>
              <a:rPr lang="en-US" dirty="0"/>
              <a:t>://yout.pe.com</a:t>
            </a:r>
          </a:p>
          <a:p>
            <a:pPr lvl="2"/>
            <a:r>
              <a:rPr lang="en-US" dirty="0" smtClean="0"/>
              <a:t>ftp</a:t>
            </a:r>
            <a:r>
              <a:rPr lang="en-US" dirty="0"/>
              <a:t>://yo.tube.com</a:t>
            </a:r>
          </a:p>
          <a:p>
            <a:pPr lvl="2"/>
            <a:r>
              <a:rPr lang="en-US" dirty="0" smtClean="0"/>
              <a:t>http</a:t>
            </a:r>
            <a:r>
              <a:rPr lang="en-US" dirty="0"/>
              <a:t>://y.foutube.com</a:t>
            </a:r>
          </a:p>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47</a:t>
            </a:fld>
            <a:endParaRPr lang="en-US" dirty="0"/>
          </a:p>
        </p:txBody>
      </p:sp>
    </p:spTree>
    <p:extLst>
      <p:ext uri="{BB962C8B-B14F-4D97-AF65-F5344CB8AC3E}">
        <p14:creationId xmlns:p14="http://schemas.microsoft.com/office/powerpoint/2010/main" val="19643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000" dirty="0" smtClean="0"/>
              <a:t>Vision and motivation</a:t>
            </a:r>
          </a:p>
          <a:p>
            <a:r>
              <a:rPr lang="en-US" sz="4000" dirty="0" smtClean="0"/>
              <a:t>Our approach: CrowdBoost</a:t>
            </a:r>
          </a:p>
          <a:p>
            <a:r>
              <a:rPr lang="en-US" sz="4000" dirty="0" smtClean="0"/>
              <a:t>Technical details: regular expressions and SFAs</a:t>
            </a:r>
          </a:p>
          <a:p>
            <a:r>
              <a:rPr lang="en-US" sz="4000" b="1" dirty="0" smtClean="0"/>
              <a:t>Crowd-sourcing</a:t>
            </a:r>
            <a:r>
              <a:rPr lang="en-US" sz="4000" dirty="0" smtClean="0"/>
              <a:t> </a:t>
            </a:r>
            <a:r>
              <a:rPr lang="en-US" sz="4000" b="1" dirty="0" smtClean="0"/>
              <a:t>setup</a:t>
            </a:r>
          </a:p>
          <a:p>
            <a:r>
              <a:rPr lang="en-US" sz="4000" dirty="0" smtClean="0"/>
              <a:t>Experiments</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48</a:t>
            </a:fld>
            <a:endParaRPr lang="en-US" dirty="0"/>
          </a:p>
        </p:txBody>
      </p:sp>
    </p:spTree>
    <p:extLst>
      <p:ext uri="{BB962C8B-B14F-4D97-AF65-F5344CB8AC3E}">
        <p14:creationId xmlns:p14="http://schemas.microsoft.com/office/powerpoint/2010/main" val="147596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Crowd-Sourcing Tasks</a:t>
            </a:r>
            <a:endParaRPr lang="en-US" dirty="0"/>
          </a:p>
        </p:txBody>
      </p:sp>
      <p:sp>
        <p:nvSpPr>
          <p:cNvPr id="6" name="Content Placeholder 5"/>
          <p:cNvSpPr>
            <a:spLocks noGrp="1"/>
          </p:cNvSpPr>
          <p:nvPr>
            <p:ph idx="1"/>
          </p:nvPr>
        </p:nvSpPr>
        <p:spPr/>
        <p:txBody>
          <a:bodyPr>
            <a:normAutofit/>
          </a:bodyPr>
          <a:lstStyle/>
          <a:p>
            <a:r>
              <a:rPr lang="en-US" sz="3600" dirty="0"/>
              <a:t>We consider 4 </a:t>
            </a:r>
            <a:r>
              <a:rPr lang="en-US" sz="3600" dirty="0" smtClean="0"/>
              <a:t>tasks</a:t>
            </a:r>
            <a:endParaRPr lang="en-US" sz="3600" dirty="0"/>
          </a:p>
          <a:p>
            <a:pPr lvl="1"/>
            <a:r>
              <a:rPr lang="en-US" sz="3200" dirty="0"/>
              <a:t>Phone numbers</a:t>
            </a:r>
          </a:p>
          <a:p>
            <a:pPr lvl="1"/>
            <a:r>
              <a:rPr lang="en-US" sz="3200" dirty="0"/>
              <a:t>Dates</a:t>
            </a:r>
          </a:p>
          <a:p>
            <a:pPr lvl="1"/>
            <a:r>
              <a:rPr lang="en-US" sz="3200" dirty="0"/>
              <a:t>Emails</a:t>
            </a:r>
          </a:p>
          <a:p>
            <a:pPr lvl="1"/>
            <a:r>
              <a:rPr lang="en-US" sz="3200" dirty="0"/>
              <a:t>URLs</a:t>
            </a:r>
          </a:p>
          <a:p>
            <a:endParaRPr lang="en-US" sz="2800"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49</a:t>
            </a:fld>
            <a:endParaRPr lang="en-US" dirty="0"/>
          </a:p>
        </p:txBody>
      </p:sp>
    </p:spTree>
    <p:extLst>
      <p:ext uri="{BB962C8B-B14F-4D97-AF65-F5344CB8AC3E}">
        <p14:creationId xmlns:p14="http://schemas.microsoft.com/office/powerpoint/2010/main" val="26993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b="5556"/>
          <a:stretch>
            <a:fillRect/>
          </a:stretch>
        </p:blipFill>
        <p:spPr bwMode="auto">
          <a:xfrm>
            <a:off x="1612582" y="304800"/>
            <a:ext cx="8966836" cy="6477000"/>
          </a:xfrm>
          <a:prstGeom prst="rect">
            <a:avLst/>
          </a:prstGeom>
          <a:noFill/>
          <a:ln w="9525">
            <a:noFill/>
            <a:miter lim="800000"/>
            <a:headEnd/>
            <a:tailEnd/>
          </a:ln>
        </p:spPr>
      </p:pic>
      <p:sp>
        <p:nvSpPr>
          <p:cNvPr id="3" name="Rectangle 2"/>
          <p:cNvSpPr/>
          <p:nvPr/>
        </p:nvSpPr>
        <p:spPr>
          <a:xfrm>
            <a:off x="1524000" y="304800"/>
            <a:ext cx="9144000" cy="17526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943600" y="1981200"/>
            <a:ext cx="4724400" cy="39624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1524000" y="304800"/>
            <a:ext cx="6629400" cy="685800"/>
            <a:chOff x="0" y="304800"/>
            <a:chExt cx="6629400" cy="685800"/>
          </a:xfrm>
        </p:grpSpPr>
        <p:sp>
          <p:nvSpPr>
            <p:cNvPr id="7" name="Flowchart: Process 6"/>
            <p:cNvSpPr/>
            <p:nvPr/>
          </p:nvSpPr>
          <p:spPr>
            <a:xfrm>
              <a:off x="0" y="304800"/>
              <a:ext cx="6172200" cy="685800"/>
            </a:xfrm>
            <a:prstGeom prst="flowChartProcess">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BellGothic Blk BT" pitchFamily="34" charset="0"/>
                </a:rPr>
                <a:t>   Workers get paid to answer stuff.</a:t>
              </a:r>
              <a:endParaRPr lang="en-US" sz="3000" dirty="0">
                <a:latin typeface="BellGothic Blk BT" pitchFamily="34" charset="0"/>
              </a:endParaRPr>
            </a:p>
          </p:txBody>
        </p:sp>
        <p:sp>
          <p:nvSpPr>
            <p:cNvPr id="8" name="Flowchart: Delay 7"/>
            <p:cNvSpPr/>
            <p:nvPr/>
          </p:nvSpPr>
          <p:spPr>
            <a:xfrm>
              <a:off x="6019800" y="304800"/>
              <a:ext cx="609600" cy="685800"/>
            </a:xfrm>
            <a:prstGeom prst="flowChartDelay">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38386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Bountify</a:t>
            </a:r>
            <a:r>
              <a:rPr lang="en-US" dirty="0" smtClean="0"/>
              <a:t> Experience</a:t>
            </a:r>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331" y="1600200"/>
            <a:ext cx="7277337" cy="4876800"/>
          </a:xfrm>
        </p:spPr>
      </p:pic>
      <p:sp>
        <p:nvSpPr>
          <p:cNvPr id="2" name="Slide Number Placeholder 1"/>
          <p:cNvSpPr>
            <a:spLocks noGrp="1"/>
          </p:cNvSpPr>
          <p:nvPr>
            <p:ph type="sldNum" sz="quarter" idx="12"/>
          </p:nvPr>
        </p:nvSpPr>
        <p:spPr/>
        <p:txBody>
          <a:bodyPr/>
          <a:lstStyle/>
          <a:p>
            <a:fld id="{D57F1E4F-1CFF-5643-939E-02111984F565}" type="slidenum">
              <a:rPr lang="en-US" smtClean="0"/>
              <a:pPr/>
              <a:t>50</a:t>
            </a:fld>
            <a:endParaRPr lang="en-US" dirty="0"/>
          </a:p>
        </p:txBody>
      </p:sp>
    </p:spTree>
    <p:extLst>
      <p:ext uri="{BB962C8B-B14F-4D97-AF65-F5344CB8AC3E}">
        <p14:creationId xmlns:p14="http://schemas.microsoft.com/office/powerpoint/2010/main" val="3731013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Bountify</a:t>
            </a:r>
            <a:r>
              <a:rPr lang="en-US" dirty="0" smtClean="0"/>
              <a:t> Process</a:t>
            </a:r>
            <a:endParaRPr lang="en-US" dirty="0"/>
          </a:p>
        </p:txBody>
      </p:sp>
      <p:pic>
        <p:nvPicPr>
          <p:cNvPr id="7" name="Content Placeholder 6"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4051" y="1673225"/>
            <a:ext cx="2555897" cy="4718050"/>
          </a:xfrm>
        </p:spPr>
      </p:pic>
      <p:pic>
        <p:nvPicPr>
          <p:cNvPr id="8" name="Content Placeholder 7" descr="Screen Clipp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64418" y="1673225"/>
            <a:ext cx="2651164" cy="4718050"/>
          </a:xfrm>
        </p:spPr>
      </p:pic>
      <p:sp>
        <p:nvSpPr>
          <p:cNvPr id="9" name="Right Brace 8"/>
          <p:cNvSpPr/>
          <p:nvPr/>
        </p:nvSpPr>
        <p:spPr>
          <a:xfrm>
            <a:off x="10466962" y="1673225"/>
            <a:ext cx="369651" cy="14396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10466962" y="4179719"/>
            <a:ext cx="369651" cy="16763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10466963" y="5856051"/>
            <a:ext cx="369650" cy="7198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0920919" y="2202399"/>
            <a:ext cx="1130438" cy="369332"/>
          </a:xfrm>
          <a:prstGeom prst="rect">
            <a:avLst/>
          </a:prstGeom>
          <a:noFill/>
        </p:spPr>
        <p:txBody>
          <a:bodyPr wrap="none" rtlCol="0">
            <a:spAutoFit/>
          </a:bodyPr>
          <a:lstStyle/>
          <a:p>
            <a:r>
              <a:rPr lang="en-US" dirty="0"/>
              <a:t>Solution 2</a:t>
            </a:r>
          </a:p>
        </p:txBody>
      </p:sp>
      <p:sp>
        <p:nvSpPr>
          <p:cNvPr id="13" name="TextBox 12"/>
          <p:cNvSpPr txBox="1"/>
          <p:nvPr/>
        </p:nvSpPr>
        <p:spPr>
          <a:xfrm>
            <a:off x="10921934" y="4833219"/>
            <a:ext cx="881973" cy="369332"/>
          </a:xfrm>
          <a:prstGeom prst="rect">
            <a:avLst/>
          </a:prstGeom>
          <a:noFill/>
        </p:spPr>
        <p:txBody>
          <a:bodyPr wrap="none" rtlCol="0">
            <a:spAutoFit/>
          </a:bodyPr>
          <a:lstStyle/>
          <a:p>
            <a:r>
              <a:rPr lang="en-US" dirty="0" smtClean="0"/>
              <a:t>Winner</a:t>
            </a:r>
            <a:endParaRPr lang="en-US" dirty="0"/>
          </a:p>
        </p:txBody>
      </p:sp>
      <p:sp>
        <p:nvSpPr>
          <p:cNvPr id="14" name="TextBox 13"/>
          <p:cNvSpPr txBox="1"/>
          <p:nvPr/>
        </p:nvSpPr>
        <p:spPr>
          <a:xfrm>
            <a:off x="10836613" y="6031291"/>
            <a:ext cx="1130438" cy="369332"/>
          </a:xfrm>
          <a:prstGeom prst="rect">
            <a:avLst/>
          </a:prstGeom>
          <a:noFill/>
        </p:spPr>
        <p:txBody>
          <a:bodyPr wrap="none" rtlCol="0">
            <a:spAutoFit/>
          </a:bodyPr>
          <a:lstStyle/>
          <a:p>
            <a:r>
              <a:rPr lang="en-US" dirty="0"/>
              <a:t>Solution 4</a:t>
            </a:r>
          </a:p>
        </p:txBody>
      </p:sp>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8690" y="1724838"/>
            <a:ext cx="7505612" cy="5000276"/>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432" y="1673225"/>
            <a:ext cx="6584022" cy="2402526"/>
          </a:xfrm>
          <a:prstGeom prst="rect">
            <a:avLst/>
          </a:prstGeom>
          <a:ln>
            <a:solidFill>
              <a:schemeClr val="tx1"/>
            </a:solidFill>
          </a:ln>
          <a:effectLst>
            <a:outerShdw blurRad="50800" dist="38100" dir="2700000" algn="tl" rotWithShape="0">
              <a:prstClr val="black">
                <a:alpha val="40000"/>
              </a:prstClr>
            </a:outerShdw>
          </a:effectLst>
        </p:spPr>
      </p:pic>
      <p:pic>
        <p:nvPicPr>
          <p:cNvPr id="17" name="Picture 1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783" y="1906665"/>
            <a:ext cx="6444671" cy="3111220"/>
          </a:xfrm>
          <a:prstGeom prst="rect">
            <a:avLst/>
          </a:prstGeom>
          <a:ln>
            <a:solidFill>
              <a:schemeClr val="tx1"/>
            </a:solidFill>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D57F1E4F-1CFF-5643-939E-02111984F565}" type="slidenum">
              <a:rPr lang="en-US" smtClean="0"/>
              <a:pPr/>
              <a:t>51</a:t>
            </a:fld>
            <a:endParaRPr lang="en-US" dirty="0"/>
          </a:p>
        </p:txBody>
      </p:sp>
    </p:spTree>
    <p:extLst>
      <p:ext uri="{BB962C8B-B14F-4D97-AF65-F5344CB8AC3E}">
        <p14:creationId xmlns:p14="http://schemas.microsoft.com/office/powerpoint/2010/main" val="13117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Some Regexes</a:t>
            </a:r>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18530"/>
            <a:ext cx="7483516" cy="2175573"/>
          </a:xfrm>
          <a:ln>
            <a:solidFill>
              <a:schemeClr val="tx1"/>
            </a:solidFill>
          </a:ln>
          <a:effectLst>
            <a:outerShdw blurRad="50800" dist="38100" dir="2700000" algn="tl" rotWithShape="0">
              <a:prstClr val="black">
                <a:alpha val="40000"/>
              </a:prstClr>
            </a:outerShdw>
          </a:effectLst>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144" y="3229858"/>
            <a:ext cx="10121874" cy="966779"/>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443" y="3713247"/>
            <a:ext cx="8775119" cy="2993263"/>
          </a:xfrm>
          <a:prstGeom prst="rect">
            <a:avLst/>
          </a:prstGeom>
          <a:ln>
            <a:solidFill>
              <a:schemeClr val="tx1"/>
            </a:solidFill>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D57F1E4F-1CFF-5643-939E-02111984F565}" type="slidenum">
              <a:rPr lang="en-US" smtClean="0"/>
              <a:pPr/>
              <a:t>52</a:t>
            </a:fld>
            <a:endParaRPr lang="en-US" dirty="0"/>
          </a:p>
        </p:txBody>
      </p:sp>
    </p:spTree>
    <p:extLst>
      <p:ext uri="{BB962C8B-B14F-4D97-AF65-F5344CB8AC3E}">
        <p14:creationId xmlns:p14="http://schemas.microsoft.com/office/powerpoint/2010/main" val="212566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Worker Interface to Classify Strings</a:t>
            </a:r>
            <a:endParaRPr lang="en-US" dirty="0"/>
          </a:p>
        </p:txBody>
      </p:sp>
      <p:pic>
        <p:nvPicPr>
          <p:cNvPr id="7" name="Content Placeholder 6"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707" y="1673225"/>
            <a:ext cx="5234585" cy="4718050"/>
          </a:xfrm>
        </p:spPr>
      </p:pic>
      <p:pic>
        <p:nvPicPr>
          <p:cNvPr id="10" name="Content Placeholder 9" descr="Screen Clipping"/>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6642645" y="1673225"/>
            <a:ext cx="4494710" cy="4718050"/>
          </a:xfrm>
        </p:spPr>
      </p:pic>
      <p:sp>
        <p:nvSpPr>
          <p:cNvPr id="5" name="Slide Number Placeholder 4"/>
          <p:cNvSpPr>
            <a:spLocks noGrp="1"/>
          </p:cNvSpPr>
          <p:nvPr>
            <p:ph type="sldNum" sz="quarter" idx="12"/>
          </p:nvPr>
        </p:nvSpPr>
        <p:spPr/>
        <p:txBody>
          <a:bodyPr/>
          <a:lstStyle/>
          <a:p>
            <a:fld id="{D57F1E4F-1CFF-5643-939E-02111984F565}" type="slidenum">
              <a:rPr lang="en-US" smtClean="0"/>
              <a:pPr/>
              <a:t>53</a:t>
            </a:fld>
            <a:endParaRPr lang="en-US" dirty="0"/>
          </a:p>
        </p:txBody>
      </p:sp>
    </p:spTree>
    <p:extLst>
      <p:ext uri="{BB962C8B-B14F-4D97-AF65-F5344CB8AC3E}">
        <p14:creationId xmlns:p14="http://schemas.microsoft.com/office/powerpoint/2010/main" val="121823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000" dirty="0" smtClean="0"/>
              <a:t>Vision and motivation</a:t>
            </a:r>
          </a:p>
          <a:p>
            <a:r>
              <a:rPr lang="en-US" sz="4000" dirty="0" smtClean="0"/>
              <a:t>Our approach: CrowdBoost</a:t>
            </a:r>
          </a:p>
          <a:p>
            <a:r>
              <a:rPr lang="en-US" sz="4000" dirty="0" smtClean="0"/>
              <a:t>Technical details: regular expressions and SFAs</a:t>
            </a:r>
          </a:p>
          <a:p>
            <a:r>
              <a:rPr lang="en-US" sz="4000" dirty="0" smtClean="0"/>
              <a:t>Crowd-sourcing setup</a:t>
            </a:r>
          </a:p>
          <a:p>
            <a:r>
              <a:rPr lang="en-US" sz="4000" b="1" dirty="0" smtClean="0"/>
              <a:t>Experiments</a:t>
            </a:r>
            <a:endParaRPr lang="en-US" sz="4000" b="1"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54</a:t>
            </a:fld>
            <a:endParaRPr lang="en-US" dirty="0"/>
          </a:p>
        </p:txBody>
      </p:sp>
    </p:spTree>
    <p:extLst>
      <p:ext uri="{BB962C8B-B14F-4D97-AF65-F5344CB8AC3E}">
        <p14:creationId xmlns:p14="http://schemas.microsoft.com/office/powerpoint/2010/main" val="147596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867569" y="2150092"/>
            <a:ext cx="0" cy="115423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3"/>
          </p:cNvCxnSpPr>
          <p:nvPr/>
        </p:nvCxnSpPr>
        <p:spPr>
          <a:xfrm flipV="1">
            <a:off x="1735138" y="2324348"/>
            <a:ext cx="3348846" cy="173647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756663" y="4277921"/>
            <a:ext cx="3591365" cy="65653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4211" y="330463"/>
            <a:ext cx="10972800" cy="990600"/>
          </a:xfrm>
        </p:spPr>
        <p:txBody>
          <a:bodyPr/>
          <a:lstStyle/>
          <a:p>
            <a:r>
              <a:rPr lang="en-US" dirty="0" smtClean="0"/>
              <a:t>Experimental Setup</a:t>
            </a:r>
            <a:endParaRPr lang="en-US" dirty="0"/>
          </a:p>
        </p:txBody>
      </p:sp>
      <p:sp>
        <p:nvSpPr>
          <p:cNvPr id="3" name="Slide Number Placeholder 2"/>
          <p:cNvSpPr>
            <a:spLocks noGrp="1"/>
          </p:cNvSpPr>
          <p:nvPr>
            <p:ph type="sldNum" sz="quarter" idx="12"/>
          </p:nvPr>
        </p:nvSpPr>
        <p:spPr>
          <a:xfrm>
            <a:off x="10160000" y="-330048"/>
            <a:ext cx="1422400" cy="329184"/>
          </a:xfrm>
        </p:spPr>
        <p:txBody>
          <a:bodyPr/>
          <a:lstStyle/>
          <a:p>
            <a:fld id="{D57F1E4F-1CFF-5643-939E-02111984F565}" type="slidenum">
              <a:rPr lang="en-US" smtClean="0"/>
              <a:pPr/>
              <a:t>55</a:t>
            </a:fld>
            <a:endParaRPr lang="en-US" dirty="0"/>
          </a:p>
        </p:txBody>
      </p:sp>
      <p:pic>
        <p:nvPicPr>
          <p:cNvPr id="18" name="Content Placeholder 4"/>
          <p:cNvPicPr>
            <a:picLocks noGrp="1" noChangeAspect="1"/>
          </p:cNvPicPr>
          <p:nvPr>
            <p:ph sz="half" idx="4294967295"/>
          </p:nvPr>
        </p:nvPicPr>
        <p:blipFill>
          <a:blip r:embed="rId3"/>
          <a:stretch>
            <a:fillRect/>
          </a:stretch>
        </p:blipFill>
        <p:spPr>
          <a:xfrm>
            <a:off x="0" y="3422650"/>
            <a:ext cx="1735138" cy="1276350"/>
          </a:xfrm>
          <a:prstGeom prst="rect">
            <a:avLst/>
          </a:prstGeom>
        </p:spPr>
      </p:pic>
      <p:graphicFrame>
        <p:nvGraphicFramePr>
          <p:cNvPr id="33" name="Content Placeholder 9"/>
          <p:cNvGraphicFramePr>
            <a:graphicFrameLocks noGrp="1"/>
          </p:cNvGraphicFramePr>
          <p:nvPr>
            <p:ph sz="half" idx="4294967295"/>
            <p:extLst>
              <p:ext uri="{D42A27DB-BD31-4B8C-83A1-F6EECF244321}">
                <p14:modId xmlns:p14="http://schemas.microsoft.com/office/powerpoint/2010/main" val="1016675702"/>
              </p:ext>
            </p:extLst>
          </p:nvPr>
        </p:nvGraphicFramePr>
        <p:xfrm>
          <a:off x="6637080" y="1324889"/>
          <a:ext cx="5384800" cy="4718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Vertical Scroll 13"/>
          <p:cNvSpPr/>
          <p:nvPr/>
        </p:nvSpPr>
        <p:spPr>
          <a:xfrm>
            <a:off x="29130" y="1511524"/>
            <a:ext cx="3064593" cy="707291"/>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Specification: </a:t>
            </a:r>
          </a:p>
          <a:p>
            <a:pPr algn="ctr"/>
            <a:r>
              <a:rPr lang="en-US" sz="2000" dirty="0" smtClean="0">
                <a:solidFill>
                  <a:schemeClr val="tx1"/>
                </a:solidFill>
              </a:rPr>
              <a:t>Phone, Email, Date or URL</a:t>
            </a:r>
            <a:endParaRPr lang="en-US" sz="2000" dirty="0">
              <a:solidFill>
                <a:schemeClr val="tx1"/>
              </a:solidFill>
            </a:endParaRPr>
          </a:p>
        </p:txBody>
      </p:sp>
      <p:cxnSp>
        <p:nvCxnSpPr>
          <p:cNvPr id="31" name="Straight Arrow Connector 30"/>
          <p:cNvCxnSpPr/>
          <p:nvPr/>
        </p:nvCxnSpPr>
        <p:spPr>
          <a:xfrm flipV="1">
            <a:off x="5788115" y="1913860"/>
            <a:ext cx="1665308" cy="23623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267272" y="2218815"/>
            <a:ext cx="1186151" cy="143975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6820" y="5974233"/>
            <a:ext cx="1212295" cy="832443"/>
          </a:xfrm>
          <a:prstGeom prst="rect">
            <a:avLst/>
          </a:prstGeom>
        </p:spPr>
      </p:pic>
      <p:grpSp>
        <p:nvGrpSpPr>
          <p:cNvPr id="51" name="Group 50"/>
          <p:cNvGrpSpPr/>
          <p:nvPr/>
        </p:nvGrpSpPr>
        <p:grpSpPr>
          <a:xfrm>
            <a:off x="1266653" y="2300244"/>
            <a:ext cx="1837926" cy="1163247"/>
            <a:chOff x="5184999" y="6966095"/>
            <a:chExt cx="2425149" cy="1297952"/>
          </a:xfrm>
        </p:grpSpPr>
        <p:sp>
          <p:nvSpPr>
            <p:cNvPr id="54" name="Oval 53"/>
            <p:cNvSpPr/>
            <p:nvPr/>
          </p:nvSpPr>
          <p:spPr>
            <a:xfrm>
              <a:off x="5184999" y="6966095"/>
              <a:ext cx="2425149" cy="12979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0000"/>
                </a:solidFill>
              </a:endParaRPr>
            </a:p>
            <a:p>
              <a:pPr algn="ctr"/>
              <a:endParaRPr lang="en-US" sz="1400" dirty="0">
                <a:solidFill>
                  <a:srgbClr val="FF0000"/>
                </a:solidFill>
              </a:endParaRPr>
            </a:p>
            <a:p>
              <a:pPr algn="ctr"/>
              <a:endParaRPr lang="en-US" sz="1400" dirty="0" smtClean="0">
                <a:solidFill>
                  <a:srgbClr val="FF0000"/>
                </a:solidFill>
              </a:endParaRPr>
            </a:p>
            <a:p>
              <a:pPr algn="ctr"/>
              <a:r>
                <a:rPr lang="en-US" sz="1400" dirty="0" smtClean="0">
                  <a:solidFill>
                    <a:schemeClr val="tx1"/>
                  </a:solidFill>
                  <a:latin typeface="Calibri Light" panose="020F0302020204030204" pitchFamily="34" charset="0"/>
                </a:rPr>
                <a:t>Initial Examples</a:t>
              </a:r>
            </a:p>
            <a:p>
              <a:pPr algn="ctr"/>
              <a:r>
                <a:rPr lang="en-US" sz="1400" dirty="0" smtClean="0">
                  <a:solidFill>
                    <a:schemeClr val="tx1"/>
                  </a:solidFill>
                  <a:latin typeface="Calibri Light" panose="020F0302020204030204" pitchFamily="34" charset="0"/>
                </a:rPr>
                <a:t>“Gold Set”</a:t>
              </a:r>
              <a:endParaRPr lang="en-US" sz="1400" dirty="0">
                <a:solidFill>
                  <a:schemeClr val="tx1"/>
                </a:solidFill>
                <a:latin typeface="Calibri Light" panose="020F0302020204030204" pitchFamily="34" charset="0"/>
              </a:endParaRPr>
            </a:p>
          </p:txBody>
        </p:sp>
        <p:pic>
          <p:nvPicPr>
            <p:cNvPr id="55" name="Content Placeholder 9"/>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965022" y="7186823"/>
              <a:ext cx="864411" cy="561371"/>
            </a:xfrm>
            <a:prstGeom prst="rect">
              <a:avLst/>
            </a:prstGeom>
          </p:spPr>
        </p:pic>
        <p:sp>
          <p:nvSpPr>
            <p:cNvPr id="56" name="TextBox 55"/>
            <p:cNvSpPr txBox="1"/>
            <p:nvPr/>
          </p:nvSpPr>
          <p:spPr>
            <a:xfrm>
              <a:off x="6965457" y="7234906"/>
              <a:ext cx="431844" cy="400110"/>
            </a:xfrm>
            <a:prstGeom prst="rect">
              <a:avLst/>
            </a:prstGeom>
            <a:noFill/>
          </p:spPr>
          <p:txBody>
            <a:bodyPr wrap="square" rtlCol="0">
              <a:spAutoFit/>
            </a:bodyPr>
            <a:lstStyle/>
            <a:p>
              <a:r>
                <a:rPr lang="en-US" sz="2000" dirty="0" smtClean="0"/>
                <a:t>+</a:t>
              </a:r>
              <a:endParaRPr lang="en-US" sz="2000" dirty="0"/>
            </a:p>
          </p:txBody>
        </p:sp>
        <p:sp>
          <p:nvSpPr>
            <p:cNvPr id="57" name="TextBox 56"/>
            <p:cNvSpPr txBox="1"/>
            <p:nvPr/>
          </p:nvSpPr>
          <p:spPr>
            <a:xfrm>
              <a:off x="6779085" y="6973376"/>
              <a:ext cx="431845" cy="400110"/>
            </a:xfrm>
            <a:prstGeom prst="rect">
              <a:avLst/>
            </a:prstGeom>
            <a:noFill/>
          </p:spPr>
          <p:txBody>
            <a:bodyPr wrap="square" rtlCol="0">
              <a:spAutoFit/>
            </a:bodyPr>
            <a:lstStyle/>
            <a:p>
              <a:r>
                <a:rPr lang="en-US" sz="2000" dirty="0" smtClean="0"/>
                <a:t>-</a:t>
              </a:r>
              <a:endParaRPr lang="en-US" sz="2000" dirty="0"/>
            </a:p>
          </p:txBody>
        </p:sp>
        <p:sp>
          <p:nvSpPr>
            <p:cNvPr id="58" name="TextBox 57"/>
            <p:cNvSpPr txBox="1"/>
            <p:nvPr/>
          </p:nvSpPr>
          <p:spPr>
            <a:xfrm>
              <a:off x="5397154" y="7473067"/>
              <a:ext cx="431844" cy="400109"/>
            </a:xfrm>
            <a:prstGeom prst="rect">
              <a:avLst/>
            </a:prstGeom>
            <a:noFill/>
          </p:spPr>
          <p:txBody>
            <a:bodyPr wrap="square" rtlCol="0">
              <a:spAutoFit/>
            </a:bodyPr>
            <a:lstStyle/>
            <a:p>
              <a:r>
                <a:rPr lang="en-US" sz="2000" dirty="0" smtClean="0"/>
                <a:t>+</a:t>
              </a:r>
              <a:endParaRPr lang="en-US" sz="2000" dirty="0"/>
            </a:p>
          </p:txBody>
        </p:sp>
        <p:sp>
          <p:nvSpPr>
            <p:cNvPr id="59" name="TextBox 58"/>
            <p:cNvSpPr txBox="1"/>
            <p:nvPr/>
          </p:nvSpPr>
          <p:spPr>
            <a:xfrm>
              <a:off x="7112475" y="7626419"/>
              <a:ext cx="431844" cy="400110"/>
            </a:xfrm>
            <a:prstGeom prst="rect">
              <a:avLst/>
            </a:prstGeom>
            <a:noFill/>
          </p:spPr>
          <p:txBody>
            <a:bodyPr wrap="square" rtlCol="0">
              <a:spAutoFit/>
            </a:bodyPr>
            <a:lstStyle/>
            <a:p>
              <a:r>
                <a:rPr lang="en-US" sz="2000" dirty="0" smtClean="0"/>
                <a:t>-</a:t>
              </a:r>
              <a:endParaRPr lang="en-US" sz="2000" dirty="0"/>
            </a:p>
          </p:txBody>
        </p:sp>
        <p:sp>
          <p:nvSpPr>
            <p:cNvPr id="60" name="TextBox 59"/>
            <p:cNvSpPr txBox="1"/>
            <p:nvPr/>
          </p:nvSpPr>
          <p:spPr>
            <a:xfrm>
              <a:off x="5262630" y="7204111"/>
              <a:ext cx="431844" cy="400110"/>
            </a:xfrm>
            <a:prstGeom prst="rect">
              <a:avLst/>
            </a:prstGeom>
            <a:noFill/>
          </p:spPr>
          <p:txBody>
            <a:bodyPr wrap="square" rtlCol="0">
              <a:spAutoFit/>
            </a:bodyPr>
            <a:lstStyle/>
            <a:p>
              <a:r>
                <a:rPr lang="en-US" sz="2000" dirty="0" smtClean="0"/>
                <a:t>+</a:t>
              </a:r>
              <a:endParaRPr lang="en-US" sz="2000" dirty="0"/>
            </a:p>
          </p:txBody>
        </p:sp>
        <p:sp>
          <p:nvSpPr>
            <p:cNvPr id="61" name="TextBox 60"/>
            <p:cNvSpPr txBox="1"/>
            <p:nvPr/>
          </p:nvSpPr>
          <p:spPr>
            <a:xfrm>
              <a:off x="5648479" y="7114519"/>
              <a:ext cx="431844" cy="400110"/>
            </a:xfrm>
            <a:prstGeom prst="rect">
              <a:avLst/>
            </a:prstGeom>
            <a:noFill/>
          </p:spPr>
          <p:txBody>
            <a:bodyPr wrap="square" rtlCol="0">
              <a:spAutoFit/>
            </a:bodyPr>
            <a:lstStyle/>
            <a:p>
              <a:r>
                <a:rPr lang="en-US" sz="2000" dirty="0" smtClean="0"/>
                <a:t>-</a:t>
              </a:r>
              <a:endParaRPr lang="en-US" sz="2000" dirty="0"/>
            </a:p>
          </p:txBody>
        </p:sp>
      </p:grpSp>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88234" y="1459114"/>
            <a:ext cx="903766" cy="695476"/>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0707532" y="704029"/>
            <a:ext cx="492964" cy="488034"/>
          </a:xfrm>
          <a:prstGeom prst="rect">
            <a:avLst/>
          </a:prstGeom>
        </p:spPr>
      </p:pic>
      <p:pic>
        <p:nvPicPr>
          <p:cNvPr id="75" name="Picture 74"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868" y="4486998"/>
            <a:ext cx="1989904" cy="399547"/>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238" y="5015604"/>
            <a:ext cx="2600688" cy="495369"/>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23772" y="4826090"/>
            <a:ext cx="1233390" cy="474855"/>
          </a:xfrm>
          <a:prstGeom prst="rect">
            <a:avLst/>
          </a:prstGeom>
        </p:spPr>
      </p:pic>
      <p:pic>
        <p:nvPicPr>
          <p:cNvPr id="62" name="Picture 61"/>
          <p:cNvPicPr>
            <a:picLocks noChangeAspect="1"/>
          </p:cNvPicPr>
          <p:nvPr/>
        </p:nvPicPr>
        <p:blipFill>
          <a:blip r:embed="rId16"/>
          <a:stretch>
            <a:fillRect/>
          </a:stretch>
        </p:blipFill>
        <p:spPr>
          <a:xfrm>
            <a:off x="4671029" y="1524047"/>
            <a:ext cx="1134046" cy="1954324"/>
          </a:xfrm>
          <a:prstGeom prst="rect">
            <a:avLst/>
          </a:prstGeom>
        </p:spPr>
      </p:pic>
      <p:pic>
        <p:nvPicPr>
          <p:cNvPr id="65" name="Content Placeholder 5"/>
          <p:cNvPicPr>
            <a:picLocks noChangeAspect="1"/>
          </p:cNvPicPr>
          <p:nvPr/>
        </p:nvPicPr>
        <p:blipFill>
          <a:blip r:embed="rId17"/>
          <a:stretch>
            <a:fillRect/>
          </a:stretch>
        </p:blipFill>
        <p:spPr>
          <a:xfrm>
            <a:off x="5244502" y="3557947"/>
            <a:ext cx="1139238" cy="2860214"/>
          </a:xfrm>
          <a:prstGeom prst="rect">
            <a:avLst/>
          </a:prstGeom>
        </p:spPr>
      </p:pic>
      <p:sp>
        <p:nvSpPr>
          <p:cNvPr id="69" name="Rounded Rectangular Callout 68"/>
          <p:cNvSpPr/>
          <p:nvPr/>
        </p:nvSpPr>
        <p:spPr>
          <a:xfrm>
            <a:off x="1469524" y="5108640"/>
            <a:ext cx="2641953" cy="1281815"/>
          </a:xfrm>
          <a:prstGeom prst="wedgeRoundRectCallout">
            <a:avLst>
              <a:gd name="adj1" fmla="val -65720"/>
              <a:gd name="adj2" fmla="val -81528"/>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30 total regexes.</a:t>
            </a:r>
          </a:p>
          <a:p>
            <a:pPr algn="ctr"/>
            <a:r>
              <a:rPr lang="en-US" sz="2400" b="1" dirty="0" smtClean="0">
                <a:latin typeface="Calibri Light" panose="020F0302020204030204" pitchFamily="34" charset="0"/>
              </a:rPr>
              <a:t>10 from </a:t>
            </a:r>
            <a:r>
              <a:rPr lang="en-US" sz="2400" b="1" dirty="0" err="1" smtClean="0">
                <a:latin typeface="Calibri Light" panose="020F0302020204030204" pitchFamily="34" charset="0"/>
              </a:rPr>
              <a:t>Bountify</a:t>
            </a:r>
            <a:r>
              <a:rPr lang="en-US" sz="2400" b="1" dirty="0" smtClean="0">
                <a:latin typeface="Calibri Light" panose="020F0302020204030204" pitchFamily="34" charset="0"/>
              </a:rPr>
              <a:t>, 20 found online.</a:t>
            </a:r>
            <a:endParaRPr lang="en-US" sz="2400" b="1" baseline="-25000" dirty="0">
              <a:latin typeface="Calibri Light" panose="020F0302020204030204" pitchFamily="34" charset="0"/>
            </a:endParaRPr>
          </a:p>
        </p:txBody>
      </p:sp>
      <p:sp>
        <p:nvSpPr>
          <p:cNvPr id="70" name="Rounded Rectangular Callout 69"/>
          <p:cNvSpPr/>
          <p:nvPr/>
        </p:nvSpPr>
        <p:spPr>
          <a:xfrm>
            <a:off x="2779433" y="3488820"/>
            <a:ext cx="2326076" cy="1063185"/>
          </a:xfrm>
          <a:prstGeom prst="wedgeRoundRectCallout">
            <a:avLst>
              <a:gd name="adj1" fmla="val 61339"/>
              <a:gd name="adj2" fmla="val 4762"/>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Calibri Light" panose="020F0302020204030204" pitchFamily="34" charset="0"/>
              </a:rPr>
              <a:t>465 experiments (pairs)</a:t>
            </a:r>
          </a:p>
        </p:txBody>
      </p:sp>
      <p:sp>
        <p:nvSpPr>
          <p:cNvPr id="80" name="Rounded Rectangular Callout 79"/>
          <p:cNvSpPr/>
          <p:nvPr/>
        </p:nvSpPr>
        <p:spPr>
          <a:xfrm>
            <a:off x="2915900" y="2174915"/>
            <a:ext cx="1371350" cy="393393"/>
          </a:xfrm>
          <a:prstGeom prst="wedgeRoundRectCallout">
            <a:avLst>
              <a:gd name="adj1" fmla="val -46191"/>
              <a:gd name="adj2" fmla="val 126085"/>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alibri Light" panose="020F0302020204030204" pitchFamily="34" charset="0"/>
              </a:rPr>
              <a:t>72+ / 90-</a:t>
            </a:r>
            <a:endParaRPr lang="en-US" sz="2400" baseline="-25000" dirty="0">
              <a:latin typeface="Calibri Light" panose="020F0302020204030204" pitchFamily="34" charset="0"/>
            </a:endParaRPr>
          </a:p>
        </p:txBody>
      </p:sp>
      <p:sp>
        <p:nvSpPr>
          <p:cNvPr id="36" name="Rectangle 35"/>
          <p:cNvSpPr/>
          <p:nvPr/>
        </p:nvSpPr>
        <p:spPr>
          <a:xfrm>
            <a:off x="10009115" y="1438231"/>
            <a:ext cx="1124268" cy="9741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p:cNvSpPr/>
          <p:nvPr/>
        </p:nvSpPr>
        <p:spPr>
          <a:xfrm>
            <a:off x="10391879" y="3606015"/>
            <a:ext cx="1652975" cy="100890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Rectangle 38"/>
          <p:cNvSpPr/>
          <p:nvPr/>
        </p:nvSpPr>
        <p:spPr>
          <a:xfrm>
            <a:off x="6581711" y="3579178"/>
            <a:ext cx="1987047" cy="100890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0" name="Rectangle 39"/>
          <p:cNvSpPr/>
          <p:nvPr/>
        </p:nvSpPr>
        <p:spPr>
          <a:xfrm>
            <a:off x="8838860" y="4919878"/>
            <a:ext cx="1124268" cy="9741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TextBox 40"/>
          <p:cNvSpPr txBox="1"/>
          <p:nvPr/>
        </p:nvSpPr>
        <p:spPr>
          <a:xfrm>
            <a:off x="8371080" y="3001174"/>
            <a:ext cx="2144889" cy="954107"/>
          </a:xfrm>
          <a:prstGeom prst="rect">
            <a:avLst/>
          </a:prstGeom>
          <a:noFill/>
        </p:spPr>
        <p:txBody>
          <a:bodyPr wrap="square" rtlCol="0">
            <a:spAutoFit/>
          </a:bodyPr>
          <a:lstStyle/>
          <a:p>
            <a:pPr algn="ctr"/>
            <a:r>
              <a:rPr lang="en-US" sz="2800" dirty="0" smtClean="0">
                <a:latin typeface="Calibri Light" panose="020F0302020204030204" pitchFamily="34" charset="0"/>
              </a:rPr>
              <a:t>Evolution</a:t>
            </a:r>
          </a:p>
          <a:p>
            <a:pPr algn="ctr"/>
            <a:r>
              <a:rPr lang="en-US" sz="2800" dirty="0" smtClean="0">
                <a:latin typeface="Calibri Light" panose="020F0302020204030204" pitchFamily="34" charset="0"/>
              </a:rPr>
              <a:t>Process</a:t>
            </a:r>
            <a:endParaRPr lang="en-US" sz="2800" dirty="0">
              <a:latin typeface="Calibri Light" panose="020F0302020204030204" pitchFamily="34" charset="0"/>
            </a:endParaRPr>
          </a:p>
        </p:txBody>
      </p:sp>
      <p:sp>
        <p:nvSpPr>
          <p:cNvPr id="81" name="Rounded Rectangular Callout 80"/>
          <p:cNvSpPr/>
          <p:nvPr/>
        </p:nvSpPr>
        <p:spPr>
          <a:xfrm>
            <a:off x="8181250" y="2681426"/>
            <a:ext cx="2349833" cy="1666517"/>
          </a:xfrm>
          <a:prstGeom prst="wedgeRoundRectCallout">
            <a:avLst>
              <a:gd name="adj1" fmla="val 42813"/>
              <a:gd name="adj2" fmla="val 14454"/>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smtClean="0">
                <a:latin typeface="Calibri Light" panose="020F0302020204030204" pitchFamily="34" charset="0"/>
              </a:rPr>
              <a:t>Results measured:</a:t>
            </a:r>
          </a:p>
          <a:p>
            <a:pPr marL="342900" indent="-342900">
              <a:buFont typeface="Arial" panose="020B0604020202020204" pitchFamily="34" charset="0"/>
              <a:buChar char="•"/>
            </a:pPr>
            <a:r>
              <a:rPr lang="en-US" sz="2000" b="1" dirty="0" smtClean="0">
                <a:latin typeface="Calibri Light" panose="020F0302020204030204" pitchFamily="34" charset="0"/>
              </a:rPr>
              <a:t>Boost in fitness </a:t>
            </a:r>
          </a:p>
          <a:p>
            <a:pPr marL="342900" indent="-342900">
              <a:buFont typeface="Arial" panose="020B0604020202020204" pitchFamily="34" charset="0"/>
              <a:buChar char="•"/>
            </a:pPr>
            <a:r>
              <a:rPr lang="en-US" sz="2000" b="1" dirty="0" err="1" smtClean="0">
                <a:latin typeface="Calibri Light" panose="020F0302020204030204" pitchFamily="34" charset="0"/>
              </a:rPr>
              <a:t>Mturk</a:t>
            </a:r>
            <a:r>
              <a:rPr lang="en-US" sz="2000" b="1" dirty="0" smtClean="0">
                <a:latin typeface="Calibri Light" panose="020F0302020204030204" pitchFamily="34" charset="0"/>
              </a:rPr>
              <a:t> costs</a:t>
            </a:r>
          </a:p>
          <a:p>
            <a:pPr marL="342900" indent="-342900">
              <a:buFont typeface="Arial" panose="020B0604020202020204" pitchFamily="34" charset="0"/>
              <a:buChar char="•"/>
            </a:pPr>
            <a:r>
              <a:rPr lang="en-US" sz="2000" b="1" dirty="0" smtClean="0">
                <a:latin typeface="Calibri Light" panose="020F0302020204030204" pitchFamily="34" charset="0"/>
              </a:rPr>
              <a:t>Worker latency</a:t>
            </a:r>
          </a:p>
          <a:p>
            <a:pPr marL="342900" indent="-342900">
              <a:buFont typeface="Arial" panose="020B0604020202020204" pitchFamily="34" charset="0"/>
              <a:buChar char="•"/>
            </a:pPr>
            <a:r>
              <a:rPr lang="en-US" sz="2000" b="1" dirty="0" smtClean="0">
                <a:latin typeface="Calibri Light" panose="020F0302020204030204" pitchFamily="34" charset="0"/>
              </a:rPr>
              <a:t>Running times</a:t>
            </a:r>
            <a:endParaRPr lang="en-US" sz="2000" b="1" dirty="0">
              <a:latin typeface="Calibri Light" panose="020F0302020204030204" pitchFamily="34" charset="0"/>
            </a:endParaRPr>
          </a:p>
        </p:txBody>
      </p:sp>
      <p:sp>
        <p:nvSpPr>
          <p:cNvPr id="5" name="TextBox 4"/>
          <p:cNvSpPr txBox="1"/>
          <p:nvPr/>
        </p:nvSpPr>
        <p:spPr>
          <a:xfrm>
            <a:off x="6579931" y="1591148"/>
            <a:ext cx="184666" cy="369332"/>
          </a:xfrm>
          <a:prstGeom prst="rect">
            <a:avLst/>
          </a:prstGeom>
          <a:noFill/>
        </p:spPr>
        <p:txBody>
          <a:bodyPr wrap="none" rtlCol="0">
            <a:spAutoFit/>
          </a:bodyPr>
          <a:lstStyle/>
          <a:p>
            <a:endParaRPr lang="en-US" dirty="0"/>
          </a:p>
        </p:txBody>
      </p:sp>
      <p:sp>
        <p:nvSpPr>
          <p:cNvPr id="8" name="Rectangle 7"/>
          <p:cNvSpPr/>
          <p:nvPr/>
        </p:nvSpPr>
        <p:spPr>
          <a:xfrm>
            <a:off x="7672552" y="1459114"/>
            <a:ext cx="1124268" cy="9741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82048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3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uiExpand="1">
        <p:bldAsOne/>
      </p:bldGraphic>
      <p:bldP spid="69" grpId="0" animBg="1"/>
      <p:bldP spid="70" grpId="0" animBg="1"/>
      <p:bldP spid="80" grpId="0" animBg="1"/>
      <p:bldP spid="36" grpId="0" animBg="1"/>
      <p:bldP spid="37" grpId="0" animBg="1"/>
      <p:bldP spid="39" grpId="0" animBg="1"/>
      <p:bldP spid="40" grpId="0" animBg="1"/>
      <p:bldP spid="41" grpId="0"/>
      <p:bldP spid="81"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Fitness</a:t>
            </a:r>
            <a:endParaRPr lang="en-US" dirty="0"/>
          </a:p>
        </p:txBody>
      </p:sp>
      <p:pic>
        <p:nvPicPr>
          <p:cNvPr id="6" name="Content Placeholder 5"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230458"/>
            <a:ext cx="5384800" cy="3603583"/>
          </a:xfrm>
        </p:spPr>
      </p:pic>
      <p:sp>
        <p:nvSpPr>
          <p:cNvPr id="5" name="Content Placeholder 4"/>
          <p:cNvSpPr>
            <a:spLocks noGrp="1"/>
          </p:cNvSpPr>
          <p:nvPr>
            <p:ph sz="half" idx="2"/>
          </p:nvPr>
        </p:nvSpPr>
        <p:spPr>
          <a:xfrm>
            <a:off x="6197600" y="1931926"/>
            <a:ext cx="5892800" cy="4459730"/>
          </a:xfrm>
        </p:spPr>
        <p:txBody>
          <a:bodyPr>
            <a:normAutofit/>
          </a:bodyPr>
          <a:lstStyle/>
          <a:p>
            <a:r>
              <a:rPr lang="en-US" sz="3600" dirty="0" smtClean="0"/>
              <a:t>Pretty high to start with for </a:t>
            </a:r>
            <a:r>
              <a:rPr lang="en-US" sz="3600" dirty="0" err="1" smtClean="0"/>
              <a:t>Bountify</a:t>
            </a:r>
            <a:endParaRPr lang="en-US" sz="3600" dirty="0" smtClean="0"/>
          </a:p>
          <a:p>
            <a:r>
              <a:rPr lang="en-US" sz="3600" dirty="0" smtClean="0"/>
              <a:t>For </a:t>
            </a:r>
            <a:r>
              <a:rPr lang="en-US" sz="3600" dirty="0" err="1" smtClean="0"/>
              <a:t>regexlib</a:t>
            </a:r>
            <a:r>
              <a:rPr lang="en-US" sz="3600" dirty="0" smtClean="0"/>
              <a:t>, some candidates are low fitness</a:t>
            </a:r>
          </a:p>
          <a:p>
            <a:r>
              <a:rPr lang="en-US" sz="3600" dirty="0" smtClean="0"/>
              <a:t>URLs seem difficult and have more variety in fitness values</a:t>
            </a:r>
          </a:p>
          <a:p>
            <a:endParaRPr lang="en-US" sz="3600"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56</a:t>
            </a:fld>
            <a:endParaRPr lang="en-US" dirty="0"/>
          </a:p>
        </p:txBody>
      </p:sp>
    </p:spTree>
    <p:extLst>
      <p:ext uri="{BB962C8B-B14F-4D97-AF65-F5344CB8AC3E}">
        <p14:creationId xmlns:p14="http://schemas.microsoft.com/office/powerpoint/2010/main" val="1584198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the Boosting Process</a:t>
            </a:r>
            <a:endParaRPr lang="en-US" dirty="0"/>
          </a:p>
        </p:txBody>
      </p:sp>
      <p:sp>
        <p:nvSpPr>
          <p:cNvPr id="4" name="Content Placeholder 3"/>
          <p:cNvSpPr>
            <a:spLocks noGrp="1"/>
          </p:cNvSpPr>
          <p:nvPr>
            <p:ph sz="half" idx="2"/>
          </p:nvPr>
        </p:nvSpPr>
        <p:spPr>
          <a:xfrm>
            <a:off x="6197600" y="1673352"/>
            <a:ext cx="5384800" cy="4522911"/>
          </a:xfrm>
        </p:spPr>
        <p:txBody>
          <a:bodyPr>
            <a:noAutofit/>
          </a:bodyPr>
          <a:lstStyle/>
          <a:p>
            <a:r>
              <a:rPr lang="en-US" dirty="0" smtClean="0"/>
              <a:t>Two representative pairs profiled from each category</a:t>
            </a:r>
          </a:p>
          <a:p>
            <a:r>
              <a:rPr lang="en-US" dirty="0" smtClean="0"/>
              <a:t>Want the process to terminate: limit the # of generations to 10</a:t>
            </a:r>
          </a:p>
          <a:p>
            <a:pPr lvl="1"/>
            <a:r>
              <a:rPr lang="en-US" dirty="0" smtClean="0"/>
              <a:t>Occasionally, all are required</a:t>
            </a:r>
          </a:p>
          <a:p>
            <a:pPr lvl="1"/>
            <a:r>
              <a:rPr lang="en-US" dirty="0" smtClean="0"/>
              <a:t>Often finish after 5 or 6 generations</a:t>
            </a:r>
          </a:p>
          <a:p>
            <a:r>
              <a:rPr lang="en-US" dirty="0" smtClean="0"/>
              <a:t>While we hit a plateau at 10, in some cases we’re likely to improve with more generations</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57</a:t>
            </a:fld>
            <a:endParaRPr lang="en-US" dirty="0"/>
          </a:p>
        </p:txBody>
      </p:sp>
      <p:pic>
        <p:nvPicPr>
          <p:cNvPr id="8" name="Picture 7" descr="ExampleFitnessValuesPerGenerationEvolved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280" y="1364459"/>
            <a:ext cx="3007067" cy="3007067"/>
          </a:xfrm>
          <a:prstGeom prst="rect">
            <a:avLst/>
          </a:prstGeom>
        </p:spPr>
      </p:pic>
      <p:pic>
        <p:nvPicPr>
          <p:cNvPr id="7" name="Content Placeholder 6" descr="ExampleFitnessValuesPerGeneration2.pdf"/>
          <p:cNvPicPr>
            <a:picLocks noGrp="1" noChangeAspect="1"/>
          </p:cNvPicPr>
          <p:nvPr>
            <p:ph sz="half" idx="1"/>
          </p:nvPr>
        </p:nvPicPr>
        <p:blipFill>
          <a:blip r:embed="rId4">
            <a:extLst>
              <a:ext uri="{28A0092B-C50C-407E-A947-70E740481C1C}">
                <a14:useLocalDpi xmlns:a14="http://schemas.microsoft.com/office/drawing/2010/main" val="0"/>
              </a:ext>
            </a:extLst>
          </a:blip>
          <a:srcRect t="6191" b="6191"/>
          <a:stretch>
            <a:fillRect/>
          </a:stretch>
        </p:blipFill>
        <p:spPr>
          <a:xfrm>
            <a:off x="1544037" y="3886069"/>
            <a:ext cx="3051582" cy="2673877"/>
          </a:xfrm>
        </p:spPr>
      </p:pic>
    </p:spTree>
    <p:extLst>
      <p:ext uri="{BB962C8B-B14F-4D97-AF65-F5344CB8AC3E}">
        <p14:creationId xmlns:p14="http://schemas.microsoft.com/office/powerpoint/2010/main" val="18808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rainingFitnessBoxplot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322" y="1419809"/>
            <a:ext cx="8645722" cy="5763815"/>
          </a:xfrm>
          <a:prstGeom prst="rect">
            <a:avLst/>
          </a:prstGeom>
        </p:spPr>
      </p:pic>
      <p:sp>
        <p:nvSpPr>
          <p:cNvPr id="2" name="Title 1"/>
          <p:cNvSpPr>
            <a:spLocks noGrp="1"/>
          </p:cNvSpPr>
          <p:nvPr>
            <p:ph type="title"/>
          </p:nvPr>
        </p:nvSpPr>
        <p:spPr/>
        <p:txBody>
          <a:bodyPr/>
          <a:lstStyle/>
          <a:p>
            <a:r>
              <a:rPr lang="en-US" dirty="0" smtClean="0"/>
              <a:t>Final Fitness After Boosting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58</a:t>
            </a:fld>
            <a:endParaRPr lang="en-US" dirty="0"/>
          </a:p>
        </p:txBody>
      </p:sp>
      <p:sp>
        <p:nvSpPr>
          <p:cNvPr id="3" name="Rounded Rectangular Callout 2"/>
          <p:cNvSpPr/>
          <p:nvPr/>
        </p:nvSpPr>
        <p:spPr>
          <a:xfrm>
            <a:off x="7652774" y="5687298"/>
            <a:ext cx="3929626" cy="907554"/>
          </a:xfrm>
          <a:prstGeom prst="wedgeRoundRectCallout">
            <a:avLst>
              <a:gd name="adj1" fmla="val -594"/>
              <a:gd name="adj2" fmla="val -245402"/>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Positive boost</a:t>
            </a:r>
            <a:endParaRPr lang="en-US" sz="2800" b="1" dirty="0">
              <a:latin typeface="Calibri Light" panose="020F0302020204030204" pitchFamily="34" charset="0"/>
            </a:endParaRPr>
          </a:p>
        </p:txBody>
      </p:sp>
      <p:sp>
        <p:nvSpPr>
          <p:cNvPr id="10" name="Rounded Rectangular Callout 9"/>
          <p:cNvSpPr/>
          <p:nvPr/>
        </p:nvSpPr>
        <p:spPr>
          <a:xfrm>
            <a:off x="8569336" y="653845"/>
            <a:ext cx="3013064" cy="870155"/>
          </a:xfrm>
          <a:prstGeom prst="wedgeRoundRectCallout">
            <a:avLst>
              <a:gd name="adj1" fmla="val -21067"/>
              <a:gd name="adj2" fmla="val 120255"/>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Final fitness </a:t>
            </a:r>
          </a:p>
          <a:p>
            <a:pPr algn="ctr"/>
            <a:r>
              <a:rPr lang="en-US" sz="2800" b="1" dirty="0" smtClean="0">
                <a:latin typeface="Calibri Light" panose="020F0302020204030204" pitchFamily="34" charset="0"/>
              </a:rPr>
              <a:t>upwards of 90%</a:t>
            </a:r>
            <a:endParaRPr lang="en-US" sz="2800" b="1" dirty="0">
              <a:latin typeface="Calibri Light" panose="020F0302020204030204" pitchFamily="34" charset="0"/>
            </a:endParaRPr>
          </a:p>
        </p:txBody>
      </p:sp>
      <p:pic>
        <p:nvPicPr>
          <p:cNvPr id="6" name="Picture 5" descr="Screen Shot 2014-12-24 at 12.59.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318" y="1499359"/>
            <a:ext cx="2060628" cy="5627564"/>
          </a:xfrm>
          <a:prstGeom prst="rect">
            <a:avLst/>
          </a:prstGeom>
        </p:spPr>
      </p:pic>
      <p:sp>
        <p:nvSpPr>
          <p:cNvPr id="8" name="Rectangle 7"/>
          <p:cNvSpPr/>
          <p:nvPr/>
        </p:nvSpPr>
        <p:spPr>
          <a:xfrm>
            <a:off x="5814823" y="2067911"/>
            <a:ext cx="596784" cy="3047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8547602" y="3029243"/>
            <a:ext cx="1423966" cy="12646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35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59</a:t>
            </a:fld>
            <a:endParaRPr lang="en-US" dirty="0"/>
          </a:p>
        </p:txBody>
      </p:sp>
      <p:pic>
        <p:nvPicPr>
          <p:cNvPr id="5" name="Picture 4" descr="MturkTimePerCategoryBoxplo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45" y="1690085"/>
            <a:ext cx="4720908" cy="4720908"/>
          </a:xfrm>
          <a:prstGeom prst="rect">
            <a:avLst/>
          </a:prstGeom>
        </p:spPr>
      </p:pic>
      <p:pic>
        <p:nvPicPr>
          <p:cNvPr id="6" name="Picture 5" descr="TotalTimePerCategoryBoxplo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649" y="1637046"/>
            <a:ext cx="4758664" cy="4758664"/>
          </a:xfrm>
          <a:prstGeom prst="rect">
            <a:avLst/>
          </a:prstGeom>
        </p:spPr>
      </p:pic>
      <p:sp>
        <p:nvSpPr>
          <p:cNvPr id="8" name="Rectangle 7"/>
          <p:cNvSpPr/>
          <p:nvPr/>
        </p:nvSpPr>
        <p:spPr>
          <a:xfrm>
            <a:off x="716405" y="2116593"/>
            <a:ext cx="254000" cy="914400"/>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1393725" y="1338072"/>
            <a:ext cx="2454786" cy="870155"/>
          </a:xfrm>
          <a:prstGeom prst="wedgeRoundRectCallout">
            <a:avLst>
              <a:gd name="adj1" fmla="val 76745"/>
              <a:gd name="adj2" fmla="val 87671"/>
              <a:gd name="adj3" fmla="val 16667"/>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Calibri Light" panose="020F0302020204030204" pitchFamily="34" charset="0"/>
              </a:rPr>
              <a:t>Larger batches for workers</a:t>
            </a:r>
            <a:endParaRPr lang="en-US" sz="2800" b="1" dirty="0">
              <a:latin typeface="Calibri Light" panose="020F0302020204030204" pitchFamily="34" charset="0"/>
            </a:endParaRPr>
          </a:p>
        </p:txBody>
      </p:sp>
      <p:sp>
        <p:nvSpPr>
          <p:cNvPr id="12" name="Rectangle 11"/>
          <p:cNvSpPr/>
          <p:nvPr/>
        </p:nvSpPr>
        <p:spPr>
          <a:xfrm>
            <a:off x="6423491" y="2743277"/>
            <a:ext cx="254000" cy="914400"/>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6197379" y="4957133"/>
            <a:ext cx="673295" cy="338554"/>
          </a:xfrm>
          <a:prstGeom prst="rect">
            <a:avLst/>
          </a:prstGeom>
          <a:noFill/>
        </p:spPr>
        <p:txBody>
          <a:bodyPr wrap="square" rtlCol="0">
            <a:spAutoFit/>
          </a:bodyPr>
          <a:lstStyle/>
          <a:p>
            <a:r>
              <a:rPr lang="en-US" sz="1600" dirty="0" smtClean="0"/>
              <a:t>Total</a:t>
            </a:r>
            <a:endParaRPr lang="en-US" sz="1600" dirty="0"/>
          </a:p>
        </p:txBody>
      </p:sp>
    </p:spTree>
    <p:extLst>
      <p:ext uri="{BB962C8B-B14F-4D97-AF65-F5344CB8AC3E}">
        <p14:creationId xmlns:p14="http://schemas.microsoft.com/office/powerpoint/2010/main" val="9822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2"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b="5556"/>
          <a:stretch>
            <a:fillRect/>
          </a:stretch>
        </p:blipFill>
        <p:spPr bwMode="auto">
          <a:xfrm>
            <a:off x="1612582" y="304800"/>
            <a:ext cx="8966836" cy="6477000"/>
          </a:xfrm>
          <a:prstGeom prst="rect">
            <a:avLst/>
          </a:prstGeom>
          <a:noFill/>
          <a:ln w="9525">
            <a:noFill/>
            <a:miter lim="800000"/>
            <a:headEnd/>
            <a:tailEnd/>
          </a:ln>
        </p:spPr>
      </p:pic>
      <p:sp>
        <p:nvSpPr>
          <p:cNvPr id="9" name="Rectangle 8"/>
          <p:cNvSpPr/>
          <p:nvPr/>
        </p:nvSpPr>
        <p:spPr>
          <a:xfrm>
            <a:off x="1524000" y="304800"/>
            <a:ext cx="9144000" cy="17526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524000" y="1981200"/>
            <a:ext cx="4495800" cy="39624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1524000" y="304800"/>
            <a:ext cx="6629400" cy="685800"/>
            <a:chOff x="0" y="304800"/>
            <a:chExt cx="6629400" cy="685800"/>
          </a:xfrm>
        </p:grpSpPr>
        <p:sp>
          <p:nvSpPr>
            <p:cNvPr id="6" name="Flowchart: Process 5"/>
            <p:cNvSpPr/>
            <p:nvPr/>
          </p:nvSpPr>
          <p:spPr>
            <a:xfrm>
              <a:off x="0" y="304800"/>
              <a:ext cx="6019800" cy="685800"/>
            </a:xfrm>
            <a:prstGeom prst="flowChartProcess">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BellGothic Blk BT" pitchFamily="34" charset="0"/>
                </a:rPr>
                <a:t>   Requesters pay to ask stuff.</a:t>
              </a:r>
              <a:endParaRPr lang="en-US" sz="3000" dirty="0">
                <a:latin typeface="BellGothic Blk BT" pitchFamily="34" charset="0"/>
              </a:endParaRPr>
            </a:p>
          </p:txBody>
        </p:sp>
        <p:sp>
          <p:nvSpPr>
            <p:cNvPr id="7" name="Flowchart: Delay 6"/>
            <p:cNvSpPr/>
            <p:nvPr/>
          </p:nvSpPr>
          <p:spPr>
            <a:xfrm>
              <a:off x="6019800" y="304800"/>
              <a:ext cx="609600" cy="685800"/>
            </a:xfrm>
            <a:prstGeom prst="flowChartDelay">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37594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Turk Costs</a:t>
            </a:r>
            <a:endParaRPr lang="en-US" dirty="0"/>
          </a:p>
        </p:txBody>
      </p:sp>
      <p:sp>
        <p:nvSpPr>
          <p:cNvPr id="4" name="Content Placeholder 3"/>
          <p:cNvSpPr>
            <a:spLocks noGrp="1"/>
          </p:cNvSpPr>
          <p:nvPr>
            <p:ph sz="half" idx="2"/>
          </p:nvPr>
        </p:nvSpPr>
        <p:spPr>
          <a:xfrm>
            <a:off x="6197599" y="1673352"/>
            <a:ext cx="5668579" cy="4718304"/>
          </a:xfrm>
        </p:spPr>
        <p:txBody>
          <a:bodyPr/>
          <a:lstStyle/>
          <a:p>
            <a:r>
              <a:rPr lang="en-US" dirty="0" smtClean="0"/>
              <a:t>Classification tasks were batched into varying sizes (max 50) and had scaled payment rates ($0.5 - $1.00)</a:t>
            </a:r>
          </a:p>
          <a:p>
            <a:endParaRPr lang="en-US" dirty="0" smtClean="0"/>
          </a:p>
          <a:p>
            <a:r>
              <a:rPr lang="en-US" dirty="0" smtClean="0"/>
              <a:t>5 workers per batch</a:t>
            </a:r>
          </a:p>
          <a:p>
            <a:endParaRPr lang="en-US" dirty="0" smtClean="0"/>
          </a:p>
          <a:p>
            <a:r>
              <a:rPr lang="en-US" dirty="0" smtClean="0"/>
              <a:t>Median cost </a:t>
            </a:r>
            <a:r>
              <a:rPr lang="en-US" dirty="0"/>
              <a:t>per pair</a:t>
            </a:r>
            <a:r>
              <a:rPr lang="en-US" dirty="0" smtClean="0"/>
              <a:t>: $</a:t>
            </a:r>
            <a:r>
              <a:rPr lang="en-US" dirty="0"/>
              <a:t>1.5 to $</a:t>
            </a:r>
            <a:r>
              <a:rPr lang="en-US" dirty="0" smtClean="0"/>
              <a:t>8.9</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60</a:t>
            </a:fld>
            <a:endParaRPr lang="en-US" dirty="0"/>
          </a:p>
        </p:txBody>
      </p:sp>
      <p:pic>
        <p:nvPicPr>
          <p:cNvPr id="9" name="Picture 8" descr="CostMturkPerCategoryBoxplo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52" y="1628887"/>
            <a:ext cx="4950442" cy="4950442"/>
          </a:xfrm>
          <a:prstGeom prst="rect">
            <a:avLst/>
          </a:prstGeom>
        </p:spPr>
      </p:pic>
    </p:spTree>
    <p:extLst>
      <p:ext uri="{BB962C8B-B14F-4D97-AF65-F5344CB8AC3E}">
        <p14:creationId xmlns:p14="http://schemas.microsoft.com/office/powerpoint/2010/main" val="213286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smtClean="0"/>
              <a:t>Conclusions</a:t>
            </a:r>
            <a:endParaRPr lang="en-US" sz="6000" b="1" dirty="0"/>
          </a:p>
        </p:txBody>
      </p:sp>
      <p:sp>
        <p:nvSpPr>
          <p:cNvPr id="4" name="Content Placeholder 3"/>
          <p:cNvSpPr>
            <a:spLocks noGrp="1"/>
          </p:cNvSpPr>
          <p:nvPr>
            <p:ph sz="half" idx="1"/>
          </p:nvPr>
        </p:nvSpPr>
        <p:spPr>
          <a:xfrm>
            <a:off x="609600" y="1673352"/>
            <a:ext cx="5266431" cy="3314284"/>
          </a:xfrm>
        </p:spPr>
        <p:txBody>
          <a:bodyPr>
            <a:normAutofit fontScale="92500" lnSpcReduction="20000"/>
          </a:bodyPr>
          <a:lstStyle/>
          <a:p>
            <a:r>
              <a:rPr lang="en-US" dirty="0" smtClean="0"/>
              <a:t>Programs that implement non-trivial tasks can be crowd-sourced effectively</a:t>
            </a:r>
          </a:p>
          <a:p>
            <a:r>
              <a:rPr lang="en-US" sz="2800" dirty="0" smtClean="0"/>
              <a:t>We </a:t>
            </a:r>
            <a:r>
              <a:rPr lang="en-US" sz="2800" dirty="0" smtClean="0"/>
              <a:t>focus on tasks that defy easy specification and involve controversy</a:t>
            </a:r>
          </a:p>
          <a:p>
            <a:r>
              <a:rPr lang="en-US" dirty="0" smtClean="0"/>
              <a:t>CrowdBoost: use genetic programming, to produce an improvement in quality of crowdsourced programs</a:t>
            </a:r>
            <a:endParaRPr lang="en-US" sz="2800" i="1" dirty="0" smtClean="0"/>
          </a:p>
        </p:txBody>
      </p:sp>
      <p:sp>
        <p:nvSpPr>
          <p:cNvPr id="5" name="Content Placeholder 4"/>
          <p:cNvSpPr>
            <a:spLocks noGrp="1"/>
          </p:cNvSpPr>
          <p:nvPr>
            <p:ph sz="half" idx="2"/>
          </p:nvPr>
        </p:nvSpPr>
        <p:spPr>
          <a:xfrm>
            <a:off x="6197599" y="1673352"/>
            <a:ext cx="5834743" cy="4718304"/>
          </a:xfrm>
        </p:spPr>
        <p:txBody>
          <a:bodyPr>
            <a:normAutofit fontScale="92500" lnSpcReduction="20000"/>
          </a:bodyPr>
          <a:lstStyle/>
          <a:p>
            <a:r>
              <a:rPr lang="en-US" sz="3200" dirty="0"/>
              <a:t>Experiments with regular </a:t>
            </a:r>
            <a:r>
              <a:rPr lang="en-US" sz="3200" dirty="0" smtClean="0"/>
              <a:t>expressions</a:t>
            </a:r>
          </a:p>
          <a:p>
            <a:r>
              <a:rPr lang="en-US" sz="3200" dirty="0" smtClean="0"/>
              <a:t>Tested on 4 complex tasks</a:t>
            </a:r>
          </a:p>
          <a:p>
            <a:pPr lvl="1"/>
            <a:r>
              <a:rPr lang="en-US" dirty="0" smtClean="0"/>
              <a:t>Phone numbers, Dates, Emails, URLs</a:t>
            </a:r>
            <a:endParaRPr lang="en-US" dirty="0"/>
          </a:p>
          <a:p>
            <a:r>
              <a:rPr lang="en-US" sz="3200" dirty="0" smtClean="0"/>
              <a:t>Considered pairs of regexes from </a:t>
            </a:r>
            <a:r>
              <a:rPr lang="en-US" sz="3200" dirty="0" err="1" smtClean="0"/>
              <a:t>Bountify</a:t>
            </a:r>
            <a:r>
              <a:rPr lang="en-US" sz="3200" dirty="0" smtClean="0"/>
              <a:t>, </a:t>
            </a:r>
            <a:r>
              <a:rPr lang="en-US" sz="3200" dirty="0" err="1" smtClean="0"/>
              <a:t>RegexLib</a:t>
            </a:r>
            <a:r>
              <a:rPr lang="en-US" sz="3200" dirty="0" smtClean="0"/>
              <a:t>, etc.</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61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20572277"/>
              </p:ext>
            </p:extLst>
          </p:nvPr>
        </p:nvGraphicFramePr>
        <p:xfrm>
          <a:off x="5754118" y="4806026"/>
          <a:ext cx="6212172" cy="1584960"/>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2417235">
                  <a:extLst>
                    <a:ext uri="{9D8B030D-6E8A-4147-A177-3AD203B41FA5}">
                      <a16:colId xmlns:a16="http://schemas.microsoft.com/office/drawing/2014/main" val="20000"/>
                    </a:ext>
                  </a:extLst>
                </a:gridCol>
                <a:gridCol w="3794937">
                  <a:extLst>
                    <a:ext uri="{9D8B030D-6E8A-4147-A177-3AD203B41FA5}">
                      <a16:colId xmlns:a16="http://schemas.microsoft.com/office/drawing/2014/main" val="20001"/>
                    </a:ext>
                  </a:extLst>
                </a:gridCol>
              </a:tblGrid>
              <a:tr h="370840">
                <a:tc>
                  <a:txBody>
                    <a:bodyPr/>
                    <a:lstStyle/>
                    <a:p>
                      <a:r>
                        <a:rPr lang="en-US" sz="2000" dirty="0" smtClean="0"/>
                        <a:t>CONSISTENT </a:t>
                      </a:r>
                      <a:r>
                        <a:rPr lang="en-US" sz="2000" baseline="0" dirty="0" smtClean="0"/>
                        <a:t>BOOSTS</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800" dirty="0" smtClean="0"/>
                        <a:t>0.12 -0.28 median</a:t>
                      </a:r>
                      <a:r>
                        <a:rPr lang="en-US" sz="1800" baseline="0" dirty="0" smtClean="0"/>
                        <a:t> </a:t>
                      </a:r>
                      <a:r>
                        <a:rPr lang="en-US" sz="1800" dirty="0" smtClean="0"/>
                        <a:t>increase in fitness</a:t>
                      </a:r>
                      <a:endParaRPr lang="en-US"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sz="2000" dirty="0" smtClean="0"/>
                        <a:t>MTURK LATENCY</a:t>
                      </a:r>
                      <a:endParaRPr lang="en-US" sz="2000" dirty="0"/>
                    </a:p>
                  </a:txBody>
                  <a:tcPr>
                    <a:lnL w="12700" cap="flat" cmpd="sng" algn="ctr">
                      <a:solidFill>
                        <a:schemeClr val="tx1"/>
                      </a:solidFill>
                      <a:prstDash val="solid"/>
                      <a:round/>
                      <a:headEnd type="none" w="med" len="med"/>
                      <a:tailEnd type="none" w="med" len="med"/>
                    </a:lnL>
                  </a:tcPr>
                </a:tc>
                <a:tc>
                  <a:txBody>
                    <a:bodyPr/>
                    <a:lstStyle/>
                    <a:p>
                      <a:r>
                        <a:rPr lang="en-US" sz="1800" dirty="0" smtClean="0"/>
                        <a:t>8 – 37 minutes per iteration</a:t>
                      </a:r>
                      <a:endParaRPr lang="en-US" sz="1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RUNNING TIME</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r>
                        <a:rPr lang="en-US" sz="1800" baseline="0" dirty="0" smtClean="0"/>
                        <a:t> minutes to 2 hours</a:t>
                      </a:r>
                      <a:endParaRPr lang="en-US" sz="1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MTURK COSTS</a:t>
                      </a:r>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$1.40 to $9.00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808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HITs (Human Intelligence Tasks)</a:t>
            </a:r>
            <a:endParaRPr lang="en-US" dirty="0"/>
          </a:p>
        </p:txBody>
      </p:sp>
      <p:sp>
        <p:nvSpPr>
          <p:cNvPr id="6" name="Content Placeholder 5"/>
          <p:cNvSpPr>
            <a:spLocks noGrp="1"/>
          </p:cNvSpPr>
          <p:nvPr>
            <p:ph sz="half" idx="1"/>
          </p:nvPr>
        </p:nvSpPr>
        <p:spPr/>
        <p:txBody>
          <a:bodyPr>
            <a:normAutofit/>
          </a:bodyPr>
          <a:lstStyle/>
          <a:p>
            <a:r>
              <a:rPr lang="en-US" sz="2500" b="1" dirty="0"/>
              <a:t>Requesters can specify: </a:t>
            </a:r>
          </a:p>
          <a:p>
            <a:pPr marL="692150" lvl="1" indent="-234950"/>
            <a:r>
              <a:rPr lang="en-US" sz="2500" dirty="0"/>
              <a:t>task </a:t>
            </a:r>
          </a:p>
          <a:p>
            <a:pPr marL="692150" lvl="1" indent="-234950"/>
            <a:r>
              <a:rPr lang="en-US" sz="2500" dirty="0"/>
              <a:t>keywords</a:t>
            </a:r>
          </a:p>
          <a:p>
            <a:pPr marL="692150" lvl="1" indent="-234950"/>
            <a:r>
              <a:rPr lang="en-US" sz="2500" dirty="0"/>
              <a:t>expiration date</a:t>
            </a:r>
          </a:p>
          <a:p>
            <a:pPr marL="692150" lvl="1" indent="-234950"/>
            <a:r>
              <a:rPr lang="en-US" sz="2500" dirty="0"/>
              <a:t>reward</a:t>
            </a:r>
          </a:p>
          <a:p>
            <a:pPr marL="692150" lvl="1" indent="-234950"/>
            <a:r>
              <a:rPr lang="en-US" sz="2500" dirty="0"/>
              <a:t>time allotted</a:t>
            </a:r>
          </a:p>
          <a:p>
            <a:pPr marL="692150" lvl="1" indent="-234950"/>
            <a:r>
              <a:rPr lang="en-US" sz="2500" dirty="0"/>
              <a:t>worker qualifications</a:t>
            </a:r>
          </a:p>
          <a:p>
            <a:pPr marL="1262063" lvl="2" indent="-347663">
              <a:buFont typeface="Courier New" pitchFamily="49" charset="0"/>
              <a:buChar char="o"/>
            </a:pPr>
            <a:r>
              <a:rPr lang="en-US" sz="2500" dirty="0"/>
              <a:t>location</a:t>
            </a:r>
          </a:p>
          <a:p>
            <a:pPr marL="1262063" lvl="2" indent="-347663">
              <a:buFont typeface="Courier New" pitchFamily="49" charset="0"/>
              <a:buChar char="o"/>
            </a:pPr>
            <a:r>
              <a:rPr lang="en-US" sz="2500" dirty="0"/>
              <a:t>approval </a:t>
            </a:r>
            <a:r>
              <a:rPr lang="en-US" sz="2500" dirty="0" smtClean="0"/>
              <a:t>rating</a:t>
            </a:r>
            <a:endParaRPr lang="en-US" sz="2500" dirty="0"/>
          </a:p>
        </p:txBody>
      </p:sp>
      <p:sp>
        <p:nvSpPr>
          <p:cNvPr id="7" name="Content Placeholder 6"/>
          <p:cNvSpPr>
            <a:spLocks noGrp="1"/>
          </p:cNvSpPr>
          <p:nvPr>
            <p:ph sz="half" idx="2"/>
          </p:nvPr>
        </p:nvSpPr>
        <p:spPr/>
        <p:txBody>
          <a:bodyPr>
            <a:noAutofit/>
          </a:bodyPr>
          <a:lstStyle/>
          <a:p>
            <a:r>
              <a:rPr lang="en-US" sz="2400" dirty="0"/>
              <a:t> “Identify forward-facing pictures of dogs”</a:t>
            </a:r>
          </a:p>
          <a:p>
            <a:pPr>
              <a:lnSpc>
                <a:spcPct val="150000"/>
              </a:lnSpc>
            </a:pPr>
            <a:r>
              <a:rPr lang="en-US" sz="2400" dirty="0"/>
              <a:t> “Find and enter a business address”</a:t>
            </a:r>
          </a:p>
          <a:p>
            <a:pPr>
              <a:lnSpc>
                <a:spcPct val="150000"/>
              </a:lnSpc>
            </a:pPr>
            <a:r>
              <a:rPr lang="en-US" sz="2400" dirty="0"/>
              <a:t> “How attractive are these items?”</a:t>
            </a:r>
          </a:p>
          <a:p>
            <a:pPr>
              <a:lnSpc>
                <a:spcPct val="150000"/>
              </a:lnSpc>
            </a:pPr>
            <a:r>
              <a:rPr lang="en-US" sz="2400" dirty="0"/>
              <a:t> “Choose the best category for this product”</a:t>
            </a:r>
          </a:p>
          <a:p>
            <a:pPr>
              <a:lnSpc>
                <a:spcPct val="150000"/>
              </a:lnSpc>
            </a:pPr>
            <a:r>
              <a:rPr lang="en-US" sz="2400" dirty="0"/>
              <a:t> “Read a set of Tweets and decide if they describe an </a:t>
            </a:r>
            <a:r>
              <a:rPr lang="en-US" sz="2400" dirty="0" smtClean="0"/>
              <a:t>event”</a:t>
            </a:r>
            <a:endParaRPr lang="en-US" sz="24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a:t>
            </a:fld>
            <a:endParaRPr lang="en-US" dirty="0"/>
          </a:p>
        </p:txBody>
      </p:sp>
    </p:spTree>
    <p:extLst>
      <p:ext uri="{BB962C8B-B14F-4D97-AF65-F5344CB8AC3E}">
        <p14:creationId xmlns:p14="http://schemas.microsoft.com/office/powerpoint/2010/main" val="49981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Use Crowdsourcing?</a:t>
            </a:r>
            <a:endParaRPr lang="en-US" dirty="0"/>
          </a:p>
        </p:txBody>
      </p:sp>
      <p:sp>
        <p:nvSpPr>
          <p:cNvPr id="4" name="Content Placeholder 3"/>
          <p:cNvSpPr>
            <a:spLocks noGrp="1"/>
          </p:cNvSpPr>
          <p:nvPr>
            <p:ph idx="1"/>
          </p:nvPr>
        </p:nvSpPr>
        <p:spPr/>
        <p:txBody>
          <a:bodyPr/>
          <a:lstStyle/>
          <a:p>
            <a:r>
              <a:rPr lang="en-US" sz="3600" b="1" dirty="0"/>
              <a:t>Advantages of Mechanical Turk*:</a:t>
            </a:r>
          </a:p>
          <a:p>
            <a:pPr marL="692150" lvl="1" indent="-234950"/>
            <a:r>
              <a:rPr lang="en-US" sz="3600" dirty="0"/>
              <a:t>low cost ($0.10 per 60-second task)</a:t>
            </a:r>
          </a:p>
          <a:p>
            <a:pPr marL="692150" lvl="1" indent="-234950"/>
            <a:r>
              <a:rPr lang="en-US" sz="3600" dirty="0"/>
              <a:t>subject pool </a:t>
            </a:r>
            <a:r>
              <a:rPr lang="en-US" sz="3600" dirty="0" smtClean="0"/>
              <a:t>size</a:t>
            </a:r>
            <a:endParaRPr lang="en-US" sz="3600" dirty="0"/>
          </a:p>
          <a:p>
            <a:pPr marL="692150" lvl="1" indent="-234950"/>
            <a:r>
              <a:rPr lang="en-US" sz="3600" dirty="0"/>
              <a:t>subject pool diversity</a:t>
            </a:r>
          </a:p>
          <a:p>
            <a:pPr marL="692150" lvl="1" indent="-234950"/>
            <a:r>
              <a:rPr lang="en-US" sz="3600" dirty="0"/>
              <a:t>faster theory/experiment cycle</a:t>
            </a:r>
          </a:p>
          <a:p>
            <a:pPr marL="0" indent="0">
              <a:buNone/>
            </a:pPr>
            <a:endParaRPr lang="en-US" dirty="0"/>
          </a:p>
        </p:txBody>
      </p:sp>
      <p:sp>
        <p:nvSpPr>
          <p:cNvPr id="2" name="Slide Number Placeholder 1"/>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val="3171597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Countries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a:t>
            </a:fld>
            <a:endParaRPr lang="en-US" dirty="0"/>
          </a:p>
        </p:txBody>
      </p:sp>
      <p:pic>
        <p:nvPicPr>
          <p:cNvPr id="8194" name="Picture 2" descr="http://2.bp.blogspot.com/--0AEM5IEPLo/VSLSohy8qtI/AAAAAAADQcI/UErSy-VIvk0/s1600/countri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7836" y="2576308"/>
            <a:ext cx="7716327" cy="292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188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rgbClr val="000000"/>
      </a:dk1>
      <a:lt1>
        <a:sysClr val="window" lastClr="FFFFFF"/>
      </a:lt1>
      <a:dk2>
        <a:srgbClr val="5E5E5E"/>
      </a:dk2>
      <a:lt2>
        <a:srgbClr val="EEFEE8"/>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 id="{922485DF-12EF-4AC1-928E-F420483CDF3A}" vid="{148F4FA3-AF57-4072-A53C-B1310D797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2503</Words>
  <Application>Microsoft Office PowerPoint</Application>
  <PresentationFormat>Widescreen</PresentationFormat>
  <Paragraphs>645</Paragraphs>
  <Slides>61</Slides>
  <Notes>28</Notes>
  <HiddenSlides>3</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61</vt:i4>
      </vt:variant>
    </vt:vector>
  </HeadingPairs>
  <TitlesOfParts>
    <vt:vector size="75" baseType="lpstr">
      <vt:lpstr>Andy</vt:lpstr>
      <vt:lpstr>Arial</vt:lpstr>
      <vt:lpstr>Baskerville Old Face</vt:lpstr>
      <vt:lpstr>BellGothic Blk BT</vt:lpstr>
      <vt:lpstr>Bodoni MT</vt:lpstr>
      <vt:lpstr>Calibri</vt:lpstr>
      <vt:lpstr>Calibri Light</vt:lpstr>
      <vt:lpstr>Cambria Math</vt:lpstr>
      <vt:lpstr>Consolas</vt:lpstr>
      <vt:lpstr>Courier New</vt:lpstr>
      <vt:lpstr>Helvetica Neue</vt:lpstr>
      <vt:lpstr>Rockwell</vt:lpstr>
      <vt:lpstr>Segoe UI</vt:lpstr>
      <vt:lpstr>Theme1</vt:lpstr>
      <vt:lpstr>Introduction to crowdsourcing…</vt:lpstr>
      <vt:lpstr>PowerPoint Presentation</vt:lpstr>
      <vt:lpstr>Most Popular Crowdsourcing Site</vt:lpstr>
      <vt:lpstr>PowerPoint Presentation</vt:lpstr>
      <vt:lpstr>PowerPoint Presentation</vt:lpstr>
      <vt:lpstr>PowerPoint Presentation</vt:lpstr>
      <vt:lpstr>HITs (Human Intelligence Tasks)</vt:lpstr>
      <vt:lpstr>Why Use Crowdsourcing?</vt:lpstr>
      <vt:lpstr>Countries</vt:lpstr>
      <vt:lpstr>Gender</vt:lpstr>
      <vt:lpstr>Income Level</vt:lpstr>
      <vt:lpstr>Template for Image Tagging</vt:lpstr>
      <vt:lpstr>Template for Audio Transcription</vt:lpstr>
      <vt:lpstr>Terminology</vt:lpstr>
      <vt:lpstr>Mechanical Turk Payments</vt:lpstr>
      <vt:lpstr>How Much Does a Worker Make  </vt:lpstr>
      <vt:lpstr>Wikipedia</vt:lpstr>
      <vt:lpstr>Maps and Traffic Information</vt:lpstr>
      <vt:lpstr>Web Usability Testing:  UserTesting.com &amp; Feedback Army</vt:lpstr>
      <vt:lpstr>Fashion Design - Fashion Stake</vt:lpstr>
      <vt:lpstr>В Санкт-Петербурге организовали краудсорсинг-проект по поиску лучшей шавермы</vt:lpstr>
      <vt:lpstr>Types of Crowdsourcing Tasks</vt:lpstr>
      <vt:lpstr>Team Exercise</vt:lpstr>
      <vt:lpstr>CrowdLab Today/Tomorrow</vt:lpstr>
      <vt:lpstr>Program Boosting: Program Synthesis via Crowd-Sourcing</vt:lpstr>
      <vt:lpstr>In Search of the Perfect URL Validation Regex</vt:lpstr>
      <vt:lpstr>Winning Regular Expression</vt:lpstr>
      <vt:lpstr>Proposed Regexes</vt:lpstr>
      <vt:lpstr>Key Insight for Crowd-Sourcing of Programs</vt:lpstr>
      <vt:lpstr>Overview of Program Boosting</vt:lpstr>
      <vt:lpstr>Potential Application: Sanitizers</vt:lpstr>
      <vt:lpstr>Potential Application: Sanitizers</vt:lpstr>
      <vt:lpstr>Outline</vt:lpstr>
      <vt:lpstr>CrowdBoost Outline</vt:lpstr>
      <vt:lpstr>Example of Boosting in Action</vt:lpstr>
      <vt:lpstr>How Do We Measure Quality?</vt:lpstr>
      <vt:lpstr>Skilled and Unskilled Crowds</vt:lpstr>
      <vt:lpstr>Overview</vt:lpstr>
      <vt:lpstr>Outline</vt:lpstr>
      <vt:lpstr>Working with Regular Expressions</vt:lpstr>
      <vt:lpstr>Symbolic Finite Automata</vt:lpstr>
      <vt:lpstr>SFA Shuffle: Overview</vt:lpstr>
      <vt:lpstr>Shuffle Heuristics: Collapsing into Components</vt:lpstr>
      <vt:lpstr>SFA Shuffle: Example</vt:lpstr>
      <vt:lpstr>SFA Mutation</vt:lpstr>
      <vt:lpstr>Training Set Refinement</vt:lpstr>
      <vt:lpstr>Training Set Generation</vt:lpstr>
      <vt:lpstr>Outline</vt:lpstr>
      <vt:lpstr>Four Crowd-Sourcing Tasks</vt:lpstr>
      <vt:lpstr>Bountify Experience</vt:lpstr>
      <vt:lpstr>Bountify Process</vt:lpstr>
      <vt:lpstr>Some Regexes</vt:lpstr>
      <vt:lpstr>Worker Interface to Classify Strings</vt:lpstr>
      <vt:lpstr>Outline</vt:lpstr>
      <vt:lpstr>Experimental Setup</vt:lpstr>
      <vt:lpstr>Initial Fitness</vt:lpstr>
      <vt:lpstr>Characterizing the Boosting Process</vt:lpstr>
      <vt:lpstr>Final Fitness After Boosting</vt:lpstr>
      <vt:lpstr>Latency</vt:lpstr>
      <vt:lpstr>Mechanical Turk Costs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2016-06-05T09:13:59Z</dcterms:created>
  <dcterms:modified xsi:type="dcterms:W3CDTF">2016-06-05T09:14:24Z</dcterms:modified>
</cp:coreProperties>
</file>